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2"/>
  </p:notesMasterIdLst>
  <p:sldIdLst>
    <p:sldId id="277" r:id="rId2"/>
    <p:sldId id="278" r:id="rId3"/>
    <p:sldId id="279" r:id="rId4"/>
    <p:sldId id="281" r:id="rId5"/>
    <p:sldId id="280" r:id="rId6"/>
    <p:sldId id="282" r:id="rId7"/>
    <p:sldId id="283" r:id="rId8"/>
    <p:sldId id="285" r:id="rId9"/>
    <p:sldId id="286" r:id="rId10"/>
    <p:sldId id="287" r:id="rId11"/>
    <p:sldId id="288" r:id="rId12"/>
    <p:sldId id="289" r:id="rId13"/>
    <p:sldId id="290" r:id="rId14"/>
    <p:sldId id="291"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266" r:id="rId3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ABD97B-8E86-381A-0142-EAE01DC941A7}" name="Vanessa von Wiedner" initials="VvW" userId="d117b0017a8a0c4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3C123"/>
    <a:srgbClr val="28B8CE"/>
    <a:srgbClr val="695111"/>
    <a:srgbClr val="86AE8A"/>
    <a:srgbClr val="007334"/>
    <a:srgbClr val="897CB8"/>
    <a:srgbClr val="43348B"/>
    <a:srgbClr val="2922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46"/>
    <p:restoredTop sz="87483"/>
  </p:normalViewPr>
  <p:slideViewPr>
    <p:cSldViewPr snapToGrid="0" showGuides="1">
      <p:cViewPr varScale="1">
        <p:scale>
          <a:sx n="130" d="100"/>
          <a:sy n="130" d="100"/>
        </p:scale>
        <p:origin x="1470" y="12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CA312-A7A2-8547-8B0A-077FA7946892}" type="datetimeFigureOut">
              <a:rPr lang="de-DE" smtClean="0"/>
              <a:t>03.06.2025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6F18A-5741-0E4B-A260-8577D575AE0B}" type="slidenum">
              <a:rPr lang="de-DE" smtClean="0"/>
              <a:t>‹Nr.›</a:t>
            </a:fld>
            <a:endParaRPr lang="de-DE"/>
          </a:p>
        </p:txBody>
      </p:sp>
    </p:spTree>
    <p:extLst>
      <p:ext uri="{BB962C8B-B14F-4D97-AF65-F5344CB8AC3E}">
        <p14:creationId xmlns:p14="http://schemas.microsoft.com/office/powerpoint/2010/main" val="103098048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dirty="0"/>
              <a:t>NICHT VERÄNDERN / LÖSCHEN</a:t>
            </a:r>
          </a:p>
          <a:p>
            <a:endParaRPr lang="de-DE" dirty="0"/>
          </a:p>
        </p:txBody>
      </p:sp>
      <p:sp>
        <p:nvSpPr>
          <p:cNvPr id="4" name="Foliennummernplatzhalter 3"/>
          <p:cNvSpPr>
            <a:spLocks noGrp="1"/>
          </p:cNvSpPr>
          <p:nvPr>
            <p:ph type="sldNum" sz="quarter" idx="5"/>
          </p:nvPr>
        </p:nvSpPr>
        <p:spPr/>
        <p:txBody>
          <a:bodyPr/>
          <a:lstStyle/>
          <a:p>
            <a:fld id="{6176F18A-5741-0E4B-A260-8577D575AE0B}" type="slidenum">
              <a:rPr lang="de-DE" smtClean="0"/>
              <a:t>1</a:t>
            </a:fld>
            <a:endParaRPr lang="de-DE"/>
          </a:p>
        </p:txBody>
      </p:sp>
    </p:spTree>
    <p:extLst>
      <p:ext uri="{BB962C8B-B14F-4D97-AF65-F5344CB8AC3E}">
        <p14:creationId xmlns:p14="http://schemas.microsoft.com/office/powerpoint/2010/main" val="1288451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dirty="0"/>
              <a:t>Darstellung des Ablaufplans (optional)</a:t>
            </a:r>
          </a:p>
        </p:txBody>
      </p:sp>
      <p:sp>
        <p:nvSpPr>
          <p:cNvPr id="4" name="Foliennummernplatzhalter 3"/>
          <p:cNvSpPr>
            <a:spLocks noGrp="1"/>
          </p:cNvSpPr>
          <p:nvPr>
            <p:ph type="sldNum" sz="quarter" idx="5"/>
          </p:nvPr>
        </p:nvSpPr>
        <p:spPr/>
        <p:txBody>
          <a:bodyPr/>
          <a:lstStyle/>
          <a:p>
            <a:fld id="{6176F18A-5741-0E4B-A260-8577D575AE0B}" type="slidenum">
              <a:rPr lang="de-DE" smtClean="0"/>
              <a:t>2</a:t>
            </a:fld>
            <a:endParaRPr lang="de-DE"/>
          </a:p>
        </p:txBody>
      </p:sp>
    </p:spTree>
    <p:extLst>
      <p:ext uri="{BB962C8B-B14F-4D97-AF65-F5344CB8AC3E}">
        <p14:creationId xmlns:p14="http://schemas.microsoft.com/office/powerpoint/2010/main" val="3749540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dirty="0"/>
              <a:t>https://</a:t>
            </a:r>
            <a:r>
              <a:rPr lang="de-DE" dirty="0" err="1"/>
              <a:t>streetmix.net</a:t>
            </a:r>
            <a:endParaRPr lang="de-DE" dirty="0"/>
          </a:p>
        </p:txBody>
      </p:sp>
      <p:sp>
        <p:nvSpPr>
          <p:cNvPr id="4" name="Foliennummernplatzhalter 3"/>
          <p:cNvSpPr>
            <a:spLocks noGrp="1"/>
          </p:cNvSpPr>
          <p:nvPr>
            <p:ph type="sldNum" sz="quarter" idx="5"/>
          </p:nvPr>
        </p:nvSpPr>
        <p:spPr/>
        <p:txBody>
          <a:bodyPr/>
          <a:lstStyle/>
          <a:p>
            <a:fld id="{6176F18A-5741-0E4B-A260-8577D575AE0B}" type="slidenum">
              <a:rPr lang="de-DE" smtClean="0"/>
              <a:t>5</a:t>
            </a:fld>
            <a:endParaRPr lang="de-DE"/>
          </a:p>
        </p:txBody>
      </p:sp>
    </p:spTree>
    <p:extLst>
      <p:ext uri="{BB962C8B-B14F-4D97-AF65-F5344CB8AC3E}">
        <p14:creationId xmlns:p14="http://schemas.microsoft.com/office/powerpoint/2010/main" val="1914790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dirty="0"/>
              <a:t>https://</a:t>
            </a:r>
            <a:r>
              <a:rPr lang="de-DE" dirty="0" err="1"/>
              <a:t>streetmix.net</a:t>
            </a:r>
            <a:endParaRPr lang="de-DE" dirty="0"/>
          </a:p>
        </p:txBody>
      </p:sp>
      <p:sp>
        <p:nvSpPr>
          <p:cNvPr id="4" name="Foliennummernplatzhalter 3"/>
          <p:cNvSpPr>
            <a:spLocks noGrp="1"/>
          </p:cNvSpPr>
          <p:nvPr>
            <p:ph type="sldNum" sz="quarter" idx="5"/>
          </p:nvPr>
        </p:nvSpPr>
        <p:spPr/>
        <p:txBody>
          <a:bodyPr/>
          <a:lstStyle/>
          <a:p>
            <a:fld id="{6176F18A-5741-0E4B-A260-8577D575AE0B}" type="slidenum">
              <a:rPr lang="de-DE" smtClean="0"/>
              <a:t>6</a:t>
            </a:fld>
            <a:endParaRPr lang="de-DE"/>
          </a:p>
        </p:txBody>
      </p:sp>
    </p:spTree>
    <p:extLst>
      <p:ext uri="{BB962C8B-B14F-4D97-AF65-F5344CB8AC3E}">
        <p14:creationId xmlns:p14="http://schemas.microsoft.com/office/powerpoint/2010/main" val="2098718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Zur Veranschaulichung der allgemeinen Gegebenheiten auf der Straße ist das Einfügen von Fotos zu empfehlen. </a:t>
            </a:r>
            <a:br>
              <a:rPr lang="de-DE" dirty="0"/>
            </a:br>
            <a:r>
              <a:rPr lang="de-DE" dirty="0"/>
              <a:t>Hierfür sind folgende frei verfügbaren Dienste zu empfehlen: </a:t>
            </a:r>
          </a:p>
          <a:p>
            <a:pPr marL="171450" indent="-171450">
              <a:buFont typeface="Arial" panose="020B0604020202020204" pitchFamily="34" charset="0"/>
              <a:buChar char="•"/>
            </a:pPr>
            <a:r>
              <a:rPr lang="de-DE" dirty="0"/>
              <a:t>Hintergrund / Kartegrundlage: OpenStreetMap (</a:t>
            </a:r>
            <a:r>
              <a:rPr lang="de-DE" dirty="0" err="1"/>
              <a:t>www.openstreetmap.org</a:t>
            </a:r>
            <a:r>
              <a:rPr lang="de-DE" dirty="0"/>
              <a:t>)</a:t>
            </a:r>
          </a:p>
          <a:p>
            <a:pPr marL="171450" indent="-171450">
              <a:buFont typeface="Arial" panose="020B0604020202020204" pitchFamily="34" charset="0"/>
              <a:buChar char="•"/>
            </a:pPr>
            <a:r>
              <a:rPr lang="de-DE" dirty="0"/>
              <a:t>Straßenfotos: </a:t>
            </a:r>
            <a:r>
              <a:rPr lang="de-DE" dirty="0" err="1"/>
              <a:t>Mapillary</a:t>
            </a:r>
            <a:r>
              <a:rPr lang="de-DE" dirty="0"/>
              <a:t> (</a:t>
            </a:r>
            <a:r>
              <a:rPr lang="de-DE" dirty="0" err="1"/>
              <a:t>www.mapillary.com</a:t>
            </a:r>
            <a:r>
              <a:rPr lang="de-DE" dirty="0"/>
              <a:t>), Google-Street-View</a:t>
            </a:r>
          </a:p>
        </p:txBody>
      </p:sp>
      <p:sp>
        <p:nvSpPr>
          <p:cNvPr id="4" name="Foliennummernplatzhalter 3"/>
          <p:cNvSpPr>
            <a:spLocks noGrp="1"/>
          </p:cNvSpPr>
          <p:nvPr>
            <p:ph type="sldNum" sz="quarter" idx="5"/>
          </p:nvPr>
        </p:nvSpPr>
        <p:spPr/>
        <p:txBody>
          <a:bodyPr/>
          <a:lstStyle/>
          <a:p>
            <a:fld id="{6176F18A-5741-0E4B-A260-8577D575AE0B}" type="slidenum">
              <a:rPr lang="de-DE" smtClean="0"/>
              <a:t>8</a:t>
            </a:fld>
            <a:endParaRPr lang="de-DE"/>
          </a:p>
        </p:txBody>
      </p:sp>
    </p:spTree>
    <p:extLst>
      <p:ext uri="{BB962C8B-B14F-4D97-AF65-F5344CB8AC3E}">
        <p14:creationId xmlns:p14="http://schemas.microsoft.com/office/powerpoint/2010/main" val="1726153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C2461-D373-9CA9-117D-5FE9A5559E1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D644326-CE09-1B63-7E85-20F5E0BC69B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0F4D0DA-BE5E-705D-A734-C95556FAC404}"/>
              </a:ext>
            </a:extLst>
          </p:cNvPr>
          <p:cNvSpPr>
            <a:spLocks noGrp="1"/>
          </p:cNvSpPr>
          <p:nvPr>
            <p:ph type="body" idx="1"/>
          </p:nvPr>
        </p:nvSpPr>
        <p:spPr/>
        <p:txBody>
          <a:bodyPr/>
          <a:lstStyle/>
          <a:p>
            <a:r>
              <a:rPr lang="de-DE" dirty="0"/>
              <a:t>Verkehrsdaten zur Veranschaulichung der Gegebenheiten können über OpenStreetMap (</a:t>
            </a:r>
            <a:r>
              <a:rPr lang="de-DE" dirty="0" err="1"/>
              <a:t>www.openstreetmap.org</a:t>
            </a:r>
            <a:r>
              <a:rPr lang="de-DE" dirty="0"/>
              <a:t>) oder auf den Webseiten der Städte gesammelt werden. Bei Fragen wenden Sie sich gerne an Ihre kommunalen Vertreter*innen.</a:t>
            </a:r>
            <a:br>
              <a:rPr lang="de-DE" dirty="0"/>
            </a:br>
            <a:r>
              <a:rPr lang="de-DE" dirty="0"/>
              <a:t>Folgende Verkehrsdaten helfen, damit die Straße besser erklärt werden kann:</a:t>
            </a:r>
          </a:p>
          <a:p>
            <a:pPr marL="171450" indent="-171450">
              <a:buFont typeface="Arial" panose="020B0604020202020204" pitchFamily="34" charset="0"/>
              <a:buChar char="•"/>
            </a:pPr>
            <a:r>
              <a:rPr lang="de-DE" dirty="0"/>
              <a:t>Straßenbreite</a:t>
            </a:r>
          </a:p>
          <a:p>
            <a:pPr marL="171450" indent="-171450">
              <a:buFont typeface="Arial" panose="020B0604020202020204" pitchFamily="34" charset="0"/>
              <a:buChar char="•"/>
            </a:pPr>
            <a:r>
              <a:rPr lang="de-DE" dirty="0"/>
              <a:t>Verkehrsinfrastruktur (gibt es Gehwege, Radwege, Ampeln, Querungshilfen, usw.)</a:t>
            </a:r>
          </a:p>
        </p:txBody>
      </p:sp>
      <p:sp>
        <p:nvSpPr>
          <p:cNvPr id="4" name="Foliennummernplatzhalter 3">
            <a:extLst>
              <a:ext uri="{FF2B5EF4-FFF2-40B4-BE49-F238E27FC236}">
                <a16:creationId xmlns:a16="http://schemas.microsoft.com/office/drawing/2014/main" id="{D589BDF9-E181-3FBB-7714-E08AC387830F}"/>
              </a:ext>
            </a:extLst>
          </p:cNvPr>
          <p:cNvSpPr>
            <a:spLocks noGrp="1"/>
          </p:cNvSpPr>
          <p:nvPr>
            <p:ph type="sldNum" sz="quarter" idx="5"/>
          </p:nvPr>
        </p:nvSpPr>
        <p:spPr/>
        <p:txBody>
          <a:bodyPr/>
          <a:lstStyle/>
          <a:p>
            <a:fld id="{6176F18A-5741-0E4B-A260-8577D575AE0B}" type="slidenum">
              <a:rPr lang="de-DE" smtClean="0"/>
              <a:t>9</a:t>
            </a:fld>
            <a:endParaRPr lang="de-DE"/>
          </a:p>
        </p:txBody>
      </p:sp>
    </p:spTree>
    <p:extLst>
      <p:ext uri="{BB962C8B-B14F-4D97-AF65-F5344CB8AC3E}">
        <p14:creationId xmlns:p14="http://schemas.microsoft.com/office/powerpoint/2010/main" val="2281815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9F445-E37D-A5D0-10C8-E62BBC252CB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989FCC-C2A9-4924-55E0-C6C5E9DDB91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D9963BF-4213-6E72-6CBC-D9AD45ADF2A1}"/>
              </a:ext>
            </a:extLst>
          </p:cNvPr>
          <p:cNvSpPr>
            <a:spLocks noGrp="1"/>
          </p:cNvSpPr>
          <p:nvPr>
            <p:ph type="body" idx="1"/>
          </p:nvPr>
        </p:nvSpPr>
        <p:spPr/>
        <p:txBody>
          <a:bodyPr/>
          <a:lstStyle/>
          <a:p>
            <a:pPr marL="0" indent="0">
              <a:buFont typeface="Arial" panose="020B0604020202020204" pitchFamily="34" charset="0"/>
              <a:buNone/>
            </a:pPr>
            <a:r>
              <a:rPr lang="de-DE" dirty="0"/>
              <a:t>Zur Veranschaulichung der Straßenbreite ist zu empfehlen, ein Hintergrundbild zu nutzen und daran die Straßenbreiten geordnet nach z.B. Gehwegbreite, Radfahrbreite, Fahrbahnbreite und Gesamtbreite aufzuzeichnen.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Hintergrund / Kartegrundlage: OpenStreetMap (</a:t>
            </a:r>
            <a:r>
              <a:rPr lang="de-DE" dirty="0" err="1"/>
              <a:t>www.openstreetmap.org</a:t>
            </a:r>
            <a:r>
              <a:rPr lang="de-DE" dirty="0"/>
              <a:t>), </a:t>
            </a:r>
            <a:r>
              <a:rPr lang="de-DE" dirty="0" err="1"/>
              <a:t>Mapillary</a:t>
            </a:r>
            <a:r>
              <a:rPr lang="de-DE" dirty="0"/>
              <a:t> (</a:t>
            </a:r>
            <a:r>
              <a:rPr lang="de-DE" dirty="0" err="1"/>
              <a:t>www.mapillary.com</a:t>
            </a:r>
            <a:r>
              <a:rPr lang="de-DE" dirty="0"/>
              <a:t>) oder Google-Street-View</a:t>
            </a:r>
          </a:p>
          <a:p>
            <a:pPr marL="171450" indent="-171450">
              <a:buFont typeface="Arial" panose="020B0604020202020204" pitchFamily="34" charset="0"/>
              <a:buChar char="•"/>
            </a:pPr>
            <a:r>
              <a:rPr lang="de-DE" dirty="0"/>
              <a:t>Messen der Straßenbreiten mit z.B. Google Maps (</a:t>
            </a:r>
            <a:r>
              <a:rPr lang="de-DE" dirty="0" err="1"/>
              <a:t>www.google.com</a:t>
            </a:r>
            <a:r>
              <a:rPr lang="de-DE" dirty="0"/>
              <a:t>/</a:t>
            </a:r>
            <a:r>
              <a:rPr lang="de-DE" dirty="0" err="1"/>
              <a:t>maps</a:t>
            </a:r>
            <a:r>
              <a:rPr lang="de-DE" dirty="0"/>
              <a:t>) &gt; Rechtsklick &gt; „Entfernung messen“ oder direkt mit Zollstock auf der Straße</a:t>
            </a:r>
          </a:p>
          <a:p>
            <a:pPr marL="0" indent="0">
              <a:buFont typeface="Arial" panose="020B0604020202020204" pitchFamily="34" charset="0"/>
              <a:buNone/>
            </a:pPr>
            <a:endParaRPr lang="de-DE" dirty="0">
              <a:sym typeface="Wingdings" panose="05000000000000000000" pitchFamily="2" charset="2"/>
            </a:endParaRPr>
          </a:p>
          <a:p>
            <a:pPr marL="0" indent="0">
              <a:buFont typeface="Arial" panose="020B0604020202020204" pitchFamily="34" charset="0"/>
              <a:buNone/>
            </a:pPr>
            <a:r>
              <a:rPr lang="de-DE" dirty="0">
                <a:sym typeface="Wingdings" panose="05000000000000000000" pitchFamily="2" charset="2"/>
              </a:rPr>
              <a:t> Für diese Übung mit </a:t>
            </a:r>
            <a:r>
              <a:rPr lang="de-DE" dirty="0" err="1">
                <a:sym typeface="Wingdings" panose="05000000000000000000" pitchFamily="2" charset="2"/>
              </a:rPr>
              <a:t>Streetmix</a:t>
            </a:r>
            <a:r>
              <a:rPr lang="de-DE" dirty="0">
                <a:sym typeface="Wingdings" panose="05000000000000000000" pitchFamily="2" charset="2"/>
              </a:rPr>
              <a:t> ist insbesondere die Gesamtbreite der Straße von entscheidender Bedeutung</a:t>
            </a:r>
            <a:endParaRPr lang="de-DE" dirty="0"/>
          </a:p>
        </p:txBody>
      </p:sp>
      <p:sp>
        <p:nvSpPr>
          <p:cNvPr id="4" name="Foliennummernplatzhalter 3">
            <a:extLst>
              <a:ext uri="{FF2B5EF4-FFF2-40B4-BE49-F238E27FC236}">
                <a16:creationId xmlns:a16="http://schemas.microsoft.com/office/drawing/2014/main" id="{54317F45-7900-D2BB-D157-69E0BA2A404A}"/>
              </a:ext>
            </a:extLst>
          </p:cNvPr>
          <p:cNvSpPr>
            <a:spLocks noGrp="1"/>
          </p:cNvSpPr>
          <p:nvPr>
            <p:ph type="sldNum" sz="quarter" idx="5"/>
          </p:nvPr>
        </p:nvSpPr>
        <p:spPr/>
        <p:txBody>
          <a:bodyPr/>
          <a:lstStyle/>
          <a:p>
            <a:fld id="{6176F18A-5741-0E4B-A260-8577D575AE0B}" type="slidenum">
              <a:rPr lang="de-DE" smtClean="0"/>
              <a:t>10</a:t>
            </a:fld>
            <a:endParaRPr lang="de-DE"/>
          </a:p>
        </p:txBody>
      </p:sp>
    </p:spTree>
    <p:extLst>
      <p:ext uri="{BB962C8B-B14F-4D97-AF65-F5344CB8AC3E}">
        <p14:creationId xmlns:p14="http://schemas.microsoft.com/office/powerpoint/2010/main" val="1580839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46337-5AF0-DBA9-35DB-08F46A55D4D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A3918A5-BAB4-1A93-CD6A-CA1E851B08A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8F9FB11-AB62-AE40-E8DC-102E65A07EB6}"/>
              </a:ext>
            </a:extLst>
          </p:cNvPr>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a:extLst>
              <a:ext uri="{FF2B5EF4-FFF2-40B4-BE49-F238E27FC236}">
                <a16:creationId xmlns:a16="http://schemas.microsoft.com/office/drawing/2014/main" id="{54558E35-8D45-3882-BE60-143CC488839C}"/>
              </a:ext>
            </a:extLst>
          </p:cNvPr>
          <p:cNvSpPr>
            <a:spLocks noGrp="1"/>
          </p:cNvSpPr>
          <p:nvPr>
            <p:ph type="sldNum" sz="quarter" idx="5"/>
          </p:nvPr>
        </p:nvSpPr>
        <p:spPr/>
        <p:txBody>
          <a:bodyPr/>
          <a:lstStyle/>
          <a:p>
            <a:fld id="{6176F18A-5741-0E4B-A260-8577D575AE0B}" type="slidenum">
              <a:rPr lang="de-DE" smtClean="0"/>
              <a:t>11</a:t>
            </a:fld>
            <a:endParaRPr lang="de-DE"/>
          </a:p>
        </p:txBody>
      </p:sp>
    </p:spTree>
    <p:extLst>
      <p:ext uri="{BB962C8B-B14F-4D97-AF65-F5344CB8AC3E}">
        <p14:creationId xmlns:p14="http://schemas.microsoft.com/office/powerpoint/2010/main" val="691868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97F26-5C63-F9A1-7A05-C076574DCBB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3D08203-D469-6DF6-7A24-3A2492C2CD0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58B02BC-85FB-9DF5-3BBD-414FF2A953C2}"/>
              </a:ext>
            </a:extLst>
          </p:cNvPr>
          <p:cNvSpPr>
            <a:spLocks noGrp="1"/>
          </p:cNvSpPr>
          <p:nvPr>
            <p:ph type="body" idx="1"/>
          </p:nvPr>
        </p:nvSpPr>
        <p:spPr/>
        <p:txBody>
          <a:bodyPr/>
          <a:lstStyle/>
          <a:p>
            <a:r>
              <a:rPr lang="de-DE" dirty="0"/>
              <a:t>Mögliche aktuelle Aussagen über die Straße einfügen (optional). Folie bei Bedarf duplizieren.</a:t>
            </a:r>
          </a:p>
        </p:txBody>
      </p:sp>
      <p:sp>
        <p:nvSpPr>
          <p:cNvPr id="4" name="Foliennummernplatzhalter 3">
            <a:extLst>
              <a:ext uri="{FF2B5EF4-FFF2-40B4-BE49-F238E27FC236}">
                <a16:creationId xmlns:a16="http://schemas.microsoft.com/office/drawing/2014/main" id="{58D6E5FF-FEA3-62BA-DDA0-7410AD58E828}"/>
              </a:ext>
            </a:extLst>
          </p:cNvPr>
          <p:cNvSpPr>
            <a:spLocks noGrp="1"/>
          </p:cNvSpPr>
          <p:nvPr>
            <p:ph type="sldNum" sz="quarter" idx="5"/>
          </p:nvPr>
        </p:nvSpPr>
        <p:spPr/>
        <p:txBody>
          <a:bodyPr/>
          <a:lstStyle/>
          <a:p>
            <a:fld id="{6176F18A-5741-0E4B-A260-8577D575AE0B}" type="slidenum">
              <a:rPr lang="de-DE" smtClean="0"/>
              <a:t>12</a:t>
            </a:fld>
            <a:endParaRPr lang="de-DE"/>
          </a:p>
        </p:txBody>
      </p:sp>
    </p:spTree>
    <p:extLst>
      <p:ext uri="{BB962C8B-B14F-4D97-AF65-F5344CB8AC3E}">
        <p14:creationId xmlns:p14="http://schemas.microsoft.com/office/powerpoint/2010/main" val="4007779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176F18A-5741-0E4B-A260-8577D575AE0B}" type="slidenum">
              <a:rPr lang="de-DE" smtClean="0"/>
              <a:t>15</a:t>
            </a:fld>
            <a:endParaRPr lang="de-DE"/>
          </a:p>
        </p:txBody>
      </p:sp>
    </p:spTree>
    <p:extLst>
      <p:ext uri="{BB962C8B-B14F-4D97-AF65-F5344CB8AC3E}">
        <p14:creationId xmlns:p14="http://schemas.microsoft.com/office/powerpoint/2010/main" val="3951156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Reihenfolge bei der Planung: Beim Planen von Straßen fangen wir außen an und arbeiten uns nach innen vor. Das nennt man „von außen nach innen“ planen. </a:t>
            </a:r>
          </a:p>
          <a:p>
            <a:endParaRPr lang="de-DE" dirty="0"/>
          </a:p>
          <a:p>
            <a:r>
              <a:rPr lang="de-DE" dirty="0"/>
              <a:t>Was bedeutet das? Zuerst schauen wir, was Fußgänger*inne brauchen: Platz zum Gehen, Bänke, Bäume und Fahrradständer. Danach planen wir Wege für Fahrräder und Roller. Zum Schluss gucken wir, was für Busse und Autos übrig bleibt.</a:t>
            </a:r>
          </a:p>
          <a:p>
            <a:endParaRPr lang="de-DE" dirty="0"/>
          </a:p>
          <a:p>
            <a:r>
              <a:rPr lang="de-DE" dirty="0"/>
              <a:t>Und die Müllabfuhr oder Feuerwehr? Müssen die Müllautos wirklich so groß sein? Oder geht es auch kleiner? Die Feuerwehr braucht vielleicht auch Platz – das müssen wir beachten.</a:t>
            </a:r>
          </a:p>
        </p:txBody>
      </p:sp>
      <p:sp>
        <p:nvSpPr>
          <p:cNvPr id="4" name="Foliennummernplatzhalter 3"/>
          <p:cNvSpPr>
            <a:spLocks noGrp="1"/>
          </p:cNvSpPr>
          <p:nvPr>
            <p:ph type="sldNum" sz="quarter" idx="5"/>
          </p:nvPr>
        </p:nvSpPr>
        <p:spPr/>
        <p:txBody>
          <a:bodyPr/>
          <a:lstStyle/>
          <a:p>
            <a:fld id="{6176F18A-5741-0E4B-A260-8577D575AE0B}" type="slidenum">
              <a:rPr lang="de-DE" smtClean="0"/>
              <a:t>16</a:t>
            </a:fld>
            <a:endParaRPr lang="de-DE"/>
          </a:p>
        </p:txBody>
      </p:sp>
    </p:spTree>
    <p:extLst>
      <p:ext uri="{BB962C8B-B14F-4D97-AF65-F5344CB8AC3E}">
        <p14:creationId xmlns:p14="http://schemas.microsoft.com/office/powerpoint/2010/main" val="1725526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176F18A-5741-0E4B-A260-8577D575AE0B}" type="slidenum">
              <a:rPr lang="de-DE" smtClean="0"/>
              <a:t>18</a:t>
            </a:fld>
            <a:endParaRPr lang="de-DE"/>
          </a:p>
        </p:txBody>
      </p:sp>
    </p:spTree>
    <p:extLst>
      <p:ext uri="{BB962C8B-B14F-4D97-AF65-F5344CB8AC3E}">
        <p14:creationId xmlns:p14="http://schemas.microsoft.com/office/powerpoint/2010/main" val="1548036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963AA-74C0-7DFC-7533-3D795BC6033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C7D79F5-757D-992F-F232-AC7301366FB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C701DD7-CF23-E766-1E8A-20D59E3E130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F243131D-17E4-8BD0-0EC1-3172E62BCB62}"/>
              </a:ext>
            </a:extLst>
          </p:cNvPr>
          <p:cNvSpPr>
            <a:spLocks noGrp="1"/>
          </p:cNvSpPr>
          <p:nvPr>
            <p:ph type="sldNum" sz="quarter" idx="5"/>
          </p:nvPr>
        </p:nvSpPr>
        <p:spPr/>
        <p:txBody>
          <a:bodyPr/>
          <a:lstStyle/>
          <a:p>
            <a:fld id="{6176F18A-5741-0E4B-A260-8577D575AE0B}" type="slidenum">
              <a:rPr lang="de-DE" smtClean="0"/>
              <a:t>19</a:t>
            </a:fld>
            <a:endParaRPr lang="de-DE"/>
          </a:p>
        </p:txBody>
      </p:sp>
    </p:spTree>
    <p:extLst>
      <p:ext uri="{BB962C8B-B14F-4D97-AF65-F5344CB8AC3E}">
        <p14:creationId xmlns:p14="http://schemas.microsoft.com/office/powerpoint/2010/main" val="1670505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7032C-1D0D-3A04-31AF-1D795653EB3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3D27E1-8DDF-39B8-A529-2679A637953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83C67D6-29E4-CE0C-29B5-86065EEF1B7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1028719-0137-B848-3E3F-5993A975F1C2}"/>
              </a:ext>
            </a:extLst>
          </p:cNvPr>
          <p:cNvSpPr>
            <a:spLocks noGrp="1"/>
          </p:cNvSpPr>
          <p:nvPr>
            <p:ph type="sldNum" sz="quarter" idx="5"/>
          </p:nvPr>
        </p:nvSpPr>
        <p:spPr/>
        <p:txBody>
          <a:bodyPr/>
          <a:lstStyle/>
          <a:p>
            <a:fld id="{6176F18A-5741-0E4B-A260-8577D575AE0B}" type="slidenum">
              <a:rPr lang="de-DE" smtClean="0"/>
              <a:t>21</a:t>
            </a:fld>
            <a:endParaRPr lang="de-DE"/>
          </a:p>
        </p:txBody>
      </p:sp>
    </p:spTree>
    <p:extLst>
      <p:ext uri="{BB962C8B-B14F-4D97-AF65-F5344CB8AC3E}">
        <p14:creationId xmlns:p14="http://schemas.microsoft.com/office/powerpoint/2010/main" val="749738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A946D-AAB8-7BD2-5DAC-82D68A7DF3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CDCDA35-68EE-EDB1-45A8-9B54BEF9C35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4EE0375-1C77-B641-E9D4-A5B7E93DE380}"/>
              </a:ext>
            </a:extLst>
          </p:cNvPr>
          <p:cNvSpPr>
            <a:spLocks noGrp="1"/>
          </p:cNvSpPr>
          <p:nvPr>
            <p:ph type="body" idx="1"/>
          </p:nvPr>
        </p:nvSpPr>
        <p:spPr/>
        <p:txBody>
          <a:bodyPr/>
          <a:lstStyle/>
          <a:p>
            <a:pPr marL="0" indent="0">
              <a:buFont typeface="Arial"/>
              <a:buNone/>
              <a:defRPr/>
            </a:pPr>
            <a:r>
              <a:rPr lang="de-DE" b="1" dirty="0"/>
              <a:t>Superblocks</a:t>
            </a:r>
            <a:r>
              <a:rPr lang="de-DE" dirty="0"/>
              <a:t> sind verkehrsberuhigte Stadtbereiche, in denen der Autoverkehr stark eingeschränkt und öffentlicher Raum für Fußgänger*innen, Radfahrende und gemeinschaftliche Nutzung zurückgewonnen wird. Für Kinder und Jugendliche bieten sie mehr Sicherheit, Platz zum Spielen und förderliche Bedingungen für Bewegung und soziale Interaktion. </a:t>
            </a:r>
            <a:br>
              <a:rPr lang="de-DE" dirty="0"/>
            </a:br>
            <a:r>
              <a:rPr lang="de-DE" dirty="0"/>
              <a:t>Das Konzept stammt ursprünglich aus Barcelona, wo seit 2017 sogenannte „</a:t>
            </a:r>
            <a:r>
              <a:rPr lang="de-DE" dirty="0" err="1"/>
              <a:t>Superilles</a:t>
            </a:r>
            <a:r>
              <a:rPr lang="de-DE" dirty="0"/>
              <a:t>“ umgesetzt werden, um die Lebensqualität in dicht besiedelten Stadtteilen zu erhöhen. In Deutschland wird das Modell unter dem Namen „Kiezblocks“ in Städten wie Berlin, Leipzig und Darmstadt erprobt und umgesetzt, um den urbanen Raum lebenswerter und kindgerechter zu gestalten.</a:t>
            </a:r>
            <a:endParaRPr lang="de-AT" sz="900" dirty="0">
              <a:solidFill>
                <a:schemeClr val="tx1"/>
              </a:solidFill>
            </a:endParaRPr>
          </a:p>
        </p:txBody>
      </p:sp>
      <p:sp>
        <p:nvSpPr>
          <p:cNvPr id="4" name="Foliennummernplatzhalter 3">
            <a:extLst>
              <a:ext uri="{FF2B5EF4-FFF2-40B4-BE49-F238E27FC236}">
                <a16:creationId xmlns:a16="http://schemas.microsoft.com/office/drawing/2014/main" id="{2B1021B2-B6F1-737A-4C62-01C203A61D89}"/>
              </a:ext>
            </a:extLst>
          </p:cNvPr>
          <p:cNvSpPr>
            <a:spLocks noGrp="1"/>
          </p:cNvSpPr>
          <p:nvPr>
            <p:ph type="sldNum" sz="quarter" idx="5"/>
          </p:nvPr>
        </p:nvSpPr>
        <p:spPr/>
        <p:txBody>
          <a:bodyPr/>
          <a:lstStyle/>
          <a:p>
            <a:fld id="{6176F18A-5741-0E4B-A260-8577D575AE0B}" type="slidenum">
              <a:rPr lang="de-DE" smtClean="0"/>
              <a:t>22</a:t>
            </a:fld>
            <a:endParaRPr lang="de-DE"/>
          </a:p>
        </p:txBody>
      </p:sp>
    </p:spTree>
    <p:extLst>
      <p:ext uri="{BB962C8B-B14F-4D97-AF65-F5344CB8AC3E}">
        <p14:creationId xmlns:p14="http://schemas.microsoft.com/office/powerpoint/2010/main" val="1498514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99989-A27B-FC22-AF7B-882477C42A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3209B78-701A-9361-1CEB-9A64DD177F1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D3B4582-EA33-5C9E-84A1-23C1CD91E455}"/>
              </a:ext>
            </a:extLst>
          </p:cNvPr>
          <p:cNvSpPr>
            <a:spLocks noGrp="1"/>
          </p:cNvSpPr>
          <p:nvPr>
            <p:ph type="body" idx="1"/>
          </p:nvPr>
        </p:nvSpPr>
        <p:spPr/>
        <p:txBody>
          <a:bodyPr/>
          <a:lstStyle/>
          <a:p>
            <a:r>
              <a:rPr lang="de-DE" b="1" dirty="0"/>
              <a:t>Schulstraßen</a:t>
            </a:r>
            <a:r>
              <a:rPr lang="de-DE" dirty="0"/>
              <a:t> sind zeitweise für den Autoverkehr gesperrte Straßen vor Schulen, meist während der Bring- und Abholzeiten, um den Bereich sicherer und ruhiger zu gestalten. </a:t>
            </a:r>
            <a:r>
              <a:rPr lang="de-AT" sz="900" dirty="0">
                <a:solidFill>
                  <a:schemeClr val="tx1"/>
                </a:solidFill>
              </a:rPr>
              <a:t>Alternativ kann die Straße aber auch so umgestaltet werden, dass dauerhaft der motorisierte Verkehr ausgeschlossen bleibt. Ausgenommen ist die Straßensperrung für Rettungswagen, Feuerwehr und ggf. Anwohnende. </a:t>
            </a:r>
            <a:r>
              <a:rPr lang="de-DE" dirty="0"/>
              <a:t>Für Kinder und Jugendliche bedeutet das mehr Sicherheit auf dem Schulweg, weniger Verkehrslärm und eine Förderung der selbstständigen und aktiven Mobilität.</a:t>
            </a:r>
          </a:p>
          <a:p>
            <a:r>
              <a:rPr lang="de-DE" dirty="0"/>
              <a:t>Das Konzept kommt ursprünglich aus Italien und Österreich, wo Schulstraßen bereits seit den 1990er Jahren erfolgreich umgesetzt werden. In Deutschland gewinnt die Idee zunehmend an Bedeutung, insbesondere in Städten wie München, Hamburg und Berlin, wo erste Pilotprojekte gestartet wurden, um die Schulwege sicherer und kindgerechter zu gestalten</a:t>
            </a:r>
          </a:p>
          <a:p>
            <a:pPr marL="0" indent="0">
              <a:buFont typeface="Arial"/>
              <a:buNone/>
              <a:defRPr/>
            </a:pPr>
            <a:endParaRPr lang="de-AT" sz="900" dirty="0">
              <a:solidFill>
                <a:schemeClr val="tx1"/>
              </a:solidFill>
            </a:endParaRPr>
          </a:p>
        </p:txBody>
      </p:sp>
      <p:sp>
        <p:nvSpPr>
          <p:cNvPr id="4" name="Foliennummernplatzhalter 3">
            <a:extLst>
              <a:ext uri="{FF2B5EF4-FFF2-40B4-BE49-F238E27FC236}">
                <a16:creationId xmlns:a16="http://schemas.microsoft.com/office/drawing/2014/main" id="{A133E25C-F67C-A77E-2C55-3629397E67FB}"/>
              </a:ext>
            </a:extLst>
          </p:cNvPr>
          <p:cNvSpPr>
            <a:spLocks noGrp="1"/>
          </p:cNvSpPr>
          <p:nvPr>
            <p:ph type="sldNum" sz="quarter" idx="5"/>
          </p:nvPr>
        </p:nvSpPr>
        <p:spPr/>
        <p:txBody>
          <a:bodyPr/>
          <a:lstStyle/>
          <a:p>
            <a:fld id="{6176F18A-5741-0E4B-A260-8577D575AE0B}" type="slidenum">
              <a:rPr lang="de-DE" smtClean="0"/>
              <a:t>23</a:t>
            </a:fld>
            <a:endParaRPr lang="de-DE"/>
          </a:p>
        </p:txBody>
      </p:sp>
    </p:spTree>
    <p:extLst>
      <p:ext uri="{BB962C8B-B14F-4D97-AF65-F5344CB8AC3E}">
        <p14:creationId xmlns:p14="http://schemas.microsoft.com/office/powerpoint/2010/main" val="758339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Passen Sie die Rahmenbedingungen an Ihre Straße an. </a:t>
            </a:r>
          </a:p>
          <a:p>
            <a:r>
              <a:rPr lang="de-DE" dirty="0"/>
              <a:t>Die Folie kann während der gesamten Bearbeitungszeit dauerhaft sichtbar bleiben, sodass die Kinder jederzeit darauf schauen und sich an den Fakten und Regelbeispielen orientieren können.</a:t>
            </a:r>
          </a:p>
        </p:txBody>
      </p:sp>
      <p:sp>
        <p:nvSpPr>
          <p:cNvPr id="4" name="Foliennummernplatzhalter 3"/>
          <p:cNvSpPr>
            <a:spLocks noGrp="1"/>
          </p:cNvSpPr>
          <p:nvPr>
            <p:ph type="sldNum" sz="quarter" idx="5"/>
          </p:nvPr>
        </p:nvSpPr>
        <p:spPr/>
        <p:txBody>
          <a:bodyPr/>
          <a:lstStyle/>
          <a:p>
            <a:fld id="{6176F18A-5741-0E4B-A260-8577D575AE0B}" type="slidenum">
              <a:rPr lang="de-DE" smtClean="0"/>
              <a:t>24</a:t>
            </a:fld>
            <a:endParaRPr lang="de-DE"/>
          </a:p>
        </p:txBody>
      </p:sp>
    </p:spTree>
    <p:extLst>
      <p:ext uri="{BB962C8B-B14F-4D97-AF65-F5344CB8AC3E}">
        <p14:creationId xmlns:p14="http://schemas.microsoft.com/office/powerpoint/2010/main" val="1164267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A6A10-D84F-E7F6-0689-BC1B4EBFF2B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2C87312-1868-42A6-BD49-8CB5E3465E4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87597F8-C72D-D03D-4DB8-823267FA4BF0}"/>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dirty="0"/>
              <a:t>https://</a:t>
            </a:r>
            <a:r>
              <a:rPr lang="de-DE" dirty="0" err="1"/>
              <a:t>streetmix.net</a:t>
            </a:r>
            <a:endParaRPr lang="de-DE" dirty="0"/>
          </a:p>
        </p:txBody>
      </p:sp>
      <p:sp>
        <p:nvSpPr>
          <p:cNvPr id="4" name="Foliennummernplatzhalter 3">
            <a:extLst>
              <a:ext uri="{FF2B5EF4-FFF2-40B4-BE49-F238E27FC236}">
                <a16:creationId xmlns:a16="http://schemas.microsoft.com/office/drawing/2014/main" id="{D8450A53-82A9-F130-F969-FBD99A082452}"/>
              </a:ext>
            </a:extLst>
          </p:cNvPr>
          <p:cNvSpPr>
            <a:spLocks noGrp="1"/>
          </p:cNvSpPr>
          <p:nvPr>
            <p:ph type="sldNum" sz="quarter" idx="5"/>
          </p:nvPr>
        </p:nvSpPr>
        <p:spPr/>
        <p:txBody>
          <a:bodyPr/>
          <a:lstStyle/>
          <a:p>
            <a:fld id="{6176F18A-5741-0E4B-A260-8577D575AE0B}" type="slidenum">
              <a:rPr lang="de-DE" smtClean="0"/>
              <a:t>26</a:t>
            </a:fld>
            <a:endParaRPr lang="de-DE"/>
          </a:p>
        </p:txBody>
      </p:sp>
    </p:spTree>
    <p:extLst>
      <p:ext uri="{BB962C8B-B14F-4D97-AF65-F5344CB8AC3E}">
        <p14:creationId xmlns:p14="http://schemas.microsoft.com/office/powerpoint/2010/main" val="3036190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19E7B-8AA4-FB64-0376-1E0B69CEE58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9DED5BE-E483-E2C0-80E1-85F6B9C311C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6CDB829-6473-CFDE-D9DA-2A24A246B183}"/>
              </a:ext>
            </a:extLst>
          </p:cNvPr>
          <p:cNvSpPr>
            <a:spLocks noGrp="1"/>
          </p:cNvSpPr>
          <p:nvPr>
            <p:ph type="body" idx="1"/>
          </p:nvPr>
        </p:nvSpPr>
        <p:spPr/>
        <p:txBody>
          <a:bodyPr/>
          <a:lstStyle/>
          <a:p>
            <a:pPr marL="0" indent="0">
              <a:buFont typeface="Arial" panose="020B0604020202020204" pitchFamily="34" charset="0"/>
              <a:buNone/>
            </a:pPr>
            <a:r>
              <a:rPr lang="de-DE" b="1" dirty="0"/>
              <a:t>Wiederholung aus Folie 10!</a:t>
            </a:r>
          </a:p>
          <a:p>
            <a:pPr marL="0" indent="0">
              <a:buFont typeface="Arial" panose="020B0604020202020204" pitchFamily="34" charset="0"/>
              <a:buNone/>
            </a:pPr>
            <a:r>
              <a:rPr lang="de-DE" dirty="0"/>
              <a:t>Zur Veranschaulichung der Straßenbreite ist zu empfehlen, ein Hintergrundbild zu nutzen und daran die Straßenbreiten geordnet nach z.B. Gehwegbreite, Radfahrbreite, Fahrbahnbreite und Gesamtbreite aufzuzeichnen.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Hintergrund / Kartegrundlage: OpenStreetMap (</a:t>
            </a:r>
            <a:r>
              <a:rPr lang="de-DE" dirty="0" err="1"/>
              <a:t>www.openstreetmap.org</a:t>
            </a:r>
            <a:r>
              <a:rPr lang="de-DE" dirty="0"/>
              <a:t>), </a:t>
            </a:r>
            <a:r>
              <a:rPr lang="de-DE" dirty="0" err="1"/>
              <a:t>Mapillary</a:t>
            </a:r>
            <a:r>
              <a:rPr lang="de-DE" dirty="0"/>
              <a:t> (</a:t>
            </a:r>
            <a:r>
              <a:rPr lang="de-DE" dirty="0" err="1"/>
              <a:t>www.mapillary.com</a:t>
            </a:r>
            <a:r>
              <a:rPr lang="de-DE" dirty="0"/>
              <a:t>) oder Google-Street-View</a:t>
            </a:r>
          </a:p>
          <a:p>
            <a:pPr marL="171450" indent="-171450">
              <a:buFont typeface="Arial" panose="020B0604020202020204" pitchFamily="34" charset="0"/>
              <a:buChar char="•"/>
            </a:pPr>
            <a:r>
              <a:rPr lang="de-DE" dirty="0"/>
              <a:t>Messen der Straßenbreiten mit z.B. Google Maps (</a:t>
            </a:r>
            <a:r>
              <a:rPr lang="de-DE" dirty="0" err="1"/>
              <a:t>www.google.com</a:t>
            </a:r>
            <a:r>
              <a:rPr lang="de-DE" dirty="0"/>
              <a:t>/</a:t>
            </a:r>
            <a:r>
              <a:rPr lang="de-DE" dirty="0" err="1"/>
              <a:t>maps</a:t>
            </a:r>
            <a:r>
              <a:rPr lang="de-DE" dirty="0"/>
              <a:t>) &gt; Rechtsklick &gt; „Entfernung messen“ oder direkt mit Zollstock auf der Straße</a:t>
            </a:r>
          </a:p>
          <a:p>
            <a:pPr marL="0" indent="0">
              <a:buFont typeface="Arial" panose="020B0604020202020204" pitchFamily="34" charset="0"/>
              <a:buNone/>
            </a:pPr>
            <a:endParaRPr lang="de-DE" dirty="0">
              <a:sym typeface="Wingdings" panose="05000000000000000000" pitchFamily="2" charset="2"/>
            </a:endParaRPr>
          </a:p>
          <a:p>
            <a:pPr marL="0" indent="0">
              <a:buFont typeface="Arial" panose="020B0604020202020204" pitchFamily="34" charset="0"/>
              <a:buNone/>
            </a:pPr>
            <a:r>
              <a:rPr lang="de-DE" dirty="0">
                <a:sym typeface="Wingdings" panose="05000000000000000000" pitchFamily="2" charset="2"/>
              </a:rPr>
              <a:t> Für diese Übung mit </a:t>
            </a:r>
            <a:r>
              <a:rPr lang="de-DE" dirty="0" err="1">
                <a:sym typeface="Wingdings" panose="05000000000000000000" pitchFamily="2" charset="2"/>
              </a:rPr>
              <a:t>Streetmix</a:t>
            </a:r>
            <a:r>
              <a:rPr lang="de-DE" dirty="0">
                <a:sym typeface="Wingdings" panose="05000000000000000000" pitchFamily="2" charset="2"/>
              </a:rPr>
              <a:t> ist insbesondere die Gesamtbreite der Straße von entscheidender Bedeutung</a:t>
            </a:r>
            <a:endParaRPr lang="de-DE" dirty="0"/>
          </a:p>
        </p:txBody>
      </p:sp>
      <p:sp>
        <p:nvSpPr>
          <p:cNvPr id="4" name="Foliennummernplatzhalter 3">
            <a:extLst>
              <a:ext uri="{FF2B5EF4-FFF2-40B4-BE49-F238E27FC236}">
                <a16:creationId xmlns:a16="http://schemas.microsoft.com/office/drawing/2014/main" id="{4A16E7DF-456F-A861-1F37-B4899A7B0DE3}"/>
              </a:ext>
            </a:extLst>
          </p:cNvPr>
          <p:cNvSpPr>
            <a:spLocks noGrp="1"/>
          </p:cNvSpPr>
          <p:nvPr>
            <p:ph type="sldNum" sz="quarter" idx="5"/>
          </p:nvPr>
        </p:nvSpPr>
        <p:spPr/>
        <p:txBody>
          <a:bodyPr/>
          <a:lstStyle/>
          <a:p>
            <a:fld id="{6176F18A-5741-0E4B-A260-8577D575AE0B}" type="slidenum">
              <a:rPr lang="de-DE" smtClean="0"/>
              <a:t>27</a:t>
            </a:fld>
            <a:endParaRPr lang="de-DE"/>
          </a:p>
        </p:txBody>
      </p:sp>
    </p:spTree>
    <p:extLst>
      <p:ext uri="{BB962C8B-B14F-4D97-AF65-F5344CB8AC3E}">
        <p14:creationId xmlns:p14="http://schemas.microsoft.com/office/powerpoint/2010/main" val="9583471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E536E-F485-9A8A-DA1D-5C3E88058FD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FE729A9-D215-2DD4-5CA5-D65C8948101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75B182B-348A-98EE-7333-D1380DBC22AA}"/>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dirty="0"/>
              <a:t>https://</a:t>
            </a:r>
            <a:r>
              <a:rPr lang="de-DE" dirty="0" err="1"/>
              <a:t>streetmix.net</a:t>
            </a:r>
            <a:endParaRPr lang="de-DE" dirty="0"/>
          </a:p>
        </p:txBody>
      </p:sp>
      <p:sp>
        <p:nvSpPr>
          <p:cNvPr id="4" name="Foliennummernplatzhalter 3">
            <a:extLst>
              <a:ext uri="{FF2B5EF4-FFF2-40B4-BE49-F238E27FC236}">
                <a16:creationId xmlns:a16="http://schemas.microsoft.com/office/drawing/2014/main" id="{37A8872D-8FD1-EBFB-A5F9-0370166FAD25}"/>
              </a:ext>
            </a:extLst>
          </p:cNvPr>
          <p:cNvSpPr>
            <a:spLocks noGrp="1"/>
          </p:cNvSpPr>
          <p:nvPr>
            <p:ph type="sldNum" sz="quarter" idx="5"/>
          </p:nvPr>
        </p:nvSpPr>
        <p:spPr/>
        <p:txBody>
          <a:bodyPr/>
          <a:lstStyle/>
          <a:p>
            <a:fld id="{6176F18A-5741-0E4B-A260-8577D575AE0B}" type="slidenum">
              <a:rPr lang="de-DE" smtClean="0"/>
              <a:t>28</a:t>
            </a:fld>
            <a:endParaRPr lang="de-DE"/>
          </a:p>
        </p:txBody>
      </p:sp>
    </p:spTree>
    <p:extLst>
      <p:ext uri="{BB962C8B-B14F-4D97-AF65-F5344CB8AC3E}">
        <p14:creationId xmlns:p14="http://schemas.microsoft.com/office/powerpoint/2010/main" val="2383982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4AB84-C9FB-BE05-1DAC-AAF62E46AA6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6D8C1DB-AF2B-456C-56AF-6295CCA9BEF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B0EEFD4-9ACA-6894-AD51-F1AB3ED3C101}"/>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dirty="0"/>
              <a:t>https://</a:t>
            </a:r>
            <a:r>
              <a:rPr lang="de-DE" dirty="0" err="1"/>
              <a:t>streetmix.net</a:t>
            </a:r>
            <a:endParaRPr lang="de-DE" dirty="0"/>
          </a:p>
        </p:txBody>
      </p:sp>
      <p:sp>
        <p:nvSpPr>
          <p:cNvPr id="4" name="Foliennummernplatzhalter 3">
            <a:extLst>
              <a:ext uri="{FF2B5EF4-FFF2-40B4-BE49-F238E27FC236}">
                <a16:creationId xmlns:a16="http://schemas.microsoft.com/office/drawing/2014/main" id="{C48074CA-03A5-94AC-F0D0-2A4E6198790C}"/>
              </a:ext>
            </a:extLst>
          </p:cNvPr>
          <p:cNvSpPr>
            <a:spLocks noGrp="1"/>
          </p:cNvSpPr>
          <p:nvPr>
            <p:ph type="sldNum" sz="quarter" idx="5"/>
          </p:nvPr>
        </p:nvSpPr>
        <p:spPr/>
        <p:txBody>
          <a:bodyPr/>
          <a:lstStyle/>
          <a:p>
            <a:fld id="{6176F18A-5741-0E4B-A260-8577D575AE0B}" type="slidenum">
              <a:rPr lang="de-DE" smtClean="0"/>
              <a:t>29</a:t>
            </a:fld>
            <a:endParaRPr lang="de-DE"/>
          </a:p>
        </p:txBody>
      </p:sp>
    </p:spTree>
    <p:extLst>
      <p:ext uri="{BB962C8B-B14F-4D97-AF65-F5344CB8AC3E}">
        <p14:creationId xmlns:p14="http://schemas.microsoft.com/office/powerpoint/2010/main" val="2703147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a:t>NICHT VERÄNDERN / LÖSCHEN</a:t>
            </a:r>
          </a:p>
          <a:p>
            <a:endParaRPr lang="de-DE"/>
          </a:p>
        </p:txBody>
      </p:sp>
      <p:sp>
        <p:nvSpPr>
          <p:cNvPr id="4" name="Foliennummernplatzhalter 3"/>
          <p:cNvSpPr>
            <a:spLocks noGrp="1"/>
          </p:cNvSpPr>
          <p:nvPr>
            <p:ph type="sldNum" sz="quarter" idx="5"/>
          </p:nvPr>
        </p:nvSpPr>
        <p:spPr/>
        <p:txBody>
          <a:bodyPr/>
          <a:lstStyle/>
          <a:p>
            <a:fld id="{6176F18A-5741-0E4B-A260-8577D575AE0B}" type="slidenum">
              <a:rPr lang="de-DE" smtClean="0"/>
              <a:t>30</a:t>
            </a:fld>
            <a:endParaRPr lang="de-DE"/>
          </a:p>
        </p:txBody>
      </p:sp>
    </p:spTree>
    <p:extLst>
      <p:ext uri="{BB962C8B-B14F-4D97-AF65-F5344CB8AC3E}">
        <p14:creationId xmlns:p14="http://schemas.microsoft.com/office/powerpoint/2010/main" val="11669444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_Vielseitigkeit-des-Fahrrades">
    <p:spTree>
      <p:nvGrpSpPr>
        <p:cNvPr id="1" name=""/>
        <p:cNvGrpSpPr/>
        <p:nvPr/>
      </p:nvGrpSpPr>
      <p:grpSpPr>
        <a:xfrm>
          <a:off x="0" y="0"/>
          <a:ext cx="0" cy="0"/>
          <a:chOff x="0" y="0"/>
          <a:chExt cx="0" cy="0"/>
        </a:xfrm>
      </p:grpSpPr>
      <p:pic>
        <p:nvPicPr>
          <p:cNvPr id="12" name="Grafik 11" descr="Ein Bild, das Fahrrad, Cartoon, Design, Darstellung enthält.&#10;&#10;KI-generierte Inhalte können fehlerhaft sein.">
            <a:extLst>
              <a:ext uri="{FF2B5EF4-FFF2-40B4-BE49-F238E27FC236}">
                <a16:creationId xmlns:a16="http://schemas.microsoft.com/office/drawing/2014/main" id="{408537B0-B7B9-B102-03C0-715FC1DDFF2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a:ln>
            <a:noFill/>
          </a:ln>
        </p:spPr>
      </p:pic>
      <p:sp>
        <p:nvSpPr>
          <p:cNvPr id="2" name="Textfeld 1">
            <a:extLst>
              <a:ext uri="{FF2B5EF4-FFF2-40B4-BE49-F238E27FC236}">
                <a16:creationId xmlns:a16="http://schemas.microsoft.com/office/drawing/2014/main" id="{1025BA74-8933-A203-82D1-DF85B8A1A63E}"/>
              </a:ext>
            </a:extLst>
          </p:cNvPr>
          <p:cNvSpPr txBox="1"/>
          <p:nvPr userDrawn="1"/>
        </p:nvSpPr>
        <p:spPr>
          <a:xfrm>
            <a:off x="5091193" y="2616140"/>
            <a:ext cx="3728957" cy="1000659"/>
          </a:xfrm>
          <a:prstGeom prst="rect">
            <a:avLst/>
          </a:prstGeom>
          <a:ln>
            <a:noFill/>
          </a:ln>
        </p:spPr>
        <p:txBody>
          <a:bodyPr vert="horz" wrap="square" lIns="0" tIns="0" rIns="0" bIns="0" rtlCol="0" anchor="t">
            <a:spAutoFit/>
          </a:bodyPr>
          <a:lstStyle>
            <a:lvl1pPr algn="r" defTabSz="685800">
              <a:lnSpc>
                <a:spcPct val="90000"/>
              </a:lnSpc>
              <a:spcBef>
                <a:spcPct val="0"/>
              </a:spcBef>
              <a:buNone/>
              <a:defRPr sz="3800" b="1" i="0">
                <a:solidFill>
                  <a:srgbClr val="3A2D00"/>
                </a:solidFill>
                <a:effectLst/>
                <a:latin typeface="Roboto Slab" pitchFamily="2" charset="0"/>
                <a:ea typeface="Roboto Slab" pitchFamily="2" charset="0"/>
                <a:cs typeface="+mj-cs"/>
              </a:defRPr>
            </a:lvl1pPr>
          </a:lstStyle>
          <a:p>
            <a:pPr lvl="0">
              <a:lnSpc>
                <a:spcPct val="70000"/>
              </a:lnSpc>
            </a:pPr>
            <a:r>
              <a:rPr lang="de-DE" sz="4500" dirty="0">
                <a:latin typeface="+mj-lt"/>
              </a:rPr>
              <a:t>Vielseitigkeit des Fahrrades</a:t>
            </a:r>
          </a:p>
        </p:txBody>
      </p:sp>
      <p:sp>
        <p:nvSpPr>
          <p:cNvPr id="4" name="Textfeld 3">
            <a:extLst>
              <a:ext uri="{FF2B5EF4-FFF2-40B4-BE49-F238E27FC236}">
                <a16:creationId xmlns:a16="http://schemas.microsoft.com/office/drawing/2014/main" id="{564AE386-A1EB-F2A9-2E5D-2EA0413BBEE1}"/>
              </a:ext>
            </a:extLst>
          </p:cNvPr>
          <p:cNvSpPr txBox="1"/>
          <p:nvPr userDrawn="1"/>
        </p:nvSpPr>
        <p:spPr>
          <a:xfrm>
            <a:off x="4757980" y="3722340"/>
            <a:ext cx="4062169" cy="620908"/>
          </a:xfrm>
          <a:prstGeom prst="rect">
            <a:avLst/>
          </a:prstGeom>
        </p:spPr>
        <p:txBody>
          <a:bodyPr vert="horz" lIns="0" tIns="0" rIns="0" bIns="0" rtlCol="0">
            <a:noAutofit/>
          </a:bodyPr>
          <a:lstStyle>
            <a:lvl1pPr indent="0" algn="r" defTabSz="685800">
              <a:lnSpc>
                <a:spcPct val="100000"/>
              </a:lnSpc>
              <a:spcBef>
                <a:spcPts val="750"/>
              </a:spcBef>
              <a:buFont typeface="Arial" panose="020B0604020202020204" pitchFamily="34" charset="0"/>
              <a:buNone/>
              <a:defRPr sz="2000" b="0" i="0">
                <a:solidFill>
                  <a:srgbClr val="3A2D00"/>
                </a:solidFill>
                <a:effectLst/>
                <a:latin typeface="Roboto" panose="02000000000000000000" pitchFamily="2" charset="0"/>
                <a:ea typeface="Open Sans" panose="020B0606030504020204" pitchFamily="34" charset="0"/>
                <a:cs typeface="Calibri" panose="020F0502020204030204" pitchFamily="34" charset="0"/>
              </a:defRPr>
            </a:lvl1pPr>
            <a:lvl2pPr marL="342900" indent="0" algn="ctr" defTabSz="685800">
              <a:lnSpc>
                <a:spcPct val="100000"/>
              </a:lnSpc>
              <a:spcBef>
                <a:spcPts val="375"/>
              </a:spcBef>
              <a:buFont typeface="Arial" panose="020B0604020202020204" pitchFamily="34" charset="0"/>
              <a:buNone/>
              <a:defRPr sz="1500" b="0" i="0">
                <a:latin typeface="Calibri" panose="020F0502020204030204" pitchFamily="34" charset="0"/>
                <a:ea typeface="Open Sans" panose="020B0606030504020204" pitchFamily="34" charset="0"/>
                <a:cs typeface="Calibri" panose="020F0502020204030204" pitchFamily="34" charset="0"/>
              </a:defRPr>
            </a:lvl2pPr>
            <a:lvl3pPr marL="685800" indent="0" algn="ctr" defTabSz="685800">
              <a:lnSpc>
                <a:spcPct val="100000"/>
              </a:lnSpc>
              <a:spcBef>
                <a:spcPts val="375"/>
              </a:spcBef>
              <a:buFont typeface="Arial" panose="020B0604020202020204" pitchFamily="34" charset="0"/>
              <a:buNone/>
              <a:defRPr sz="1350" b="0" i="0">
                <a:ea typeface="Open Sans" panose="020B0606030504020204" pitchFamily="34" charset="0"/>
                <a:cs typeface="Open Sans" panose="020B0606030504020204" pitchFamily="34" charset="0"/>
              </a:defRPr>
            </a:lvl3pPr>
            <a:lvl4pPr marL="1028700" indent="0" algn="ctr" defTabSz="685800">
              <a:lnSpc>
                <a:spcPct val="100000"/>
              </a:lnSpc>
              <a:spcBef>
                <a:spcPts val="375"/>
              </a:spcBef>
              <a:buFont typeface="Arial" panose="020B0604020202020204" pitchFamily="34" charset="0"/>
              <a:buNone/>
              <a:defRPr sz="1200" b="0" i="0">
                <a:ea typeface="Open Sans" panose="020B0606030504020204" pitchFamily="34" charset="0"/>
                <a:cs typeface="Open Sans" panose="020B0606030504020204" pitchFamily="34" charset="0"/>
              </a:defRPr>
            </a:lvl4pPr>
            <a:lvl5pPr marL="1371600" indent="0" algn="ctr" defTabSz="685800">
              <a:lnSpc>
                <a:spcPct val="100000"/>
              </a:lnSpc>
              <a:spcBef>
                <a:spcPts val="375"/>
              </a:spcBef>
              <a:buFont typeface="Arial" panose="020B0604020202020204" pitchFamily="34" charset="0"/>
              <a:buNone/>
              <a:defRPr sz="1200" b="0" i="0">
                <a:ea typeface="Open Sans" panose="020B0606030504020204" pitchFamily="34" charset="0"/>
                <a:cs typeface="Open Sans" panose="020B0606030504020204" pitchFamily="34" charset="0"/>
              </a:defRPr>
            </a:lvl5pPr>
            <a:lvl6pPr marL="1714500" indent="0" algn="ctr" defTabSz="685800">
              <a:lnSpc>
                <a:spcPct val="90000"/>
              </a:lnSpc>
              <a:spcBef>
                <a:spcPts val="375"/>
              </a:spcBef>
              <a:buFont typeface="Arial" panose="020B0604020202020204" pitchFamily="34" charset="0"/>
              <a:buNone/>
              <a:defRPr sz="1200"/>
            </a:lvl6pPr>
            <a:lvl7pPr marL="2057400" indent="0" algn="ctr" defTabSz="685800">
              <a:lnSpc>
                <a:spcPct val="90000"/>
              </a:lnSpc>
              <a:spcBef>
                <a:spcPts val="375"/>
              </a:spcBef>
              <a:buFont typeface="Arial" panose="020B0604020202020204" pitchFamily="34" charset="0"/>
              <a:buNone/>
              <a:defRPr sz="1200"/>
            </a:lvl7pPr>
            <a:lvl8pPr marL="2400300" indent="0" algn="ctr" defTabSz="685800">
              <a:lnSpc>
                <a:spcPct val="90000"/>
              </a:lnSpc>
              <a:spcBef>
                <a:spcPts val="375"/>
              </a:spcBef>
              <a:buFont typeface="Arial" panose="020B0604020202020204" pitchFamily="34" charset="0"/>
              <a:buNone/>
              <a:defRPr sz="1200"/>
            </a:lvl8pPr>
            <a:lvl9pPr marL="2743200" indent="0" algn="ctr" defTabSz="685800">
              <a:lnSpc>
                <a:spcPct val="90000"/>
              </a:lnSpc>
              <a:spcBef>
                <a:spcPts val="375"/>
              </a:spcBef>
              <a:buFont typeface="Arial" panose="020B0604020202020204" pitchFamily="34" charset="0"/>
              <a:buNone/>
              <a:defRPr sz="1200"/>
            </a:lvl9pPr>
          </a:lstStyle>
          <a:p>
            <a:pPr lvl="0"/>
            <a:r>
              <a:rPr lang="de-DE" dirty="0">
                <a:latin typeface="+mn-lt"/>
              </a:rPr>
              <a:t>Wo werden Sie genutzt und wie kann ich das Fahrrad zum Beruf machen?</a:t>
            </a:r>
          </a:p>
          <a:p>
            <a:pPr lvl="0"/>
            <a:endParaRPr lang="de-DE" dirty="0">
              <a:latin typeface="+mn-lt"/>
            </a:endParaRPr>
          </a:p>
        </p:txBody>
      </p:sp>
      <p:pic>
        <p:nvPicPr>
          <p:cNvPr id="3" name="Grafik 2">
            <a:extLst>
              <a:ext uri="{FF2B5EF4-FFF2-40B4-BE49-F238E27FC236}">
                <a16:creationId xmlns:a16="http://schemas.microsoft.com/office/drawing/2014/main" id="{B6FE1887-352A-E5EA-B489-73903F9C505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7964982" y="1503478"/>
            <a:ext cx="862135" cy="991917"/>
          </a:xfrm>
          <a:prstGeom prst="rect">
            <a:avLst/>
          </a:prstGeom>
        </p:spPr>
      </p:pic>
      <p:grpSp>
        <p:nvGrpSpPr>
          <p:cNvPr id="5" name="Gruppieren 4">
            <a:extLst>
              <a:ext uri="{FF2B5EF4-FFF2-40B4-BE49-F238E27FC236}">
                <a16:creationId xmlns:a16="http://schemas.microsoft.com/office/drawing/2014/main" id="{B8467232-1CDE-1018-5FC6-5F9A17EE8D28}"/>
              </a:ext>
            </a:extLst>
          </p:cNvPr>
          <p:cNvGrpSpPr/>
          <p:nvPr userDrawn="1"/>
        </p:nvGrpSpPr>
        <p:grpSpPr>
          <a:xfrm>
            <a:off x="285751" y="4417234"/>
            <a:ext cx="3702048" cy="523722"/>
            <a:chOff x="285751" y="4417234"/>
            <a:chExt cx="3702048" cy="523722"/>
          </a:xfrm>
        </p:grpSpPr>
        <p:pic>
          <p:nvPicPr>
            <p:cNvPr id="6" name="Grafik 5" descr="Ein Bild, das Text, Schrift, Logo, Grafiken enthält.&#10;&#10;KI-generierte Inhalte können fehlerhaft sein.">
              <a:extLst>
                <a:ext uri="{FF2B5EF4-FFF2-40B4-BE49-F238E27FC236}">
                  <a16:creationId xmlns:a16="http://schemas.microsoft.com/office/drawing/2014/main" id="{1CFEDAC4-2DDB-24C7-A773-B151D370E08F}"/>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3330574" y="4498334"/>
              <a:ext cx="657225" cy="420624"/>
            </a:xfrm>
            <a:prstGeom prst="rect">
              <a:avLst/>
            </a:prstGeom>
          </p:spPr>
        </p:pic>
        <p:pic>
          <p:nvPicPr>
            <p:cNvPr id="7" name="Grafik 6" descr="Ein Bild, das Schrift, Logo, Grafiken, Design enthält.&#10;&#10;KI-generierte Inhalte können fehlerhaft sein.">
              <a:extLst>
                <a:ext uri="{FF2B5EF4-FFF2-40B4-BE49-F238E27FC236}">
                  <a16:creationId xmlns:a16="http://schemas.microsoft.com/office/drawing/2014/main" id="{600C38DF-7CCF-D5C3-4397-C6F2C0AE4B45}"/>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85751" y="4537499"/>
              <a:ext cx="857250" cy="342294"/>
            </a:xfrm>
            <a:prstGeom prst="rect">
              <a:avLst/>
            </a:prstGeom>
          </p:spPr>
        </p:pic>
        <p:pic>
          <p:nvPicPr>
            <p:cNvPr id="8" name="Grafik 7" descr="Ein Bild, das Text, Fahrrad, Schrift, Fahrradreifen enthält.&#10;&#10;KI-generierte Inhalte können fehlerhaft sein.">
              <a:extLst>
                <a:ext uri="{FF2B5EF4-FFF2-40B4-BE49-F238E27FC236}">
                  <a16:creationId xmlns:a16="http://schemas.microsoft.com/office/drawing/2014/main" id="{9CE6F38D-1B90-578E-3F60-3D3C8848B6F0}"/>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1259899" y="4556549"/>
              <a:ext cx="1311851" cy="235497"/>
            </a:xfrm>
            <a:prstGeom prst="rect">
              <a:avLst/>
            </a:prstGeom>
          </p:spPr>
        </p:pic>
        <p:pic>
          <p:nvPicPr>
            <p:cNvPr id="9" name="Grafik 8">
              <a:extLst>
                <a:ext uri="{FF2B5EF4-FFF2-40B4-BE49-F238E27FC236}">
                  <a16:creationId xmlns:a16="http://schemas.microsoft.com/office/drawing/2014/main" id="{8C78CCD7-A23D-F190-DEF6-2D06F49F239D}"/>
                </a:ext>
              </a:extLst>
            </p:cNvPr>
            <p:cNvPicPr>
              <a:picLocks noChangeAspect="1"/>
            </p:cNvPicPr>
            <p:nvPr userDrawn="1"/>
          </p:nvPicPr>
          <p:blipFill>
            <a:blip r:embed="rId7" cstate="hqprint">
              <a:extLst>
                <a:ext uri="{28A0092B-C50C-407E-A947-70E740481C1C}">
                  <a14:useLocalDpi xmlns:a14="http://schemas.microsoft.com/office/drawing/2010/main"/>
                </a:ext>
              </a:extLst>
            </a:blip>
            <a:srcRect/>
            <a:stretch/>
          </p:blipFill>
          <p:spPr>
            <a:xfrm>
              <a:off x="2656373" y="4417234"/>
              <a:ext cx="785583" cy="523722"/>
            </a:xfrm>
            <a:prstGeom prst="rect">
              <a:avLst/>
            </a:prstGeom>
          </p:spPr>
        </p:pic>
      </p:grpSp>
    </p:spTree>
    <p:extLst>
      <p:ext uri="{BB962C8B-B14F-4D97-AF65-F5344CB8AC3E}">
        <p14:creationId xmlns:p14="http://schemas.microsoft.com/office/powerpoint/2010/main" val="605571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_Berufswelt-Fahrrad-Werdegang">
    <p:spTree>
      <p:nvGrpSpPr>
        <p:cNvPr id="1" name=""/>
        <p:cNvGrpSpPr/>
        <p:nvPr/>
      </p:nvGrpSpPr>
      <p:grpSpPr>
        <a:xfrm>
          <a:off x="0" y="0"/>
          <a:ext cx="0" cy="0"/>
          <a:chOff x="0" y="0"/>
          <a:chExt cx="0" cy="0"/>
        </a:xfrm>
      </p:grpSpPr>
      <p:pic>
        <p:nvPicPr>
          <p:cNvPr id="12" name="Grafik 11" descr="Ein Bild, das Fahrrad, Cartoon, Design, Darstellung enthält.&#10;&#10;KI-generierte Inhalte können fehlerhaft sein.">
            <a:extLst>
              <a:ext uri="{FF2B5EF4-FFF2-40B4-BE49-F238E27FC236}">
                <a16:creationId xmlns:a16="http://schemas.microsoft.com/office/drawing/2014/main" id="{408537B0-B7B9-B102-03C0-715FC1DDFF2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a:ln>
            <a:noFill/>
          </a:ln>
        </p:spPr>
      </p:pic>
      <p:sp>
        <p:nvSpPr>
          <p:cNvPr id="2" name="Textfeld 1">
            <a:extLst>
              <a:ext uri="{FF2B5EF4-FFF2-40B4-BE49-F238E27FC236}">
                <a16:creationId xmlns:a16="http://schemas.microsoft.com/office/drawing/2014/main" id="{1025BA74-8933-A203-82D1-DF85B8A1A63E}"/>
              </a:ext>
            </a:extLst>
          </p:cNvPr>
          <p:cNvSpPr txBox="1"/>
          <p:nvPr userDrawn="1"/>
        </p:nvSpPr>
        <p:spPr>
          <a:xfrm>
            <a:off x="4135773" y="2616140"/>
            <a:ext cx="4684378" cy="1052596"/>
          </a:xfrm>
          <a:prstGeom prst="rect">
            <a:avLst/>
          </a:prstGeom>
          <a:ln>
            <a:noFill/>
          </a:ln>
        </p:spPr>
        <p:txBody>
          <a:bodyPr vert="horz" wrap="square" lIns="0" tIns="0" rIns="0" bIns="0" rtlCol="0" anchor="t">
            <a:spAutoFit/>
          </a:bodyPr>
          <a:lstStyle>
            <a:defPPr>
              <a:defRPr lang="en-US"/>
            </a:defPPr>
            <a:lvl1pPr lvl="0" algn="r" defTabSz="685800">
              <a:lnSpc>
                <a:spcPct val="70000"/>
              </a:lnSpc>
              <a:spcBef>
                <a:spcPct val="0"/>
              </a:spcBef>
              <a:buNone/>
              <a:defRPr sz="4500" b="1" i="0">
                <a:solidFill>
                  <a:srgbClr val="3A2D00"/>
                </a:solidFill>
                <a:effectLst/>
                <a:latin typeface="+mj-lt"/>
                <a:ea typeface="Roboto Slab" pitchFamily="2" charset="0"/>
                <a:cs typeface="+mj-cs"/>
              </a:defRPr>
            </a:lvl1pPr>
          </a:lstStyle>
          <a:p>
            <a:pPr lvl="0"/>
            <a:r>
              <a:rPr lang="de-DE" dirty="0"/>
              <a:t>Berufswelt</a:t>
            </a:r>
          </a:p>
          <a:p>
            <a:pPr lvl="0"/>
            <a:r>
              <a:rPr lang="de-DE" dirty="0"/>
              <a:t>Fahrrad Werdegang</a:t>
            </a:r>
          </a:p>
        </p:txBody>
      </p:sp>
      <p:sp>
        <p:nvSpPr>
          <p:cNvPr id="4" name="Textfeld 3">
            <a:extLst>
              <a:ext uri="{FF2B5EF4-FFF2-40B4-BE49-F238E27FC236}">
                <a16:creationId xmlns:a16="http://schemas.microsoft.com/office/drawing/2014/main" id="{564AE386-A1EB-F2A9-2E5D-2EA0413BBEE1}"/>
              </a:ext>
            </a:extLst>
          </p:cNvPr>
          <p:cNvSpPr txBox="1"/>
          <p:nvPr userDrawn="1"/>
        </p:nvSpPr>
        <p:spPr>
          <a:xfrm>
            <a:off x="5323668" y="3722340"/>
            <a:ext cx="3496481" cy="620908"/>
          </a:xfrm>
          <a:prstGeom prst="rect">
            <a:avLst/>
          </a:prstGeom>
        </p:spPr>
        <p:txBody>
          <a:bodyPr vert="horz" lIns="0" tIns="0" rIns="0" bIns="0" rtlCol="0">
            <a:noAutofit/>
          </a:bodyPr>
          <a:lstStyle>
            <a:lvl1pPr indent="0" algn="r" defTabSz="685800">
              <a:lnSpc>
                <a:spcPct val="100000"/>
              </a:lnSpc>
              <a:spcBef>
                <a:spcPts val="750"/>
              </a:spcBef>
              <a:buFont typeface="Arial" panose="020B0604020202020204" pitchFamily="34" charset="0"/>
              <a:buNone/>
              <a:defRPr sz="2000" b="0" i="0">
                <a:solidFill>
                  <a:srgbClr val="3A2D00"/>
                </a:solidFill>
                <a:effectLst/>
                <a:latin typeface="Roboto" panose="02000000000000000000" pitchFamily="2" charset="0"/>
                <a:ea typeface="Open Sans" panose="020B0606030504020204" pitchFamily="34" charset="0"/>
                <a:cs typeface="Calibri" panose="020F0502020204030204" pitchFamily="34" charset="0"/>
              </a:defRPr>
            </a:lvl1pPr>
            <a:lvl2pPr marL="342900" indent="0" algn="ctr" defTabSz="685800">
              <a:lnSpc>
                <a:spcPct val="100000"/>
              </a:lnSpc>
              <a:spcBef>
                <a:spcPts val="375"/>
              </a:spcBef>
              <a:buFont typeface="Arial" panose="020B0604020202020204" pitchFamily="34" charset="0"/>
              <a:buNone/>
              <a:defRPr sz="1500" b="0" i="0">
                <a:latin typeface="Calibri" panose="020F0502020204030204" pitchFamily="34" charset="0"/>
                <a:ea typeface="Open Sans" panose="020B0606030504020204" pitchFamily="34" charset="0"/>
                <a:cs typeface="Calibri" panose="020F0502020204030204" pitchFamily="34" charset="0"/>
              </a:defRPr>
            </a:lvl2pPr>
            <a:lvl3pPr marL="685800" indent="0" algn="ctr" defTabSz="685800">
              <a:lnSpc>
                <a:spcPct val="100000"/>
              </a:lnSpc>
              <a:spcBef>
                <a:spcPts val="375"/>
              </a:spcBef>
              <a:buFont typeface="Arial" panose="020B0604020202020204" pitchFamily="34" charset="0"/>
              <a:buNone/>
              <a:defRPr sz="1350" b="0" i="0">
                <a:ea typeface="Open Sans" panose="020B0606030504020204" pitchFamily="34" charset="0"/>
                <a:cs typeface="Open Sans" panose="020B0606030504020204" pitchFamily="34" charset="0"/>
              </a:defRPr>
            </a:lvl3pPr>
            <a:lvl4pPr marL="1028700" indent="0" algn="ctr" defTabSz="685800">
              <a:lnSpc>
                <a:spcPct val="100000"/>
              </a:lnSpc>
              <a:spcBef>
                <a:spcPts val="375"/>
              </a:spcBef>
              <a:buFont typeface="Arial" panose="020B0604020202020204" pitchFamily="34" charset="0"/>
              <a:buNone/>
              <a:defRPr sz="1200" b="0" i="0">
                <a:ea typeface="Open Sans" panose="020B0606030504020204" pitchFamily="34" charset="0"/>
                <a:cs typeface="Open Sans" panose="020B0606030504020204" pitchFamily="34" charset="0"/>
              </a:defRPr>
            </a:lvl4pPr>
            <a:lvl5pPr marL="1371600" indent="0" algn="ctr" defTabSz="685800">
              <a:lnSpc>
                <a:spcPct val="100000"/>
              </a:lnSpc>
              <a:spcBef>
                <a:spcPts val="375"/>
              </a:spcBef>
              <a:buFont typeface="Arial" panose="020B0604020202020204" pitchFamily="34" charset="0"/>
              <a:buNone/>
              <a:defRPr sz="1200" b="0" i="0">
                <a:ea typeface="Open Sans" panose="020B0606030504020204" pitchFamily="34" charset="0"/>
                <a:cs typeface="Open Sans" panose="020B0606030504020204" pitchFamily="34" charset="0"/>
              </a:defRPr>
            </a:lvl5pPr>
            <a:lvl6pPr marL="1714500" indent="0" algn="ctr" defTabSz="685800">
              <a:lnSpc>
                <a:spcPct val="90000"/>
              </a:lnSpc>
              <a:spcBef>
                <a:spcPts val="375"/>
              </a:spcBef>
              <a:buFont typeface="Arial" panose="020B0604020202020204" pitchFamily="34" charset="0"/>
              <a:buNone/>
              <a:defRPr sz="1200"/>
            </a:lvl6pPr>
            <a:lvl7pPr marL="2057400" indent="0" algn="ctr" defTabSz="685800">
              <a:lnSpc>
                <a:spcPct val="90000"/>
              </a:lnSpc>
              <a:spcBef>
                <a:spcPts val="375"/>
              </a:spcBef>
              <a:buFont typeface="Arial" panose="020B0604020202020204" pitchFamily="34" charset="0"/>
              <a:buNone/>
              <a:defRPr sz="1200"/>
            </a:lvl7pPr>
            <a:lvl8pPr marL="2400300" indent="0" algn="ctr" defTabSz="685800">
              <a:lnSpc>
                <a:spcPct val="90000"/>
              </a:lnSpc>
              <a:spcBef>
                <a:spcPts val="375"/>
              </a:spcBef>
              <a:buFont typeface="Arial" panose="020B0604020202020204" pitchFamily="34" charset="0"/>
              <a:buNone/>
              <a:defRPr sz="1200"/>
            </a:lvl8pPr>
            <a:lvl9pPr marL="2743200" indent="0" algn="ctr" defTabSz="685800">
              <a:lnSpc>
                <a:spcPct val="90000"/>
              </a:lnSpc>
              <a:spcBef>
                <a:spcPts val="375"/>
              </a:spcBef>
              <a:buFont typeface="Arial" panose="020B0604020202020204" pitchFamily="34" charset="0"/>
              <a:buNone/>
              <a:defRPr sz="1200"/>
            </a:lvl9pPr>
          </a:lstStyle>
          <a:p>
            <a:pPr lvl="0"/>
            <a:r>
              <a:rPr lang="de-DE" dirty="0">
                <a:latin typeface="+mn-lt"/>
              </a:rPr>
              <a:t>Untertitel der Präsentation kann zweizeilig verlaufen</a:t>
            </a:r>
          </a:p>
        </p:txBody>
      </p:sp>
      <p:pic>
        <p:nvPicPr>
          <p:cNvPr id="5" name="Grafik 4">
            <a:extLst>
              <a:ext uri="{FF2B5EF4-FFF2-40B4-BE49-F238E27FC236}">
                <a16:creationId xmlns:a16="http://schemas.microsoft.com/office/drawing/2014/main" id="{CEC16D77-EB0F-0555-FBC9-FA8922D19F0F}"/>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7787452" y="1503478"/>
            <a:ext cx="1062717" cy="988788"/>
          </a:xfrm>
          <a:prstGeom prst="rect">
            <a:avLst/>
          </a:prstGeom>
        </p:spPr>
      </p:pic>
      <p:grpSp>
        <p:nvGrpSpPr>
          <p:cNvPr id="3" name="Gruppieren 2">
            <a:extLst>
              <a:ext uri="{FF2B5EF4-FFF2-40B4-BE49-F238E27FC236}">
                <a16:creationId xmlns:a16="http://schemas.microsoft.com/office/drawing/2014/main" id="{1D69CADD-14A8-D1E6-A98A-65F6C7624116}"/>
              </a:ext>
            </a:extLst>
          </p:cNvPr>
          <p:cNvGrpSpPr/>
          <p:nvPr userDrawn="1"/>
        </p:nvGrpSpPr>
        <p:grpSpPr>
          <a:xfrm>
            <a:off x="285751" y="4417234"/>
            <a:ext cx="3702048" cy="523722"/>
            <a:chOff x="285751" y="4417234"/>
            <a:chExt cx="3702048" cy="523722"/>
          </a:xfrm>
        </p:grpSpPr>
        <p:pic>
          <p:nvPicPr>
            <p:cNvPr id="6" name="Grafik 5" descr="Ein Bild, das Text, Schrift, Logo, Grafiken enthält.&#10;&#10;KI-generierte Inhalte können fehlerhaft sein.">
              <a:extLst>
                <a:ext uri="{FF2B5EF4-FFF2-40B4-BE49-F238E27FC236}">
                  <a16:creationId xmlns:a16="http://schemas.microsoft.com/office/drawing/2014/main" id="{C1E6B22C-CD1E-14A4-C1E4-30A85E2304E1}"/>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3330574" y="4498334"/>
              <a:ext cx="657225" cy="420624"/>
            </a:xfrm>
            <a:prstGeom prst="rect">
              <a:avLst/>
            </a:prstGeom>
          </p:spPr>
        </p:pic>
        <p:pic>
          <p:nvPicPr>
            <p:cNvPr id="7" name="Grafik 6" descr="Ein Bild, das Schrift, Logo, Grafiken, Design enthält.&#10;&#10;KI-generierte Inhalte können fehlerhaft sein.">
              <a:extLst>
                <a:ext uri="{FF2B5EF4-FFF2-40B4-BE49-F238E27FC236}">
                  <a16:creationId xmlns:a16="http://schemas.microsoft.com/office/drawing/2014/main" id="{B79EFAEC-BDF3-F634-C19E-5EECF23FA6B2}"/>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85751" y="4537499"/>
              <a:ext cx="857250" cy="342294"/>
            </a:xfrm>
            <a:prstGeom prst="rect">
              <a:avLst/>
            </a:prstGeom>
          </p:spPr>
        </p:pic>
        <p:pic>
          <p:nvPicPr>
            <p:cNvPr id="8" name="Grafik 7" descr="Ein Bild, das Text, Fahrrad, Schrift, Fahrradreifen enthält.&#10;&#10;KI-generierte Inhalte können fehlerhaft sein.">
              <a:extLst>
                <a:ext uri="{FF2B5EF4-FFF2-40B4-BE49-F238E27FC236}">
                  <a16:creationId xmlns:a16="http://schemas.microsoft.com/office/drawing/2014/main" id="{A737953A-8BB6-3084-BB03-C273EEFD14E6}"/>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1259899" y="4556549"/>
              <a:ext cx="1311851" cy="235497"/>
            </a:xfrm>
            <a:prstGeom prst="rect">
              <a:avLst/>
            </a:prstGeom>
          </p:spPr>
        </p:pic>
        <p:pic>
          <p:nvPicPr>
            <p:cNvPr id="9" name="Grafik 8">
              <a:extLst>
                <a:ext uri="{FF2B5EF4-FFF2-40B4-BE49-F238E27FC236}">
                  <a16:creationId xmlns:a16="http://schemas.microsoft.com/office/drawing/2014/main" id="{5A4A40F0-0A9E-A041-3EDE-7649B9B70BAD}"/>
                </a:ext>
              </a:extLst>
            </p:cNvPr>
            <p:cNvPicPr>
              <a:picLocks noChangeAspect="1"/>
            </p:cNvPicPr>
            <p:nvPr userDrawn="1"/>
          </p:nvPicPr>
          <p:blipFill>
            <a:blip r:embed="rId7" cstate="hqprint">
              <a:extLst>
                <a:ext uri="{28A0092B-C50C-407E-A947-70E740481C1C}">
                  <a14:useLocalDpi xmlns:a14="http://schemas.microsoft.com/office/drawing/2010/main"/>
                </a:ext>
              </a:extLst>
            </a:blip>
            <a:srcRect/>
            <a:stretch/>
          </p:blipFill>
          <p:spPr>
            <a:xfrm>
              <a:off x="2656373" y="4417234"/>
              <a:ext cx="785583" cy="523722"/>
            </a:xfrm>
            <a:prstGeom prst="rect">
              <a:avLst/>
            </a:prstGeom>
          </p:spPr>
        </p:pic>
      </p:grpSp>
    </p:spTree>
    <p:extLst>
      <p:ext uri="{BB962C8B-B14F-4D97-AF65-F5344CB8AC3E}">
        <p14:creationId xmlns:p14="http://schemas.microsoft.com/office/powerpoint/2010/main" val="3652969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_Gestalte-deine-Strasse">
    <p:spTree>
      <p:nvGrpSpPr>
        <p:cNvPr id="1" name=""/>
        <p:cNvGrpSpPr/>
        <p:nvPr/>
      </p:nvGrpSpPr>
      <p:grpSpPr>
        <a:xfrm>
          <a:off x="0" y="0"/>
          <a:ext cx="0" cy="0"/>
          <a:chOff x="0" y="0"/>
          <a:chExt cx="0" cy="0"/>
        </a:xfrm>
      </p:grpSpPr>
      <p:pic>
        <p:nvPicPr>
          <p:cNvPr id="12" name="Grafik 11" descr="Ein Bild, das Fahrrad, Cartoon, Design, Darstellung enthält.&#10;&#10;KI-generierte Inhalte können fehlerhaft sein.">
            <a:extLst>
              <a:ext uri="{FF2B5EF4-FFF2-40B4-BE49-F238E27FC236}">
                <a16:creationId xmlns:a16="http://schemas.microsoft.com/office/drawing/2014/main" id="{408537B0-B7B9-B102-03C0-715FC1DDFF2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a:ln>
            <a:noFill/>
          </a:ln>
        </p:spPr>
      </p:pic>
      <p:sp>
        <p:nvSpPr>
          <p:cNvPr id="2" name="Textfeld 1">
            <a:extLst>
              <a:ext uri="{FF2B5EF4-FFF2-40B4-BE49-F238E27FC236}">
                <a16:creationId xmlns:a16="http://schemas.microsoft.com/office/drawing/2014/main" id="{1025BA74-8933-A203-82D1-DF85B8A1A63E}"/>
              </a:ext>
            </a:extLst>
          </p:cNvPr>
          <p:cNvSpPr txBox="1"/>
          <p:nvPr userDrawn="1"/>
        </p:nvSpPr>
        <p:spPr>
          <a:xfrm>
            <a:off x="3675529" y="2616140"/>
            <a:ext cx="5144621" cy="1000659"/>
          </a:xfrm>
          <a:prstGeom prst="rect">
            <a:avLst/>
          </a:prstGeom>
          <a:ln>
            <a:noFill/>
          </a:ln>
        </p:spPr>
        <p:txBody>
          <a:bodyPr vert="horz" wrap="square" lIns="0" tIns="0" rIns="0" bIns="0" rtlCol="0" anchor="t">
            <a:spAutoFit/>
          </a:bodyPr>
          <a:lstStyle>
            <a:defPPr>
              <a:defRPr lang="en-US"/>
            </a:defPPr>
            <a:lvl1pPr lvl="0" algn="r" defTabSz="685800">
              <a:lnSpc>
                <a:spcPct val="70000"/>
              </a:lnSpc>
              <a:spcBef>
                <a:spcPct val="0"/>
              </a:spcBef>
              <a:buNone/>
              <a:defRPr sz="4500" b="1" i="0">
                <a:solidFill>
                  <a:srgbClr val="3A2D00"/>
                </a:solidFill>
                <a:effectLst/>
                <a:latin typeface="+mj-lt"/>
                <a:ea typeface="Roboto Slab" pitchFamily="2" charset="0"/>
                <a:cs typeface="+mj-cs"/>
              </a:defRPr>
            </a:lvl1pPr>
          </a:lstStyle>
          <a:p>
            <a:pPr lvl="0"/>
            <a:r>
              <a:rPr lang="de-DE" dirty="0"/>
              <a:t>Gestalte </a:t>
            </a:r>
            <a:br>
              <a:rPr lang="de-DE" dirty="0"/>
            </a:br>
            <a:r>
              <a:rPr lang="de-DE" dirty="0"/>
              <a:t>deine Straße</a:t>
            </a:r>
          </a:p>
        </p:txBody>
      </p:sp>
      <p:sp>
        <p:nvSpPr>
          <p:cNvPr id="4" name="Textfeld 3">
            <a:extLst>
              <a:ext uri="{FF2B5EF4-FFF2-40B4-BE49-F238E27FC236}">
                <a16:creationId xmlns:a16="http://schemas.microsoft.com/office/drawing/2014/main" id="{564AE386-A1EB-F2A9-2E5D-2EA0413BBEE1}"/>
              </a:ext>
            </a:extLst>
          </p:cNvPr>
          <p:cNvSpPr txBox="1"/>
          <p:nvPr userDrawn="1"/>
        </p:nvSpPr>
        <p:spPr>
          <a:xfrm>
            <a:off x="4437530" y="3722340"/>
            <a:ext cx="4382620" cy="620908"/>
          </a:xfrm>
          <a:prstGeom prst="rect">
            <a:avLst/>
          </a:prstGeom>
        </p:spPr>
        <p:txBody>
          <a:bodyPr vert="horz" lIns="0" tIns="0" rIns="0" bIns="0" rtlCol="0">
            <a:noAutofit/>
          </a:bodyPr>
          <a:lstStyle>
            <a:defPPr>
              <a:defRPr lang="en-US"/>
            </a:defPPr>
            <a:lvl1pPr indent="0" algn="r" defTabSz="685800">
              <a:lnSpc>
                <a:spcPct val="100000"/>
              </a:lnSpc>
              <a:spcBef>
                <a:spcPts val="750"/>
              </a:spcBef>
              <a:buFont typeface="Arial" panose="020B0604020202020204" pitchFamily="34" charset="0"/>
              <a:buNone/>
              <a:defRPr sz="2000" b="0" i="0">
                <a:solidFill>
                  <a:srgbClr val="3A2D00"/>
                </a:solidFill>
                <a:effectLst/>
                <a:latin typeface="Roboto" panose="02000000000000000000" pitchFamily="2" charset="0"/>
                <a:ea typeface="Open Sans" panose="020B0606030504020204" pitchFamily="34" charset="0"/>
                <a:cs typeface="Calibri" panose="020F0502020204030204" pitchFamily="34" charset="0"/>
              </a:defRPr>
            </a:lvl1pPr>
            <a:lvl2pPr marL="342900" indent="0" algn="ctr" defTabSz="685800">
              <a:lnSpc>
                <a:spcPct val="100000"/>
              </a:lnSpc>
              <a:spcBef>
                <a:spcPts val="375"/>
              </a:spcBef>
              <a:buFont typeface="Arial" panose="020B0604020202020204" pitchFamily="34" charset="0"/>
              <a:buNone/>
              <a:defRPr sz="1500" b="0" i="0">
                <a:latin typeface="Calibri" panose="020F0502020204030204" pitchFamily="34" charset="0"/>
                <a:ea typeface="Open Sans" panose="020B0606030504020204" pitchFamily="34" charset="0"/>
                <a:cs typeface="Calibri" panose="020F0502020204030204" pitchFamily="34" charset="0"/>
              </a:defRPr>
            </a:lvl2pPr>
            <a:lvl3pPr marL="685800" indent="0" algn="ctr" defTabSz="685800">
              <a:lnSpc>
                <a:spcPct val="100000"/>
              </a:lnSpc>
              <a:spcBef>
                <a:spcPts val="375"/>
              </a:spcBef>
              <a:buFont typeface="Arial" panose="020B0604020202020204" pitchFamily="34" charset="0"/>
              <a:buNone/>
              <a:defRPr sz="1350" b="0" i="0">
                <a:ea typeface="Open Sans" panose="020B0606030504020204" pitchFamily="34" charset="0"/>
                <a:cs typeface="Open Sans" panose="020B0606030504020204" pitchFamily="34" charset="0"/>
              </a:defRPr>
            </a:lvl3pPr>
            <a:lvl4pPr marL="1028700" indent="0" algn="ctr" defTabSz="685800">
              <a:lnSpc>
                <a:spcPct val="100000"/>
              </a:lnSpc>
              <a:spcBef>
                <a:spcPts val="375"/>
              </a:spcBef>
              <a:buFont typeface="Arial" panose="020B0604020202020204" pitchFamily="34" charset="0"/>
              <a:buNone/>
              <a:defRPr sz="1200" b="0" i="0">
                <a:ea typeface="Open Sans" panose="020B0606030504020204" pitchFamily="34" charset="0"/>
                <a:cs typeface="Open Sans" panose="020B0606030504020204" pitchFamily="34" charset="0"/>
              </a:defRPr>
            </a:lvl4pPr>
            <a:lvl5pPr marL="1371600" indent="0" algn="ctr" defTabSz="685800">
              <a:lnSpc>
                <a:spcPct val="100000"/>
              </a:lnSpc>
              <a:spcBef>
                <a:spcPts val="375"/>
              </a:spcBef>
              <a:buFont typeface="Arial" panose="020B0604020202020204" pitchFamily="34" charset="0"/>
              <a:buNone/>
              <a:defRPr sz="1200" b="0" i="0">
                <a:ea typeface="Open Sans" panose="020B0606030504020204" pitchFamily="34" charset="0"/>
                <a:cs typeface="Open Sans" panose="020B0606030504020204" pitchFamily="34" charset="0"/>
              </a:defRPr>
            </a:lvl5pPr>
            <a:lvl6pPr marL="1714500" indent="0" algn="ctr" defTabSz="685800">
              <a:lnSpc>
                <a:spcPct val="90000"/>
              </a:lnSpc>
              <a:spcBef>
                <a:spcPts val="375"/>
              </a:spcBef>
              <a:buFont typeface="Arial" panose="020B0604020202020204" pitchFamily="34" charset="0"/>
              <a:buNone/>
              <a:defRPr sz="1200"/>
            </a:lvl6pPr>
            <a:lvl7pPr marL="2057400" indent="0" algn="ctr" defTabSz="685800">
              <a:lnSpc>
                <a:spcPct val="90000"/>
              </a:lnSpc>
              <a:spcBef>
                <a:spcPts val="375"/>
              </a:spcBef>
              <a:buFont typeface="Arial" panose="020B0604020202020204" pitchFamily="34" charset="0"/>
              <a:buNone/>
              <a:defRPr sz="1200"/>
            </a:lvl7pPr>
            <a:lvl8pPr marL="2400300" indent="0" algn="ctr" defTabSz="685800">
              <a:lnSpc>
                <a:spcPct val="90000"/>
              </a:lnSpc>
              <a:spcBef>
                <a:spcPts val="375"/>
              </a:spcBef>
              <a:buFont typeface="Arial" panose="020B0604020202020204" pitchFamily="34" charset="0"/>
              <a:buNone/>
              <a:defRPr sz="1200"/>
            </a:lvl8pPr>
            <a:lvl9pPr marL="2743200" indent="0" algn="ctr" defTabSz="685800">
              <a:lnSpc>
                <a:spcPct val="90000"/>
              </a:lnSpc>
              <a:spcBef>
                <a:spcPts val="375"/>
              </a:spcBef>
              <a:buFont typeface="Arial" panose="020B0604020202020204" pitchFamily="34" charset="0"/>
              <a:buNone/>
              <a:defRPr sz="1200"/>
            </a:lvl9pPr>
          </a:lstStyle>
          <a:p>
            <a:pPr lvl="0"/>
            <a:r>
              <a:rPr lang="de-DE" dirty="0">
                <a:latin typeface="+mn-lt"/>
              </a:rPr>
              <a:t>Kreative und interaktive Planung eines Straßenquerschnittes mit </a:t>
            </a:r>
            <a:r>
              <a:rPr lang="de-DE" dirty="0" err="1">
                <a:latin typeface="+mn-lt"/>
              </a:rPr>
              <a:t>Streetmix</a:t>
            </a:r>
            <a:endParaRPr lang="de-DE" dirty="0">
              <a:latin typeface="+mn-lt"/>
            </a:endParaRPr>
          </a:p>
        </p:txBody>
      </p:sp>
      <p:pic>
        <p:nvPicPr>
          <p:cNvPr id="3" name="Grafik 2">
            <a:extLst>
              <a:ext uri="{FF2B5EF4-FFF2-40B4-BE49-F238E27FC236}">
                <a16:creationId xmlns:a16="http://schemas.microsoft.com/office/drawing/2014/main" id="{FC739BA2-5C25-F09B-DDF7-DB41070D3F72}"/>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7773505" y="1503478"/>
            <a:ext cx="1068981" cy="986043"/>
          </a:xfrm>
          <a:prstGeom prst="rect">
            <a:avLst/>
          </a:prstGeom>
        </p:spPr>
      </p:pic>
      <p:grpSp>
        <p:nvGrpSpPr>
          <p:cNvPr id="5" name="Gruppieren 4">
            <a:extLst>
              <a:ext uri="{FF2B5EF4-FFF2-40B4-BE49-F238E27FC236}">
                <a16:creationId xmlns:a16="http://schemas.microsoft.com/office/drawing/2014/main" id="{0F618E86-FA8E-F2E4-FB47-A6C0A1F932FE}"/>
              </a:ext>
            </a:extLst>
          </p:cNvPr>
          <p:cNvGrpSpPr/>
          <p:nvPr userDrawn="1"/>
        </p:nvGrpSpPr>
        <p:grpSpPr>
          <a:xfrm>
            <a:off x="285751" y="4417234"/>
            <a:ext cx="3702048" cy="523722"/>
            <a:chOff x="285751" y="4417234"/>
            <a:chExt cx="3702048" cy="523722"/>
          </a:xfrm>
        </p:grpSpPr>
        <p:pic>
          <p:nvPicPr>
            <p:cNvPr id="6" name="Grafik 5" descr="Ein Bild, das Text, Schrift, Logo, Grafiken enthält.&#10;&#10;KI-generierte Inhalte können fehlerhaft sein.">
              <a:extLst>
                <a:ext uri="{FF2B5EF4-FFF2-40B4-BE49-F238E27FC236}">
                  <a16:creationId xmlns:a16="http://schemas.microsoft.com/office/drawing/2014/main" id="{A65C1985-4EBE-76E7-C982-1C55732C522F}"/>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3330574" y="4498334"/>
              <a:ext cx="657225" cy="420624"/>
            </a:xfrm>
            <a:prstGeom prst="rect">
              <a:avLst/>
            </a:prstGeom>
          </p:spPr>
        </p:pic>
        <p:pic>
          <p:nvPicPr>
            <p:cNvPr id="7" name="Grafik 6" descr="Ein Bild, das Schrift, Logo, Grafiken, Design enthält.&#10;&#10;KI-generierte Inhalte können fehlerhaft sein.">
              <a:extLst>
                <a:ext uri="{FF2B5EF4-FFF2-40B4-BE49-F238E27FC236}">
                  <a16:creationId xmlns:a16="http://schemas.microsoft.com/office/drawing/2014/main" id="{DD5044A4-5CDF-A87A-7339-6B5B4FEFF285}"/>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85751" y="4537499"/>
              <a:ext cx="857250" cy="342294"/>
            </a:xfrm>
            <a:prstGeom prst="rect">
              <a:avLst/>
            </a:prstGeom>
          </p:spPr>
        </p:pic>
        <p:pic>
          <p:nvPicPr>
            <p:cNvPr id="8" name="Grafik 7" descr="Ein Bild, das Text, Fahrrad, Schrift, Fahrradreifen enthält.&#10;&#10;KI-generierte Inhalte können fehlerhaft sein.">
              <a:extLst>
                <a:ext uri="{FF2B5EF4-FFF2-40B4-BE49-F238E27FC236}">
                  <a16:creationId xmlns:a16="http://schemas.microsoft.com/office/drawing/2014/main" id="{F5ADC730-D118-FEB3-5FA3-603AAC67E80C}"/>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1259899" y="4556549"/>
              <a:ext cx="1311851" cy="235497"/>
            </a:xfrm>
            <a:prstGeom prst="rect">
              <a:avLst/>
            </a:prstGeom>
          </p:spPr>
        </p:pic>
        <p:pic>
          <p:nvPicPr>
            <p:cNvPr id="9" name="Grafik 8">
              <a:extLst>
                <a:ext uri="{FF2B5EF4-FFF2-40B4-BE49-F238E27FC236}">
                  <a16:creationId xmlns:a16="http://schemas.microsoft.com/office/drawing/2014/main" id="{ADC2A8CD-5322-8450-FDCB-508DA24C4A4C}"/>
                </a:ext>
              </a:extLst>
            </p:cNvPr>
            <p:cNvPicPr>
              <a:picLocks noChangeAspect="1"/>
            </p:cNvPicPr>
            <p:nvPr userDrawn="1"/>
          </p:nvPicPr>
          <p:blipFill>
            <a:blip r:embed="rId7" cstate="hqprint">
              <a:extLst>
                <a:ext uri="{28A0092B-C50C-407E-A947-70E740481C1C}">
                  <a14:useLocalDpi xmlns:a14="http://schemas.microsoft.com/office/drawing/2010/main"/>
                </a:ext>
              </a:extLst>
            </a:blip>
            <a:srcRect/>
            <a:stretch/>
          </p:blipFill>
          <p:spPr>
            <a:xfrm>
              <a:off x="2656373" y="4417234"/>
              <a:ext cx="785583" cy="523722"/>
            </a:xfrm>
            <a:prstGeom prst="rect">
              <a:avLst/>
            </a:prstGeom>
          </p:spPr>
        </p:pic>
      </p:grpSp>
    </p:spTree>
    <p:extLst>
      <p:ext uri="{BB962C8B-B14F-4D97-AF65-F5344CB8AC3E}">
        <p14:creationId xmlns:p14="http://schemas.microsoft.com/office/powerpoint/2010/main" val="971861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folie anpassbar">
    <p:spTree>
      <p:nvGrpSpPr>
        <p:cNvPr id="1" name=""/>
        <p:cNvGrpSpPr/>
        <p:nvPr/>
      </p:nvGrpSpPr>
      <p:grpSpPr>
        <a:xfrm>
          <a:off x="0" y="0"/>
          <a:ext cx="0" cy="0"/>
          <a:chOff x="0" y="0"/>
          <a:chExt cx="0" cy="0"/>
        </a:xfrm>
      </p:grpSpPr>
      <p:pic>
        <p:nvPicPr>
          <p:cNvPr id="12" name="Grafik 11" descr="Ein Bild, das Fahrrad, Cartoon, Design, Darstellung enthält.&#10;&#10;KI-generierte Inhalte können fehlerhaft sein.">
            <a:extLst>
              <a:ext uri="{FF2B5EF4-FFF2-40B4-BE49-F238E27FC236}">
                <a16:creationId xmlns:a16="http://schemas.microsoft.com/office/drawing/2014/main" id="{408537B0-B7B9-B102-03C0-715FC1DDFF2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ubtitle 2"/>
          <p:cNvSpPr>
            <a:spLocks noGrp="1"/>
          </p:cNvSpPr>
          <p:nvPr>
            <p:ph type="subTitle" idx="1" hasCustomPrompt="1"/>
          </p:nvPr>
        </p:nvSpPr>
        <p:spPr>
          <a:xfrm>
            <a:off x="4572001" y="3718061"/>
            <a:ext cx="4248149" cy="620908"/>
          </a:xfrm>
        </p:spPr>
        <p:txBody>
          <a:bodyPr>
            <a:noAutofit/>
          </a:bodyPr>
          <a:lstStyle>
            <a:lvl1pPr marL="0" indent="0" algn="r">
              <a:lnSpc>
                <a:spcPct val="100000"/>
              </a:lnSpc>
              <a:buNone/>
              <a:defRPr lang="de-DE" sz="2000" b="0" i="0" smtClean="0">
                <a:effectLst/>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solidFill>
                  <a:srgbClr val="3A2D00"/>
                </a:solidFill>
                <a:effectLst/>
                <a:latin typeface="Roboto" panose="02000000000000000000" pitchFamily="2" charset="0"/>
              </a:rPr>
              <a:t>Untertitel der Präsentation kann zweizeilig verlaufen</a:t>
            </a:r>
          </a:p>
        </p:txBody>
      </p:sp>
      <p:sp>
        <p:nvSpPr>
          <p:cNvPr id="15" name="Titel 14">
            <a:extLst>
              <a:ext uri="{FF2B5EF4-FFF2-40B4-BE49-F238E27FC236}">
                <a16:creationId xmlns:a16="http://schemas.microsoft.com/office/drawing/2014/main" id="{A06AAF8F-1796-CB83-C7F8-D22FB72D96E2}"/>
              </a:ext>
            </a:extLst>
          </p:cNvPr>
          <p:cNvSpPr>
            <a:spLocks noGrp="1"/>
          </p:cNvSpPr>
          <p:nvPr>
            <p:ph type="title" hasCustomPrompt="1"/>
          </p:nvPr>
        </p:nvSpPr>
        <p:spPr>
          <a:xfrm>
            <a:off x="4572000" y="2616140"/>
            <a:ext cx="4248149" cy="990592"/>
          </a:xfrm>
        </p:spPr>
        <p:txBody>
          <a:bodyPr wrap="square">
            <a:spAutoFit/>
          </a:bodyPr>
          <a:lstStyle>
            <a:lvl1pPr algn="r">
              <a:lnSpc>
                <a:spcPct val="70000"/>
              </a:lnSpc>
              <a:defRPr lang="de-DE" sz="4500" b="1" i="0" smtClean="0">
                <a:effectLst/>
                <a:latin typeface="Calibri" panose="020F0502020204030204" pitchFamily="34" charset="0"/>
                <a:cs typeface="Calibri" panose="020F0502020204030204" pitchFamily="34" charset="0"/>
              </a:defRPr>
            </a:lvl1pPr>
          </a:lstStyle>
          <a:p>
            <a:r>
              <a:rPr lang="de-DE" b="1" dirty="0">
                <a:solidFill>
                  <a:srgbClr val="3A2D00"/>
                </a:solidFill>
                <a:effectLst/>
                <a:latin typeface="Roboto Slab" pitchFamily="2" charset="0"/>
              </a:rPr>
              <a:t>Titel der Präsentation</a:t>
            </a:r>
            <a:endParaRPr lang="de-DE" dirty="0">
              <a:solidFill>
                <a:srgbClr val="3A2D00"/>
              </a:solidFill>
              <a:effectLst/>
              <a:latin typeface="Roboto Slab" pitchFamily="2" charset="0"/>
            </a:endParaRPr>
          </a:p>
        </p:txBody>
      </p:sp>
      <p:sp>
        <p:nvSpPr>
          <p:cNvPr id="34" name="Bildplatzhalter 33">
            <a:extLst>
              <a:ext uri="{FF2B5EF4-FFF2-40B4-BE49-F238E27FC236}">
                <a16:creationId xmlns:a16="http://schemas.microsoft.com/office/drawing/2014/main" id="{D0894E7D-CEEF-8EFA-2E9A-47D554FDAA2E}"/>
              </a:ext>
            </a:extLst>
          </p:cNvPr>
          <p:cNvSpPr>
            <a:spLocks noGrp="1"/>
          </p:cNvSpPr>
          <p:nvPr>
            <p:ph type="pic" sz="quarter" idx="10" hasCustomPrompt="1"/>
          </p:nvPr>
        </p:nvSpPr>
        <p:spPr>
          <a:xfrm>
            <a:off x="8050718" y="1497211"/>
            <a:ext cx="769432" cy="991918"/>
          </a:xfrm>
        </p:spPr>
        <p:txBody>
          <a:bodyPr/>
          <a:lstStyle/>
          <a:p>
            <a:r>
              <a:rPr lang="de-DE" dirty="0"/>
              <a:t>Nummer als Grafik einfügen</a:t>
            </a:r>
          </a:p>
          <a:p>
            <a:endParaRPr lang="de-DE" dirty="0"/>
          </a:p>
        </p:txBody>
      </p:sp>
      <p:grpSp>
        <p:nvGrpSpPr>
          <p:cNvPr id="2" name="Gruppieren 1">
            <a:extLst>
              <a:ext uri="{FF2B5EF4-FFF2-40B4-BE49-F238E27FC236}">
                <a16:creationId xmlns:a16="http://schemas.microsoft.com/office/drawing/2014/main" id="{C9559E15-BC7D-D27A-0A52-29035194D4C9}"/>
              </a:ext>
            </a:extLst>
          </p:cNvPr>
          <p:cNvGrpSpPr/>
          <p:nvPr userDrawn="1"/>
        </p:nvGrpSpPr>
        <p:grpSpPr>
          <a:xfrm>
            <a:off x="285751" y="4417234"/>
            <a:ext cx="3702048" cy="523722"/>
            <a:chOff x="285751" y="4417234"/>
            <a:chExt cx="3702048" cy="523722"/>
          </a:xfrm>
        </p:grpSpPr>
        <p:pic>
          <p:nvPicPr>
            <p:cNvPr id="4" name="Grafik 3" descr="Ein Bild, das Text, Schrift, Logo, Grafiken enthält.&#10;&#10;KI-generierte Inhalte können fehlerhaft sein.">
              <a:extLst>
                <a:ext uri="{FF2B5EF4-FFF2-40B4-BE49-F238E27FC236}">
                  <a16:creationId xmlns:a16="http://schemas.microsoft.com/office/drawing/2014/main" id="{B9E123D0-C9FE-AABC-2E6C-CB19130F2EC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330574" y="4498334"/>
              <a:ext cx="657225" cy="420624"/>
            </a:xfrm>
            <a:prstGeom prst="rect">
              <a:avLst/>
            </a:prstGeom>
          </p:spPr>
        </p:pic>
        <p:pic>
          <p:nvPicPr>
            <p:cNvPr id="5" name="Grafik 4" descr="Ein Bild, das Schrift, Logo, Grafiken, Design enthält.&#10;&#10;KI-generierte Inhalte können fehlerhaft sein.">
              <a:extLst>
                <a:ext uri="{FF2B5EF4-FFF2-40B4-BE49-F238E27FC236}">
                  <a16:creationId xmlns:a16="http://schemas.microsoft.com/office/drawing/2014/main" id="{582FAB2F-2DA4-E87E-BDDA-437E10EBEBE3}"/>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285751" y="4537499"/>
              <a:ext cx="857250" cy="342294"/>
            </a:xfrm>
            <a:prstGeom prst="rect">
              <a:avLst/>
            </a:prstGeom>
          </p:spPr>
        </p:pic>
        <p:pic>
          <p:nvPicPr>
            <p:cNvPr id="6" name="Grafik 5" descr="Ein Bild, das Text, Fahrrad, Schrift, Fahrradreifen enthält.&#10;&#10;KI-generierte Inhalte können fehlerhaft sein.">
              <a:extLst>
                <a:ext uri="{FF2B5EF4-FFF2-40B4-BE49-F238E27FC236}">
                  <a16:creationId xmlns:a16="http://schemas.microsoft.com/office/drawing/2014/main" id="{9E963678-000D-8432-883C-B80EB74FCE3C}"/>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259899" y="4556549"/>
              <a:ext cx="1311851" cy="235497"/>
            </a:xfrm>
            <a:prstGeom prst="rect">
              <a:avLst/>
            </a:prstGeom>
          </p:spPr>
        </p:pic>
        <p:pic>
          <p:nvPicPr>
            <p:cNvPr id="7" name="Grafik 6">
              <a:extLst>
                <a:ext uri="{FF2B5EF4-FFF2-40B4-BE49-F238E27FC236}">
                  <a16:creationId xmlns:a16="http://schemas.microsoft.com/office/drawing/2014/main" id="{4F83B501-3C03-D49C-6C26-28B51459D6EC}"/>
                </a:ext>
              </a:extLst>
            </p:cNvPr>
            <p:cNvPicPr>
              <a:picLocks noChangeAspect="1"/>
            </p:cNvPicPr>
            <p:nvPr userDrawn="1"/>
          </p:nvPicPr>
          <p:blipFill>
            <a:blip r:embed="rId6" cstate="hqprint">
              <a:extLst>
                <a:ext uri="{28A0092B-C50C-407E-A947-70E740481C1C}">
                  <a14:useLocalDpi xmlns:a14="http://schemas.microsoft.com/office/drawing/2010/main"/>
                </a:ext>
              </a:extLst>
            </a:blip>
            <a:srcRect/>
            <a:stretch/>
          </p:blipFill>
          <p:spPr>
            <a:xfrm>
              <a:off x="2656373" y="4417234"/>
              <a:ext cx="785583" cy="523722"/>
            </a:xfrm>
            <a:prstGeom prst="rect">
              <a:avLst/>
            </a:prstGeom>
          </p:spPr>
        </p:pic>
      </p:grpSp>
    </p:spTree>
    <p:extLst>
      <p:ext uri="{BB962C8B-B14F-4D97-AF65-F5344CB8AC3E}">
        <p14:creationId xmlns:p14="http://schemas.microsoft.com/office/powerpoint/2010/main" val="2597494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bschnittszwischentitel">
    <p:bg>
      <p:bgPr>
        <a:solidFill>
          <a:schemeClr val="accent2"/>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0526648D-E471-F812-8345-0CC29051C161}"/>
              </a:ext>
            </a:extLst>
          </p:cNvPr>
          <p:cNvSpPr>
            <a:spLocks noGrp="1"/>
          </p:cNvSpPr>
          <p:nvPr>
            <p:ph type="title" hasCustomPrompt="1"/>
          </p:nvPr>
        </p:nvSpPr>
        <p:spPr>
          <a:xfrm>
            <a:off x="2709644" y="1929468"/>
            <a:ext cx="6110506" cy="1795244"/>
          </a:xfrm>
        </p:spPr>
        <p:txBody>
          <a:bodyPr anchor="b"/>
          <a:lstStyle>
            <a:lvl1pPr algn="r">
              <a:lnSpc>
                <a:spcPct val="100000"/>
              </a:lnSpc>
              <a:defRPr sz="3800">
                <a:solidFill>
                  <a:schemeClr val="bg1"/>
                </a:solidFill>
              </a:defRPr>
            </a:lvl1pPr>
          </a:lstStyle>
          <a:p>
            <a:r>
              <a:rPr lang="de-DE" dirty="0"/>
              <a:t>Abschnittstitelformat bearbeiten</a:t>
            </a:r>
          </a:p>
        </p:txBody>
      </p:sp>
    </p:spTree>
    <p:extLst>
      <p:ext uri="{BB962C8B-B14F-4D97-AF65-F5344CB8AC3E}">
        <p14:creationId xmlns:p14="http://schemas.microsoft.com/office/powerpoint/2010/main" val="980831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de-DE" dirty="0"/>
              <a:t>Agenda</a:t>
            </a:r>
            <a:endParaRPr lang="en-US" dirty="0"/>
          </a:p>
        </p:txBody>
      </p:sp>
      <p:sp>
        <p:nvSpPr>
          <p:cNvPr id="7" name="Textplatzhalter 9">
            <a:extLst>
              <a:ext uri="{FF2B5EF4-FFF2-40B4-BE49-F238E27FC236}">
                <a16:creationId xmlns:a16="http://schemas.microsoft.com/office/drawing/2014/main" id="{818CDB2E-57DD-4BC3-8E2A-9A683B8367FE}"/>
              </a:ext>
            </a:extLst>
          </p:cNvPr>
          <p:cNvSpPr>
            <a:spLocks noGrp="1"/>
          </p:cNvSpPr>
          <p:nvPr>
            <p:ph type="body" sz="quarter" idx="15" hasCustomPrompt="1"/>
          </p:nvPr>
        </p:nvSpPr>
        <p:spPr>
          <a:xfrm>
            <a:off x="323849" y="1563688"/>
            <a:ext cx="8496299" cy="3060700"/>
          </a:xfrm>
        </p:spPr>
        <p:txBody>
          <a:bodyPr>
            <a:noAutofit/>
          </a:bodyPr>
          <a:lstStyle>
            <a:lvl1pPr marL="288000" indent="-288000">
              <a:lnSpc>
                <a:spcPct val="100000"/>
              </a:lnSpc>
              <a:buFont typeface="+mj-lt"/>
              <a:buAutoNum type="arabicPeriod"/>
              <a:defRPr sz="2000" b="1" i="0">
                <a:solidFill>
                  <a:schemeClr val="bg1"/>
                </a:solidFill>
                <a:latin typeface="+mn-lt"/>
                <a:ea typeface="Roboto Slab" pitchFamily="2" charset="0"/>
              </a:defRPr>
            </a:lvl1pPr>
            <a:lvl2pPr marL="288000" indent="0">
              <a:buNone/>
              <a:defRPr b="0" i="0">
                <a:solidFill>
                  <a:schemeClr val="bg1"/>
                </a:solidFill>
                <a:latin typeface="+mn-lt"/>
                <a:ea typeface="Roboto" panose="02000000000000000000" pitchFamily="2" charset="0"/>
              </a:defRPr>
            </a:lvl2pPr>
          </a:lstStyle>
          <a:p>
            <a:pPr lvl="0"/>
            <a:r>
              <a:rPr lang="de-DE" dirty="0"/>
              <a:t>Agenda-Punkt 1</a:t>
            </a:r>
          </a:p>
          <a:p>
            <a:pPr lvl="1"/>
            <a:r>
              <a:rPr lang="de-DE" dirty="0"/>
              <a:t>Kurzbeschreibung </a:t>
            </a:r>
          </a:p>
          <a:p>
            <a:pPr lvl="1"/>
            <a:endParaRPr lang="de-DE" dirty="0"/>
          </a:p>
          <a:p>
            <a:pPr lvl="1"/>
            <a:endParaRPr lang="de-DE" dirty="0"/>
          </a:p>
        </p:txBody>
      </p:sp>
      <p:sp>
        <p:nvSpPr>
          <p:cNvPr id="3" name="Textfeld 2">
            <a:extLst>
              <a:ext uri="{FF2B5EF4-FFF2-40B4-BE49-F238E27FC236}">
                <a16:creationId xmlns:a16="http://schemas.microsoft.com/office/drawing/2014/main" id="{5D10B4F5-0F1C-EF5C-9951-83507A052C1C}"/>
              </a:ext>
            </a:extLst>
          </p:cNvPr>
          <p:cNvSpPr txBox="1"/>
          <p:nvPr userDrawn="1"/>
        </p:nvSpPr>
        <p:spPr>
          <a:xfrm>
            <a:off x="9144000" y="2384612"/>
            <a:ext cx="0" cy="0"/>
          </a:xfrm>
          <a:prstGeom prst="rect">
            <a:avLst/>
          </a:prstGeom>
        </p:spPr>
        <p:txBody>
          <a:bodyPr vert="horz" wrap="none" lIns="0" tIns="0" rIns="0" bIns="0" rtlCol="0">
            <a:noAutofit/>
          </a:bodyPr>
          <a:lstStyle/>
          <a:p>
            <a:pPr marL="0" indent="0" algn="l">
              <a:lnSpc>
                <a:spcPct val="90000"/>
              </a:lnSpc>
              <a:buNone/>
            </a:pPr>
            <a:endParaRPr lang="de-DE" sz="1200" b="0" i="0" dirty="0" err="1">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48524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ischenüberschrift +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4" name="Date Placeholder 3"/>
          <p:cNvSpPr>
            <a:spLocks noGrp="1"/>
          </p:cNvSpPr>
          <p:nvPr>
            <p:ph type="dt" sz="half" idx="10"/>
          </p:nvPr>
        </p:nvSpPr>
        <p:spPr/>
        <p:txBody>
          <a:bodyPr/>
          <a:lstStyle/>
          <a:p>
            <a:r>
              <a:rPr lang="de-DE"/>
              <a:t>© Leitfaden BikeBuddies</a:t>
            </a:r>
          </a:p>
        </p:txBody>
      </p:sp>
      <p:sp>
        <p:nvSpPr>
          <p:cNvPr id="5" name="Footer Placeholder 4"/>
          <p:cNvSpPr>
            <a:spLocks noGrp="1"/>
          </p:cNvSpPr>
          <p:nvPr>
            <p:ph type="ftr" sz="quarter" idx="11"/>
          </p:nvPr>
        </p:nvSpPr>
        <p:spPr/>
        <p:txBody>
          <a:bodyPr/>
          <a:lstStyle/>
          <a:p>
            <a:r>
              <a:rPr lang="de-DE"/>
              <a:t>Gestalte deine Straße</a:t>
            </a:r>
          </a:p>
        </p:txBody>
      </p:sp>
      <p:sp>
        <p:nvSpPr>
          <p:cNvPr id="6" name="Slide Number Placeholder 5"/>
          <p:cNvSpPr>
            <a:spLocks noGrp="1"/>
          </p:cNvSpPr>
          <p:nvPr>
            <p:ph type="sldNum" sz="quarter" idx="12"/>
          </p:nvPr>
        </p:nvSpPr>
        <p:spPr/>
        <p:txBody>
          <a:bodyPr/>
          <a:lstStyle/>
          <a:p>
            <a:fld id="{19CC5A35-9445-7442-8C37-5A890F86A75A}" type="slidenum">
              <a:rPr lang="de-DE" smtClean="0"/>
              <a:t>‹Nr.›</a:t>
            </a:fld>
            <a:endParaRPr lang="de-DE"/>
          </a:p>
        </p:txBody>
      </p:sp>
      <p:sp>
        <p:nvSpPr>
          <p:cNvPr id="14" name="Textplatzhalter 13">
            <a:extLst>
              <a:ext uri="{FF2B5EF4-FFF2-40B4-BE49-F238E27FC236}">
                <a16:creationId xmlns:a16="http://schemas.microsoft.com/office/drawing/2014/main" id="{EBE165A3-3330-F298-E93A-D9021E2DF5CC}"/>
              </a:ext>
            </a:extLst>
          </p:cNvPr>
          <p:cNvSpPr>
            <a:spLocks noGrp="1"/>
          </p:cNvSpPr>
          <p:nvPr>
            <p:ph type="body" sz="quarter" idx="13"/>
          </p:nvPr>
        </p:nvSpPr>
        <p:spPr>
          <a:xfrm>
            <a:off x="323850" y="1994400"/>
            <a:ext cx="8496300" cy="2632300"/>
          </a:xfrm>
        </p:spPr>
        <p:txBody>
          <a:bodyPr>
            <a:norm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Textplatzhalter 9">
            <a:extLst>
              <a:ext uri="{FF2B5EF4-FFF2-40B4-BE49-F238E27FC236}">
                <a16:creationId xmlns:a16="http://schemas.microsoft.com/office/drawing/2014/main" id="{818CDB2E-57DD-4BC3-8E2A-9A683B8367FE}"/>
              </a:ext>
            </a:extLst>
          </p:cNvPr>
          <p:cNvSpPr>
            <a:spLocks noGrp="1"/>
          </p:cNvSpPr>
          <p:nvPr>
            <p:ph type="body" sz="quarter" idx="15" hasCustomPrompt="1"/>
          </p:nvPr>
        </p:nvSpPr>
        <p:spPr>
          <a:xfrm>
            <a:off x="323849" y="1563688"/>
            <a:ext cx="8496299" cy="360000"/>
          </a:xfrm>
        </p:spPr>
        <p:txBody>
          <a:bodyPr>
            <a:noAutofit/>
          </a:bodyPr>
          <a:lstStyle>
            <a:lvl1pPr marL="0" indent="0">
              <a:lnSpc>
                <a:spcPct val="100000"/>
              </a:lnSpc>
              <a:buNone/>
              <a:defRPr sz="2200" b="1" i="0">
                <a:latin typeface="Calibri" panose="020F0502020204030204" pitchFamily="34" charset="0"/>
                <a:ea typeface="Roboto Slab" pitchFamily="2" charset="0"/>
                <a:cs typeface="Calibri" panose="020F0502020204030204" pitchFamily="34" charset="0"/>
              </a:defRPr>
            </a:lvl1pPr>
          </a:lstStyle>
          <a:p>
            <a:pPr lvl="0"/>
            <a:r>
              <a:rPr lang="de-DE" dirty="0"/>
              <a:t>Zwischenüberschrift</a:t>
            </a:r>
          </a:p>
        </p:txBody>
      </p:sp>
    </p:spTree>
    <p:extLst>
      <p:ext uri="{BB962C8B-B14F-4D97-AF65-F5344CB8AC3E}">
        <p14:creationId xmlns:p14="http://schemas.microsoft.com/office/powerpoint/2010/main" val="2934364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sfol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4" name="Date Placeholder 3"/>
          <p:cNvSpPr>
            <a:spLocks noGrp="1"/>
          </p:cNvSpPr>
          <p:nvPr>
            <p:ph type="dt" sz="half" idx="10"/>
          </p:nvPr>
        </p:nvSpPr>
        <p:spPr/>
        <p:txBody>
          <a:bodyPr/>
          <a:lstStyle/>
          <a:p>
            <a:r>
              <a:rPr lang="de-DE"/>
              <a:t>© Leitfaden BikeBuddies</a:t>
            </a:r>
          </a:p>
        </p:txBody>
      </p:sp>
      <p:sp>
        <p:nvSpPr>
          <p:cNvPr id="5" name="Footer Placeholder 4"/>
          <p:cNvSpPr>
            <a:spLocks noGrp="1"/>
          </p:cNvSpPr>
          <p:nvPr>
            <p:ph type="ftr" sz="quarter" idx="11"/>
          </p:nvPr>
        </p:nvSpPr>
        <p:spPr/>
        <p:txBody>
          <a:bodyPr/>
          <a:lstStyle/>
          <a:p>
            <a:r>
              <a:rPr lang="de-DE"/>
              <a:t>Gestalte deine Straße</a:t>
            </a:r>
          </a:p>
        </p:txBody>
      </p:sp>
      <p:sp>
        <p:nvSpPr>
          <p:cNvPr id="6" name="Slide Number Placeholder 5"/>
          <p:cNvSpPr>
            <a:spLocks noGrp="1"/>
          </p:cNvSpPr>
          <p:nvPr>
            <p:ph type="sldNum" sz="quarter" idx="12"/>
          </p:nvPr>
        </p:nvSpPr>
        <p:spPr/>
        <p:txBody>
          <a:bodyPr/>
          <a:lstStyle/>
          <a:p>
            <a:fld id="{19CC5A35-9445-7442-8C37-5A890F86A75A}" type="slidenum">
              <a:rPr lang="de-DE" smtClean="0"/>
              <a:t>‹Nr.›</a:t>
            </a:fld>
            <a:endParaRPr lang="de-DE"/>
          </a:p>
        </p:txBody>
      </p:sp>
      <p:sp>
        <p:nvSpPr>
          <p:cNvPr id="14" name="Textplatzhalter 13">
            <a:extLst>
              <a:ext uri="{FF2B5EF4-FFF2-40B4-BE49-F238E27FC236}">
                <a16:creationId xmlns:a16="http://schemas.microsoft.com/office/drawing/2014/main" id="{EBE165A3-3330-F298-E93A-D9021E2DF5CC}"/>
              </a:ext>
            </a:extLst>
          </p:cNvPr>
          <p:cNvSpPr>
            <a:spLocks noGrp="1"/>
          </p:cNvSpPr>
          <p:nvPr>
            <p:ph type="body" sz="quarter" idx="13"/>
          </p:nvPr>
        </p:nvSpPr>
        <p:spPr>
          <a:xfrm>
            <a:off x="323850" y="1566000"/>
            <a:ext cx="8496300" cy="30607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925171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spaltiger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5" name="Date Placeholder 4"/>
          <p:cNvSpPr>
            <a:spLocks noGrp="1"/>
          </p:cNvSpPr>
          <p:nvPr>
            <p:ph type="dt" sz="half" idx="10"/>
          </p:nvPr>
        </p:nvSpPr>
        <p:spPr/>
        <p:txBody>
          <a:bodyPr/>
          <a:lstStyle/>
          <a:p>
            <a:r>
              <a:rPr lang="de-DE"/>
              <a:t>© Leitfaden BikeBuddies</a:t>
            </a:r>
          </a:p>
        </p:txBody>
      </p:sp>
      <p:sp>
        <p:nvSpPr>
          <p:cNvPr id="6" name="Footer Placeholder 5"/>
          <p:cNvSpPr>
            <a:spLocks noGrp="1"/>
          </p:cNvSpPr>
          <p:nvPr>
            <p:ph type="ftr" sz="quarter" idx="11"/>
          </p:nvPr>
        </p:nvSpPr>
        <p:spPr/>
        <p:txBody>
          <a:bodyPr/>
          <a:lstStyle/>
          <a:p>
            <a:r>
              <a:rPr lang="de-DE"/>
              <a:t>Gestalte deine Straße</a:t>
            </a:r>
          </a:p>
        </p:txBody>
      </p:sp>
      <p:sp>
        <p:nvSpPr>
          <p:cNvPr id="7" name="Slide Number Placeholder 6"/>
          <p:cNvSpPr>
            <a:spLocks noGrp="1"/>
          </p:cNvSpPr>
          <p:nvPr>
            <p:ph type="sldNum" sz="quarter" idx="12"/>
          </p:nvPr>
        </p:nvSpPr>
        <p:spPr/>
        <p:txBody>
          <a:bodyPr/>
          <a:lstStyle/>
          <a:p>
            <a:fld id="{19CC5A35-9445-7442-8C37-5A890F86A75A}" type="slidenum">
              <a:rPr lang="de-DE" smtClean="0"/>
              <a:t>‹Nr.›</a:t>
            </a:fld>
            <a:endParaRPr lang="de-DE"/>
          </a:p>
        </p:txBody>
      </p:sp>
      <p:sp>
        <p:nvSpPr>
          <p:cNvPr id="10" name="Textplatzhalter 9">
            <a:extLst>
              <a:ext uri="{FF2B5EF4-FFF2-40B4-BE49-F238E27FC236}">
                <a16:creationId xmlns:a16="http://schemas.microsoft.com/office/drawing/2014/main" id="{A41BA63F-0D5F-9585-DA6A-F1475E625859}"/>
              </a:ext>
            </a:extLst>
          </p:cNvPr>
          <p:cNvSpPr>
            <a:spLocks noGrp="1"/>
          </p:cNvSpPr>
          <p:nvPr>
            <p:ph type="body" sz="quarter" idx="13"/>
          </p:nvPr>
        </p:nvSpPr>
        <p:spPr>
          <a:xfrm>
            <a:off x="323849" y="1566000"/>
            <a:ext cx="4013566" cy="305828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1" name="Textplatzhalter 9">
            <a:extLst>
              <a:ext uri="{FF2B5EF4-FFF2-40B4-BE49-F238E27FC236}">
                <a16:creationId xmlns:a16="http://schemas.microsoft.com/office/drawing/2014/main" id="{B8754680-6DCA-4731-BE61-254CDBBB7D70}"/>
              </a:ext>
            </a:extLst>
          </p:cNvPr>
          <p:cNvSpPr>
            <a:spLocks noGrp="1"/>
          </p:cNvSpPr>
          <p:nvPr>
            <p:ph type="body" sz="quarter" idx="14"/>
          </p:nvPr>
        </p:nvSpPr>
        <p:spPr>
          <a:xfrm>
            <a:off x="4806202" y="1566000"/>
            <a:ext cx="4013566" cy="305828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259835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reispaltiger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5" name="Date Placeholder 4"/>
          <p:cNvSpPr>
            <a:spLocks noGrp="1"/>
          </p:cNvSpPr>
          <p:nvPr>
            <p:ph type="dt" sz="half" idx="10"/>
          </p:nvPr>
        </p:nvSpPr>
        <p:spPr/>
        <p:txBody>
          <a:bodyPr/>
          <a:lstStyle/>
          <a:p>
            <a:r>
              <a:rPr lang="de-DE"/>
              <a:t>© Leitfaden BikeBuddies</a:t>
            </a:r>
          </a:p>
        </p:txBody>
      </p:sp>
      <p:sp>
        <p:nvSpPr>
          <p:cNvPr id="6" name="Footer Placeholder 5"/>
          <p:cNvSpPr>
            <a:spLocks noGrp="1"/>
          </p:cNvSpPr>
          <p:nvPr>
            <p:ph type="ftr" sz="quarter" idx="11"/>
          </p:nvPr>
        </p:nvSpPr>
        <p:spPr/>
        <p:txBody>
          <a:bodyPr/>
          <a:lstStyle/>
          <a:p>
            <a:r>
              <a:rPr lang="de-DE"/>
              <a:t>Gestalte deine Straße</a:t>
            </a:r>
          </a:p>
        </p:txBody>
      </p:sp>
      <p:sp>
        <p:nvSpPr>
          <p:cNvPr id="7" name="Slide Number Placeholder 6"/>
          <p:cNvSpPr>
            <a:spLocks noGrp="1"/>
          </p:cNvSpPr>
          <p:nvPr>
            <p:ph type="sldNum" sz="quarter" idx="12"/>
          </p:nvPr>
        </p:nvSpPr>
        <p:spPr/>
        <p:txBody>
          <a:bodyPr/>
          <a:lstStyle/>
          <a:p>
            <a:fld id="{19CC5A35-9445-7442-8C37-5A890F86A75A}" type="slidenum">
              <a:rPr lang="de-DE" smtClean="0"/>
              <a:t>‹Nr.›</a:t>
            </a:fld>
            <a:endParaRPr lang="de-DE"/>
          </a:p>
        </p:txBody>
      </p:sp>
      <p:sp>
        <p:nvSpPr>
          <p:cNvPr id="3" name="Textplatzhalter 9">
            <a:extLst>
              <a:ext uri="{FF2B5EF4-FFF2-40B4-BE49-F238E27FC236}">
                <a16:creationId xmlns:a16="http://schemas.microsoft.com/office/drawing/2014/main" id="{F429ACBC-C715-DA89-3D18-94E6DE1D8AF2}"/>
              </a:ext>
            </a:extLst>
          </p:cNvPr>
          <p:cNvSpPr>
            <a:spLocks noGrp="1"/>
          </p:cNvSpPr>
          <p:nvPr>
            <p:ph type="body" sz="quarter" idx="13"/>
          </p:nvPr>
        </p:nvSpPr>
        <p:spPr>
          <a:xfrm>
            <a:off x="323849" y="1566000"/>
            <a:ext cx="2520000" cy="30607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5" name="Textplatzhalter 9">
            <a:extLst>
              <a:ext uri="{FF2B5EF4-FFF2-40B4-BE49-F238E27FC236}">
                <a16:creationId xmlns:a16="http://schemas.microsoft.com/office/drawing/2014/main" id="{26908B61-A121-0D57-F60F-F31B10896CF9}"/>
              </a:ext>
            </a:extLst>
          </p:cNvPr>
          <p:cNvSpPr>
            <a:spLocks noGrp="1"/>
          </p:cNvSpPr>
          <p:nvPr>
            <p:ph type="body" sz="quarter" idx="14"/>
          </p:nvPr>
        </p:nvSpPr>
        <p:spPr>
          <a:xfrm>
            <a:off x="6302187" y="1566000"/>
            <a:ext cx="2520000" cy="30607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6" name="Textplatzhalter 9">
            <a:extLst>
              <a:ext uri="{FF2B5EF4-FFF2-40B4-BE49-F238E27FC236}">
                <a16:creationId xmlns:a16="http://schemas.microsoft.com/office/drawing/2014/main" id="{FB7F5461-CCA1-828C-A27D-DF15BFF4960C}"/>
              </a:ext>
            </a:extLst>
          </p:cNvPr>
          <p:cNvSpPr>
            <a:spLocks noGrp="1"/>
          </p:cNvSpPr>
          <p:nvPr>
            <p:ph type="body" sz="quarter" idx="15"/>
          </p:nvPr>
        </p:nvSpPr>
        <p:spPr>
          <a:xfrm>
            <a:off x="3313018" y="1566000"/>
            <a:ext cx="2520000" cy="30607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99493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ur Überschri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r>
              <a:rPr lang="de-DE"/>
              <a:t>© Leitfaden BikeBuddies</a:t>
            </a:r>
          </a:p>
        </p:txBody>
      </p:sp>
      <p:sp>
        <p:nvSpPr>
          <p:cNvPr id="4" name="Footer Placeholder 3"/>
          <p:cNvSpPr>
            <a:spLocks noGrp="1"/>
          </p:cNvSpPr>
          <p:nvPr>
            <p:ph type="ftr" sz="quarter" idx="11"/>
          </p:nvPr>
        </p:nvSpPr>
        <p:spPr/>
        <p:txBody>
          <a:bodyPr/>
          <a:lstStyle/>
          <a:p>
            <a:r>
              <a:rPr lang="de-DE"/>
              <a:t>Gestalte deine Straße</a:t>
            </a:r>
          </a:p>
        </p:txBody>
      </p:sp>
      <p:sp>
        <p:nvSpPr>
          <p:cNvPr id="5" name="Slide Number Placeholder 4"/>
          <p:cNvSpPr>
            <a:spLocks noGrp="1"/>
          </p:cNvSpPr>
          <p:nvPr>
            <p:ph type="sldNum" sz="quarter" idx="12"/>
          </p:nvPr>
        </p:nvSpPr>
        <p:spPr/>
        <p:txBody>
          <a:bodyPr/>
          <a:lstStyle/>
          <a:p>
            <a:fld id="{19CC5A35-9445-7442-8C37-5A890F86A75A}" type="slidenum">
              <a:rPr lang="de-DE" smtClean="0"/>
              <a:t>‹Nr.›</a:t>
            </a:fld>
            <a:endParaRPr lang="de-DE"/>
          </a:p>
        </p:txBody>
      </p:sp>
    </p:spTree>
    <p:extLst>
      <p:ext uri="{BB962C8B-B14F-4D97-AF65-F5344CB8AC3E}">
        <p14:creationId xmlns:p14="http://schemas.microsoft.com/office/powerpoint/2010/main" val="2914399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 Leitfaden BikeBuddies</a:t>
            </a:r>
          </a:p>
        </p:txBody>
      </p:sp>
      <p:sp>
        <p:nvSpPr>
          <p:cNvPr id="3" name="Footer Placeholder 2"/>
          <p:cNvSpPr>
            <a:spLocks noGrp="1"/>
          </p:cNvSpPr>
          <p:nvPr>
            <p:ph type="ftr" sz="quarter" idx="11"/>
          </p:nvPr>
        </p:nvSpPr>
        <p:spPr/>
        <p:txBody>
          <a:bodyPr/>
          <a:lstStyle/>
          <a:p>
            <a:r>
              <a:rPr lang="de-DE"/>
              <a:t>Gestalte deine Straße</a:t>
            </a:r>
          </a:p>
        </p:txBody>
      </p:sp>
      <p:sp>
        <p:nvSpPr>
          <p:cNvPr id="4" name="Slide Number Placeholder 3"/>
          <p:cNvSpPr>
            <a:spLocks noGrp="1"/>
          </p:cNvSpPr>
          <p:nvPr>
            <p:ph type="sldNum" sz="quarter" idx="12"/>
          </p:nvPr>
        </p:nvSpPr>
        <p:spPr/>
        <p:txBody>
          <a:bodyPr/>
          <a:lstStyle/>
          <a:p>
            <a:fld id="{19CC5A35-9445-7442-8C37-5A890F86A75A}" type="slidenum">
              <a:rPr lang="de-DE" smtClean="0"/>
              <a:t>‹Nr.›</a:t>
            </a:fld>
            <a:endParaRPr lang="de-DE"/>
          </a:p>
        </p:txBody>
      </p:sp>
    </p:spTree>
    <p:extLst>
      <p:ext uri="{BB962C8B-B14F-4D97-AF65-F5344CB8AC3E}">
        <p14:creationId xmlns:p14="http://schemas.microsoft.com/office/powerpoint/2010/main" val="1384671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 Leitfaden BikeBuddies</a:t>
            </a:r>
          </a:p>
        </p:txBody>
      </p:sp>
      <p:sp>
        <p:nvSpPr>
          <p:cNvPr id="3" name="Footer Placeholder 2"/>
          <p:cNvSpPr>
            <a:spLocks noGrp="1"/>
          </p:cNvSpPr>
          <p:nvPr>
            <p:ph type="ftr" sz="quarter" idx="11"/>
          </p:nvPr>
        </p:nvSpPr>
        <p:spPr/>
        <p:txBody>
          <a:bodyPr/>
          <a:lstStyle/>
          <a:p>
            <a:r>
              <a:rPr lang="de-DE"/>
              <a:t>Gestalte deine Straße</a:t>
            </a:r>
          </a:p>
        </p:txBody>
      </p:sp>
      <p:sp>
        <p:nvSpPr>
          <p:cNvPr id="4" name="Slide Number Placeholder 3"/>
          <p:cNvSpPr>
            <a:spLocks noGrp="1"/>
          </p:cNvSpPr>
          <p:nvPr>
            <p:ph type="sldNum" sz="quarter" idx="12"/>
          </p:nvPr>
        </p:nvSpPr>
        <p:spPr/>
        <p:txBody>
          <a:bodyPr/>
          <a:lstStyle/>
          <a:p>
            <a:fld id="{19CC5A35-9445-7442-8C37-5A890F86A75A}" type="slidenum">
              <a:rPr lang="de-DE" smtClean="0"/>
              <a:t>‹Nr.›</a:t>
            </a:fld>
            <a:endParaRPr lang="de-DE"/>
          </a:p>
        </p:txBody>
      </p:sp>
      <p:sp>
        <p:nvSpPr>
          <p:cNvPr id="6" name="Bildplatzhalter 5">
            <a:extLst>
              <a:ext uri="{FF2B5EF4-FFF2-40B4-BE49-F238E27FC236}">
                <a16:creationId xmlns:a16="http://schemas.microsoft.com/office/drawing/2014/main" id="{BAB0FC2F-C346-9362-3796-9BB8D951003C}"/>
              </a:ext>
            </a:extLst>
          </p:cNvPr>
          <p:cNvSpPr>
            <a:spLocks noGrp="1"/>
          </p:cNvSpPr>
          <p:nvPr>
            <p:ph type="pic" sz="quarter" idx="13"/>
          </p:nvPr>
        </p:nvSpPr>
        <p:spPr>
          <a:xfrm>
            <a:off x="323850" y="1563688"/>
            <a:ext cx="8496300" cy="3060700"/>
          </a:xfrm>
        </p:spPr>
        <p:txBody>
          <a:bodyPr/>
          <a:lstStyle/>
          <a:p>
            <a:endParaRPr lang="de-DE" dirty="0"/>
          </a:p>
        </p:txBody>
      </p:sp>
      <p:sp>
        <p:nvSpPr>
          <p:cNvPr id="7" name="Title 1">
            <a:extLst>
              <a:ext uri="{FF2B5EF4-FFF2-40B4-BE49-F238E27FC236}">
                <a16:creationId xmlns:a16="http://schemas.microsoft.com/office/drawing/2014/main" id="{C91D52A4-E359-1690-5670-0A6F3C4D7385}"/>
              </a:ext>
            </a:extLst>
          </p:cNvPr>
          <p:cNvSpPr>
            <a:spLocks noGrp="1"/>
          </p:cNvSpPr>
          <p:nvPr>
            <p:ph type="title"/>
          </p:nvPr>
        </p:nvSpPr>
        <p:spPr>
          <a:xfrm>
            <a:off x="323850" y="418418"/>
            <a:ext cx="8496300" cy="360000"/>
          </a:xfrm>
        </p:spPr>
        <p:txBody>
          <a:bodyPr/>
          <a:lstStyle/>
          <a:p>
            <a:r>
              <a:rPr lang="de-DE"/>
              <a:t>Mastertitelformat bearbeiten</a:t>
            </a:r>
            <a:endParaRPr lang="en-US" dirty="0"/>
          </a:p>
        </p:txBody>
      </p:sp>
    </p:spTree>
    <p:extLst>
      <p:ext uri="{BB962C8B-B14F-4D97-AF65-F5344CB8AC3E}">
        <p14:creationId xmlns:p14="http://schemas.microsoft.com/office/powerpoint/2010/main" val="3942989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ontakt">
    <p:bg>
      <p:bgPr>
        <a:solidFill>
          <a:schemeClr val="accent1"/>
        </a:solidFill>
        <a:effectLst/>
      </p:bgPr>
    </p:bg>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AEC90162-198E-04D5-AD94-50F8424B1765}"/>
              </a:ext>
            </a:extLst>
          </p:cNvPr>
          <p:cNvSpPr txBox="1"/>
          <p:nvPr userDrawn="1"/>
        </p:nvSpPr>
        <p:spPr>
          <a:xfrm>
            <a:off x="323849" y="1177273"/>
            <a:ext cx="4337798" cy="965292"/>
          </a:xfrm>
          <a:prstGeom prst="rect">
            <a:avLst/>
          </a:prstGeom>
        </p:spPr>
        <p:txBody>
          <a:bodyPr vert="horz" wrap="square" lIns="0" tIns="0" rIns="0" bIns="0" rtlCol="0">
            <a:noAutofit/>
          </a:bodyPr>
          <a:lstStyle/>
          <a:p>
            <a:pPr marL="0" indent="0" algn="l">
              <a:lnSpc>
                <a:spcPct val="100000"/>
              </a:lnSpc>
              <a:buNone/>
            </a:pPr>
            <a:r>
              <a:rPr lang="de-DE" sz="1400" b="0" i="0" dirty="0">
                <a:solidFill>
                  <a:schemeClr val="bg1"/>
                </a:solidFill>
                <a:latin typeface="+mn-lt"/>
                <a:ea typeface="Roboto" panose="02000000000000000000" pitchFamily="2" charset="0"/>
                <a:cs typeface="Open Sans" panose="020B0606030504020204" pitchFamily="34" charset="0"/>
              </a:rPr>
              <a:t>Bei Fragen oder für weitere Informationen zur Projektwoche </a:t>
            </a:r>
            <a:r>
              <a:rPr lang="de-DE" sz="1400" b="0" i="0" dirty="0" err="1">
                <a:solidFill>
                  <a:schemeClr val="bg1"/>
                </a:solidFill>
                <a:latin typeface="+mn-lt"/>
                <a:ea typeface="Roboto" panose="02000000000000000000" pitchFamily="2" charset="0"/>
                <a:cs typeface="Open Sans" panose="020B0606030504020204" pitchFamily="34" charset="0"/>
              </a:rPr>
              <a:t>BikeBuddies</a:t>
            </a:r>
            <a:r>
              <a:rPr lang="de-DE" sz="1400" b="0" i="0" dirty="0">
                <a:solidFill>
                  <a:schemeClr val="bg1"/>
                </a:solidFill>
                <a:latin typeface="+mn-lt"/>
                <a:ea typeface="Roboto" panose="02000000000000000000" pitchFamily="2" charset="0"/>
                <a:cs typeface="Open Sans" panose="020B0606030504020204" pitchFamily="34" charset="0"/>
              </a:rPr>
              <a:t> können Sie sich gerne an das Team Radverkehr der TH Wildau wenden. Sie erreichen uns per E-Mail unter </a:t>
            </a:r>
            <a:r>
              <a:rPr lang="de-DE" sz="1400" b="0" i="0" dirty="0" err="1">
                <a:solidFill>
                  <a:schemeClr val="bg1"/>
                </a:solidFill>
                <a:latin typeface="+mn-lt"/>
                <a:ea typeface="Roboto" panose="02000000000000000000" pitchFamily="2" charset="0"/>
                <a:cs typeface="Open Sans" panose="020B0606030504020204" pitchFamily="34" charset="0"/>
              </a:rPr>
              <a:t>radverkehr@th-wildau.de</a:t>
            </a:r>
            <a:r>
              <a:rPr lang="de-DE" sz="1400" b="0" i="0" dirty="0">
                <a:solidFill>
                  <a:schemeClr val="bg1"/>
                </a:solidFill>
                <a:latin typeface="+mn-lt"/>
                <a:ea typeface="Roboto" panose="02000000000000000000" pitchFamily="2" charset="0"/>
                <a:cs typeface="Open Sans" panose="020B0606030504020204" pitchFamily="34" charset="0"/>
              </a:rPr>
              <a:t>.</a:t>
            </a:r>
          </a:p>
        </p:txBody>
      </p:sp>
      <p:pic>
        <p:nvPicPr>
          <p:cNvPr id="12" name="Grafik 11" descr="Ein Bild, das Muster, Grafiken, Quadrat, Pixel enthält.&#10;&#10;KI-generierte Inhalte können fehlerhaft sein.">
            <a:extLst>
              <a:ext uri="{FF2B5EF4-FFF2-40B4-BE49-F238E27FC236}">
                <a16:creationId xmlns:a16="http://schemas.microsoft.com/office/drawing/2014/main" id="{59B11253-82DC-0430-8790-E51E27E3A7A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23848" y="2249070"/>
            <a:ext cx="778809" cy="778809"/>
          </a:xfrm>
          <a:prstGeom prst="rect">
            <a:avLst/>
          </a:prstGeom>
        </p:spPr>
      </p:pic>
      <p:pic>
        <p:nvPicPr>
          <p:cNvPr id="15" name="Grafik 14" descr="Ein Bild, das Muster, Pixel, Design enthält.&#10;&#10;KI-generierte Inhalte können fehlerhaft sein.">
            <a:extLst>
              <a:ext uri="{FF2B5EF4-FFF2-40B4-BE49-F238E27FC236}">
                <a16:creationId xmlns:a16="http://schemas.microsoft.com/office/drawing/2014/main" id="{D45FBFF5-50C1-20CD-30E3-1AAA0DC128A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23849" y="3287573"/>
            <a:ext cx="778809" cy="778809"/>
          </a:xfrm>
          <a:prstGeom prst="rect">
            <a:avLst/>
          </a:prstGeom>
        </p:spPr>
      </p:pic>
      <p:sp>
        <p:nvSpPr>
          <p:cNvPr id="20" name="Textfeld 19">
            <a:extLst>
              <a:ext uri="{FF2B5EF4-FFF2-40B4-BE49-F238E27FC236}">
                <a16:creationId xmlns:a16="http://schemas.microsoft.com/office/drawing/2014/main" id="{E032AC93-2CB8-6099-3642-4CDFC37063FE}"/>
              </a:ext>
            </a:extLst>
          </p:cNvPr>
          <p:cNvSpPr txBox="1"/>
          <p:nvPr userDrawn="1"/>
        </p:nvSpPr>
        <p:spPr>
          <a:xfrm>
            <a:off x="1336860" y="2522355"/>
            <a:ext cx="3235140" cy="196378"/>
          </a:xfrm>
          <a:prstGeom prst="rect">
            <a:avLst/>
          </a:prstGeom>
        </p:spPr>
        <p:txBody>
          <a:bodyPr vert="horz" wrap="square" lIns="0" tIns="0" rIns="0" bIns="0" rtlCol="0" anchor="ctr">
            <a:noAutofit/>
          </a:bodyPr>
          <a:lstStyle/>
          <a:p>
            <a:pPr marL="0" indent="0" algn="l">
              <a:lnSpc>
                <a:spcPct val="100000"/>
              </a:lnSpc>
              <a:buNone/>
            </a:pPr>
            <a:r>
              <a:rPr lang="de-DE" sz="1400" b="1" i="0" dirty="0" err="1">
                <a:solidFill>
                  <a:schemeClr val="bg1"/>
                </a:solidFill>
                <a:latin typeface="Calibri" panose="020F0502020204030204" pitchFamily="34" charset="0"/>
                <a:ea typeface="Roboto Black" panose="02000000000000000000" pitchFamily="2" charset="0"/>
                <a:cs typeface="Calibri" panose="020F0502020204030204" pitchFamily="34" charset="0"/>
              </a:rPr>
              <a:t>www.nudafa.de</a:t>
            </a:r>
            <a:endParaRPr lang="de-DE" sz="1400" b="1" i="0" dirty="0">
              <a:solidFill>
                <a:schemeClr val="bg1"/>
              </a:solidFill>
              <a:latin typeface="Calibri" panose="020F0502020204030204" pitchFamily="34" charset="0"/>
              <a:ea typeface="Roboto Black" panose="02000000000000000000" pitchFamily="2" charset="0"/>
              <a:cs typeface="Calibri" panose="020F0502020204030204" pitchFamily="34" charset="0"/>
            </a:endParaRPr>
          </a:p>
        </p:txBody>
      </p:sp>
      <p:sp>
        <p:nvSpPr>
          <p:cNvPr id="21" name="Textfeld 20">
            <a:extLst>
              <a:ext uri="{FF2B5EF4-FFF2-40B4-BE49-F238E27FC236}">
                <a16:creationId xmlns:a16="http://schemas.microsoft.com/office/drawing/2014/main" id="{3A3E7E63-CE15-A790-939F-3BC97E795543}"/>
              </a:ext>
            </a:extLst>
          </p:cNvPr>
          <p:cNvSpPr txBox="1"/>
          <p:nvPr userDrawn="1"/>
        </p:nvSpPr>
        <p:spPr>
          <a:xfrm>
            <a:off x="1336860" y="3461534"/>
            <a:ext cx="3235140" cy="430887"/>
          </a:xfrm>
          <a:prstGeom prst="rect">
            <a:avLst/>
          </a:prstGeom>
        </p:spPr>
        <p:txBody>
          <a:bodyPr vert="horz" wrap="square" lIns="0" tIns="0" rIns="0" bIns="0" rtlCol="0" anchor="ctr">
            <a:spAutoFit/>
          </a:bodyPr>
          <a:lstStyle/>
          <a:p>
            <a:pPr marL="0" indent="0" algn="l">
              <a:lnSpc>
                <a:spcPct val="100000"/>
              </a:lnSpc>
              <a:buNone/>
            </a:pPr>
            <a:r>
              <a:rPr lang="de-DE" sz="1400" b="1" i="0" dirty="0" err="1">
                <a:solidFill>
                  <a:schemeClr val="bg1"/>
                </a:solidFill>
                <a:latin typeface="Calibri" panose="020F0502020204030204" pitchFamily="34" charset="0"/>
                <a:ea typeface="Roboto Black" panose="02000000000000000000" pitchFamily="2" charset="0"/>
                <a:cs typeface="Calibri" panose="020F0502020204030204" pitchFamily="34" charset="0"/>
              </a:rPr>
              <a:t>www.th-wildau.de</a:t>
            </a:r>
            <a:r>
              <a:rPr lang="de-DE" sz="1400" b="1" i="0" dirty="0">
                <a:solidFill>
                  <a:schemeClr val="bg1"/>
                </a:solidFill>
                <a:latin typeface="Calibri" panose="020F0502020204030204" pitchFamily="34" charset="0"/>
                <a:ea typeface="Roboto Black" panose="02000000000000000000" pitchFamily="2" charset="0"/>
                <a:cs typeface="Calibri" panose="020F0502020204030204" pitchFamily="34" charset="0"/>
              </a:rPr>
              <a:t>/</a:t>
            </a:r>
            <a:br>
              <a:rPr lang="de-DE" sz="1400" b="1" i="0" dirty="0">
                <a:solidFill>
                  <a:schemeClr val="bg1"/>
                </a:solidFill>
                <a:latin typeface="Calibri" panose="020F0502020204030204" pitchFamily="34" charset="0"/>
                <a:ea typeface="Roboto Black" panose="02000000000000000000" pitchFamily="2" charset="0"/>
                <a:cs typeface="Calibri" panose="020F0502020204030204" pitchFamily="34" charset="0"/>
              </a:rPr>
            </a:br>
            <a:r>
              <a:rPr lang="de-DE" sz="1400" b="1" i="0" dirty="0">
                <a:solidFill>
                  <a:schemeClr val="bg1"/>
                </a:solidFill>
                <a:latin typeface="Calibri" panose="020F0502020204030204" pitchFamily="34" charset="0"/>
                <a:ea typeface="Roboto Black" panose="02000000000000000000" pitchFamily="2" charset="0"/>
                <a:cs typeface="Calibri" panose="020F0502020204030204" pitchFamily="34" charset="0"/>
              </a:rPr>
              <a:t>radverkehr</a:t>
            </a:r>
          </a:p>
        </p:txBody>
      </p:sp>
      <p:sp>
        <p:nvSpPr>
          <p:cNvPr id="3" name="Titel 2">
            <a:extLst>
              <a:ext uri="{FF2B5EF4-FFF2-40B4-BE49-F238E27FC236}">
                <a16:creationId xmlns:a16="http://schemas.microsoft.com/office/drawing/2014/main" id="{412654EA-F5A3-E239-B438-37B9D83E183A}"/>
              </a:ext>
            </a:extLst>
          </p:cNvPr>
          <p:cNvSpPr>
            <a:spLocks noGrp="1"/>
          </p:cNvSpPr>
          <p:nvPr>
            <p:ph type="title" hasCustomPrompt="1"/>
          </p:nvPr>
        </p:nvSpPr>
        <p:spPr/>
        <p:txBody>
          <a:bodyPr/>
          <a:lstStyle>
            <a:lvl1pPr>
              <a:defRPr>
                <a:solidFill>
                  <a:schemeClr val="bg1"/>
                </a:solidFill>
              </a:defRPr>
            </a:lvl1pPr>
          </a:lstStyle>
          <a:p>
            <a:r>
              <a:rPr lang="de-DE" dirty="0"/>
              <a:t>Kontakt und Rückfragen</a:t>
            </a:r>
            <a:br>
              <a:rPr lang="de-DE" dirty="0"/>
            </a:br>
            <a:endParaRPr lang="de-DE" dirty="0"/>
          </a:p>
        </p:txBody>
      </p:sp>
      <p:sp>
        <p:nvSpPr>
          <p:cNvPr id="2" name="Textfeld 1">
            <a:extLst>
              <a:ext uri="{FF2B5EF4-FFF2-40B4-BE49-F238E27FC236}">
                <a16:creationId xmlns:a16="http://schemas.microsoft.com/office/drawing/2014/main" id="{A08D5320-777F-D791-A689-7F97EE462201}"/>
              </a:ext>
            </a:extLst>
          </p:cNvPr>
          <p:cNvSpPr txBox="1"/>
          <p:nvPr userDrawn="1"/>
        </p:nvSpPr>
        <p:spPr>
          <a:xfrm>
            <a:off x="6678706" y="4318375"/>
            <a:ext cx="2141444" cy="359803"/>
          </a:xfrm>
          <a:prstGeom prst="rect">
            <a:avLst/>
          </a:prstGeom>
        </p:spPr>
        <p:txBody>
          <a:bodyPr vert="horz" wrap="square" lIns="0" tIns="0" rIns="0" bIns="0" rtlCol="0" anchor="b">
            <a:noAutofit/>
          </a:bodyPr>
          <a:lstStyle/>
          <a:p>
            <a:pPr marL="0" indent="0" algn="r">
              <a:lnSpc>
                <a:spcPct val="120000"/>
              </a:lnSpc>
              <a:buNone/>
            </a:pPr>
            <a:r>
              <a:rPr lang="de-DE" sz="1800" b="1" i="0" dirty="0" err="1">
                <a:solidFill>
                  <a:schemeClr val="bg1"/>
                </a:solidFill>
                <a:latin typeface="Calibri" panose="020F0502020204030204" pitchFamily="34" charset="0"/>
                <a:ea typeface="Roboto Slab" pitchFamily="2" charset="0"/>
                <a:cs typeface="Calibri" panose="020F0502020204030204" pitchFamily="34" charset="0"/>
              </a:rPr>
              <a:t>www.nudafa.de</a:t>
            </a:r>
            <a:endParaRPr lang="de-DE" sz="1800" b="1" i="0" dirty="0">
              <a:solidFill>
                <a:schemeClr val="bg1"/>
              </a:solidFill>
              <a:latin typeface="Calibri" panose="020F0502020204030204" pitchFamily="34" charset="0"/>
              <a:ea typeface="Roboto Slab" pitchFamily="2" charset="0"/>
              <a:cs typeface="Calibri" panose="020F0502020204030204" pitchFamily="34" charset="0"/>
            </a:endParaRPr>
          </a:p>
        </p:txBody>
      </p:sp>
    </p:spTree>
    <p:extLst>
      <p:ext uri="{BB962C8B-B14F-4D97-AF65-F5344CB8AC3E}">
        <p14:creationId xmlns:p14="http://schemas.microsoft.com/office/powerpoint/2010/main" val="3591738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3850" y="418418"/>
            <a:ext cx="8496300" cy="360000"/>
          </a:xfrm>
          <a:prstGeom prst="rect">
            <a:avLst/>
          </a:prstGeom>
          <a:ln>
            <a:noFill/>
          </a:ln>
        </p:spPr>
        <p:txBody>
          <a:bodyPr vert="horz" lIns="0" tIns="0" rIns="0" bIns="0" rtlCol="0" anchor="t">
            <a:noAutofit/>
          </a:bodyPr>
          <a:lstStyle/>
          <a:p>
            <a:r>
              <a:rPr lang="de-DE" dirty="0"/>
              <a:t>Mastertitelformat bearbeiten</a:t>
            </a:r>
            <a:endParaRPr lang="en-US" dirty="0"/>
          </a:p>
        </p:txBody>
      </p:sp>
      <p:sp>
        <p:nvSpPr>
          <p:cNvPr id="3" name="Text Placeholder 2"/>
          <p:cNvSpPr>
            <a:spLocks noGrp="1"/>
          </p:cNvSpPr>
          <p:nvPr>
            <p:ph type="body" idx="1"/>
          </p:nvPr>
        </p:nvSpPr>
        <p:spPr>
          <a:xfrm>
            <a:off x="323850" y="1567545"/>
            <a:ext cx="8496301" cy="3056843"/>
          </a:xfrm>
          <a:prstGeom prst="rect">
            <a:avLst/>
          </a:prstGeom>
        </p:spPr>
        <p:txBody>
          <a:bodyPr vert="horz" lIns="0" tIns="0" rIns="0" bIns="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6762750" y="4725080"/>
            <a:ext cx="2057400" cy="181486"/>
          </a:xfrm>
          <a:prstGeom prst="rect">
            <a:avLst/>
          </a:prstGeom>
        </p:spPr>
        <p:txBody>
          <a:bodyPr vert="horz" lIns="0" tIns="0" rIns="0" bIns="0" rtlCol="0" anchor="b"/>
          <a:lstStyle>
            <a:lvl1pPr algn="r">
              <a:defRPr sz="550" b="0" i="0">
                <a:solidFill>
                  <a:schemeClr val="tx1">
                    <a:tint val="82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de-DE"/>
              <a:t>© Leitfaden BikeBuddies</a:t>
            </a:r>
            <a:endParaRPr lang="de-DE" dirty="0"/>
          </a:p>
        </p:txBody>
      </p:sp>
      <p:sp>
        <p:nvSpPr>
          <p:cNvPr id="5" name="Footer Placeholder 4"/>
          <p:cNvSpPr>
            <a:spLocks noGrp="1"/>
          </p:cNvSpPr>
          <p:nvPr>
            <p:ph type="ftr" sz="quarter" idx="3"/>
          </p:nvPr>
        </p:nvSpPr>
        <p:spPr>
          <a:xfrm>
            <a:off x="623653" y="4725081"/>
            <a:ext cx="3086100" cy="181486"/>
          </a:xfrm>
          <a:prstGeom prst="rect">
            <a:avLst/>
          </a:prstGeom>
        </p:spPr>
        <p:txBody>
          <a:bodyPr vert="horz" lIns="0" tIns="0" rIns="0" bIns="0" rtlCol="0" anchor="b"/>
          <a:lstStyle>
            <a:lvl1pPr algn="l">
              <a:defRPr sz="700" b="0" i="0">
                <a:solidFill>
                  <a:schemeClr val="accent2"/>
                </a:solidFill>
                <a:latin typeface="Roboto" panose="02000000000000000000" pitchFamily="2" charset="0"/>
                <a:ea typeface="Roboto" panose="02000000000000000000" pitchFamily="2" charset="0"/>
              </a:defRPr>
            </a:lvl1pPr>
          </a:lstStyle>
          <a:p>
            <a:r>
              <a:rPr lang="de-DE" dirty="0"/>
              <a:t>Gestalte deine Straße</a:t>
            </a:r>
          </a:p>
        </p:txBody>
      </p:sp>
      <p:sp>
        <p:nvSpPr>
          <p:cNvPr id="6" name="Slide Number Placeholder 5"/>
          <p:cNvSpPr>
            <a:spLocks noGrp="1"/>
          </p:cNvSpPr>
          <p:nvPr>
            <p:ph type="sldNum" sz="quarter" idx="4"/>
          </p:nvPr>
        </p:nvSpPr>
        <p:spPr>
          <a:xfrm>
            <a:off x="323850" y="4726800"/>
            <a:ext cx="299803" cy="181486"/>
          </a:xfrm>
          <a:prstGeom prst="rect">
            <a:avLst/>
          </a:prstGeom>
        </p:spPr>
        <p:txBody>
          <a:bodyPr vert="horz" lIns="0" tIns="0" rIns="0" bIns="0" rtlCol="0" anchor="b"/>
          <a:lstStyle>
            <a:lvl1pPr algn="l">
              <a:defRPr sz="700" b="0" i="0">
                <a:solidFill>
                  <a:schemeClr val="accent2"/>
                </a:solidFill>
                <a:latin typeface="Roboto" panose="02000000000000000000" pitchFamily="2" charset="0"/>
                <a:ea typeface="Roboto" panose="02000000000000000000" pitchFamily="2" charset="0"/>
              </a:defRPr>
            </a:lvl1pPr>
          </a:lstStyle>
          <a:p>
            <a:fld id="{19CC5A35-9445-7442-8C37-5A890F86A75A}" type="slidenum">
              <a:rPr lang="de-DE" smtClean="0"/>
              <a:pPr/>
              <a:t>‹Nr.›</a:t>
            </a:fld>
            <a:endParaRPr lang="de-DE" dirty="0"/>
          </a:p>
        </p:txBody>
      </p:sp>
      <p:cxnSp>
        <p:nvCxnSpPr>
          <p:cNvPr id="12" name="Gerade Verbindung 11">
            <a:extLst>
              <a:ext uri="{FF2B5EF4-FFF2-40B4-BE49-F238E27FC236}">
                <a16:creationId xmlns:a16="http://schemas.microsoft.com/office/drawing/2014/main" id="{CD8D8BBB-D69E-2BF9-0BB9-03B041E3E944}"/>
              </a:ext>
            </a:extLst>
          </p:cNvPr>
          <p:cNvCxnSpPr/>
          <p:nvPr userDrawn="1"/>
        </p:nvCxnSpPr>
        <p:spPr>
          <a:xfrm>
            <a:off x="323850" y="4725080"/>
            <a:ext cx="8496300" cy="0"/>
          </a:xfrm>
          <a:prstGeom prst="line">
            <a:avLst/>
          </a:prstGeom>
          <a:ln w="12700" cap="rnd">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14" name="Grafik 13" descr="Ein Bild, das Schrift, Logo, Grafiken, Design enthält.&#10;&#10;KI-generierte Inhalte können fehlerhaft sein.">
            <a:extLst>
              <a:ext uri="{FF2B5EF4-FFF2-40B4-BE49-F238E27FC236}">
                <a16:creationId xmlns:a16="http://schemas.microsoft.com/office/drawing/2014/main" id="{1B73B278-EFF4-4A18-EFF3-390BD8FC1475}"/>
              </a:ext>
            </a:extLst>
          </p:cNvPr>
          <p:cNvPicPr>
            <a:picLocks noChangeAspect="1"/>
          </p:cNvPicPr>
          <p:nvPr userDrawn="1"/>
        </p:nvPicPr>
        <p:blipFill>
          <a:blip r:embed="rId16" cstate="hqprint">
            <a:extLst>
              <a:ext uri="{28A0092B-C50C-407E-A947-70E740481C1C}">
                <a14:useLocalDpi xmlns:a14="http://schemas.microsoft.com/office/drawing/2010/main"/>
              </a:ext>
            </a:extLst>
          </a:blip>
          <a:stretch>
            <a:fillRect/>
          </a:stretch>
        </p:blipFill>
        <p:spPr>
          <a:xfrm>
            <a:off x="7489825" y="275355"/>
            <a:ext cx="1414318" cy="564727"/>
          </a:xfrm>
          <a:prstGeom prst="rect">
            <a:avLst/>
          </a:prstGeom>
        </p:spPr>
      </p:pic>
    </p:spTree>
    <p:extLst>
      <p:ext uri="{BB962C8B-B14F-4D97-AF65-F5344CB8AC3E}">
        <p14:creationId xmlns:p14="http://schemas.microsoft.com/office/powerpoint/2010/main" val="290121993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61" r:id="rId4"/>
    <p:sldLayoutId id="2147483663" r:id="rId5"/>
    <p:sldLayoutId id="2147483676" r:id="rId6"/>
    <p:sldLayoutId id="2147483674" r:id="rId7"/>
    <p:sldLayoutId id="2147483662" r:id="rId8"/>
    <p:sldLayoutId id="2147483664" r:id="rId9"/>
    <p:sldLayoutId id="2147483673" r:id="rId10"/>
    <p:sldLayoutId id="2147483666" r:id="rId11"/>
    <p:sldLayoutId id="2147483667" r:id="rId12"/>
    <p:sldLayoutId id="2147483677" r:id="rId13"/>
    <p:sldLayoutId id="2147483675" r:id="rId14"/>
  </p:sldLayoutIdLst>
  <p:hf hdr="0"/>
  <p:txStyles>
    <p:titleStyle>
      <a:lvl1pPr algn="l" defTabSz="685800" rtl="0" eaLnBrk="1" latinLnBrk="0" hangingPunct="1">
        <a:lnSpc>
          <a:spcPct val="90000"/>
        </a:lnSpc>
        <a:spcBef>
          <a:spcPct val="0"/>
        </a:spcBef>
        <a:buNone/>
        <a:defRPr sz="2600" b="1" i="0" kern="1200">
          <a:solidFill>
            <a:schemeClr val="tx1"/>
          </a:solidFill>
          <a:latin typeface="Calibri" panose="020F0502020204030204" pitchFamily="34" charset="0"/>
          <a:ea typeface="Roboto Slab" pitchFamily="2" charset="0"/>
          <a:cs typeface="Calibri" panose="020F0502020204030204" pitchFamily="34" charset="0"/>
        </a:defRPr>
      </a:lvl1pPr>
    </p:titleStyle>
    <p:bodyStyle>
      <a:lvl1pPr marL="108000" indent="-108000" algn="l" defTabSz="685800" rtl="0" eaLnBrk="1" latinLnBrk="0" hangingPunct="1">
        <a:lnSpc>
          <a:spcPct val="100000"/>
        </a:lnSpc>
        <a:spcBef>
          <a:spcPts val="750"/>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1pPr>
      <a:lvl2pPr marL="216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2pPr>
      <a:lvl3pPr marL="324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3pPr>
      <a:lvl4pPr marL="432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4pPr>
      <a:lvl5pPr marL="540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9" userDrawn="1">
          <p15:clr>
            <a:srgbClr val="F26B43"/>
          </p15:clr>
        </p15:guide>
        <p15:guide id="2" pos="204" userDrawn="1">
          <p15:clr>
            <a:srgbClr val="F26B43"/>
          </p15:clr>
        </p15:guide>
        <p15:guide id="3" orient="horz" pos="2913" userDrawn="1">
          <p15:clr>
            <a:srgbClr val="F26B43"/>
          </p15:clr>
        </p15:guide>
        <p15:guide id="4" pos="5556" userDrawn="1">
          <p15:clr>
            <a:srgbClr val="F26B43"/>
          </p15:clr>
        </p15:guide>
        <p15:guide id="5" orient="horz" pos="98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streetmix.net/"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7" Type="http://schemas.microsoft.com/office/2007/relationships/hdphoto" Target="../media/hdphoto1.wdp"/><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5.pn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www.streetmix.net/"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hyperlink" Target="https://streetmix.net/"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F22DAFB-FFB5-30DC-F706-D1A7BC0E4FF6}"/>
              </a:ext>
            </a:extLst>
          </p:cNvPr>
          <p:cNvSpPr txBox="1"/>
          <p:nvPr/>
        </p:nvSpPr>
        <p:spPr>
          <a:xfrm>
            <a:off x="7073153" y="2823882"/>
            <a:ext cx="0" cy="0"/>
          </a:xfrm>
          <a:prstGeom prst="rect">
            <a:avLst/>
          </a:prstGeom>
        </p:spPr>
        <p:txBody>
          <a:bodyPr vert="horz" wrap="none" lIns="0" tIns="0" rIns="0" bIns="0" rtlCol="0">
            <a:noAutofit/>
          </a:bodyPr>
          <a:lstStyle/>
          <a:p>
            <a:pPr marL="0" indent="0" algn="l">
              <a:lnSpc>
                <a:spcPct val="100000"/>
              </a:lnSpc>
              <a:buNone/>
            </a:pPr>
            <a:endParaRPr lang="de-DE" sz="1400" b="0" i="0" dirty="0">
              <a:solidFill>
                <a:schemeClr val="tx1"/>
              </a:solidFill>
              <a:latin typeface="+mn-lt"/>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887228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3F7C36-69E2-1712-1B09-809003406BD6}"/>
              </a:ext>
            </a:extLst>
          </p:cNvPr>
          <p:cNvSpPr>
            <a:spLocks noGrp="1"/>
          </p:cNvSpPr>
          <p:nvPr>
            <p:ph type="title"/>
          </p:nvPr>
        </p:nvSpPr>
        <p:spPr/>
        <p:txBody>
          <a:bodyPr/>
          <a:lstStyle/>
          <a:p>
            <a:r>
              <a:rPr lang="de-DE" dirty="0"/>
              <a:t>Optional: Ablauf vom Modell bis zur Realität</a:t>
            </a:r>
          </a:p>
        </p:txBody>
      </p:sp>
      <p:sp>
        <p:nvSpPr>
          <p:cNvPr id="3" name="Datumsplatzhalter 2">
            <a:extLst>
              <a:ext uri="{FF2B5EF4-FFF2-40B4-BE49-F238E27FC236}">
                <a16:creationId xmlns:a16="http://schemas.microsoft.com/office/drawing/2014/main" id="{092F0EE0-CBE2-787F-7816-357CC09019EF}"/>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9E9D9446-598F-CB0F-32B8-0333B895DB78}"/>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C4F733D0-8F90-DB0B-48EA-19C9B24E2C60}"/>
              </a:ext>
            </a:extLst>
          </p:cNvPr>
          <p:cNvSpPr>
            <a:spLocks noGrp="1"/>
          </p:cNvSpPr>
          <p:nvPr>
            <p:ph type="sldNum" sz="quarter" idx="12"/>
          </p:nvPr>
        </p:nvSpPr>
        <p:spPr/>
        <p:txBody>
          <a:bodyPr/>
          <a:lstStyle/>
          <a:p>
            <a:fld id="{19CC5A35-9445-7442-8C37-5A890F86A75A}" type="slidenum">
              <a:rPr lang="de-DE" smtClean="0"/>
              <a:t>2</a:t>
            </a:fld>
            <a:endParaRPr lang="de-DE"/>
          </a:p>
        </p:txBody>
      </p:sp>
      <p:sp>
        <p:nvSpPr>
          <p:cNvPr id="6" name="Textplatzhalter 5">
            <a:extLst>
              <a:ext uri="{FF2B5EF4-FFF2-40B4-BE49-F238E27FC236}">
                <a16:creationId xmlns:a16="http://schemas.microsoft.com/office/drawing/2014/main" id="{00FE18F8-2CE8-40A5-7AE9-4E50A9B463C9}"/>
              </a:ext>
            </a:extLst>
          </p:cNvPr>
          <p:cNvSpPr>
            <a:spLocks noGrp="1"/>
          </p:cNvSpPr>
          <p:nvPr>
            <p:ph type="body" sz="quarter" idx="13"/>
          </p:nvPr>
        </p:nvSpPr>
        <p:spPr>
          <a:xfrm>
            <a:off x="323850" y="1966968"/>
            <a:ext cx="8496300" cy="577350"/>
          </a:xfrm>
        </p:spPr>
        <p:txBody>
          <a:bodyPr/>
          <a:lstStyle/>
          <a:p>
            <a:r>
              <a:rPr lang="de-DE" dirty="0"/>
              <a:t>Erklärung der Aufgabenstellung</a:t>
            </a:r>
          </a:p>
          <a:p>
            <a:r>
              <a:rPr lang="de-DE" dirty="0"/>
              <a:t>Gestalte deine Straße – Kreative und interaktive Planung eines Straßenquerschnittes mit </a:t>
            </a:r>
            <a:r>
              <a:rPr lang="de-DE" dirty="0" err="1"/>
              <a:t>Streetmix</a:t>
            </a:r>
            <a:endParaRPr lang="de-DE" dirty="0"/>
          </a:p>
        </p:txBody>
      </p:sp>
      <p:sp>
        <p:nvSpPr>
          <p:cNvPr id="7" name="Textplatzhalter 6">
            <a:extLst>
              <a:ext uri="{FF2B5EF4-FFF2-40B4-BE49-F238E27FC236}">
                <a16:creationId xmlns:a16="http://schemas.microsoft.com/office/drawing/2014/main" id="{2206D851-5A12-1AEE-D7C5-539134C4700E}"/>
              </a:ext>
            </a:extLst>
          </p:cNvPr>
          <p:cNvSpPr>
            <a:spLocks noGrp="1"/>
          </p:cNvSpPr>
          <p:nvPr>
            <p:ph type="body" sz="quarter" idx="15"/>
          </p:nvPr>
        </p:nvSpPr>
        <p:spPr/>
        <p:txBody>
          <a:bodyPr/>
          <a:lstStyle/>
          <a:p>
            <a:r>
              <a:rPr lang="de-DE" dirty="0"/>
              <a:t>Heute</a:t>
            </a:r>
          </a:p>
        </p:txBody>
      </p:sp>
      <p:sp>
        <p:nvSpPr>
          <p:cNvPr id="8" name="Textplatzhalter 5">
            <a:extLst>
              <a:ext uri="{FF2B5EF4-FFF2-40B4-BE49-F238E27FC236}">
                <a16:creationId xmlns:a16="http://schemas.microsoft.com/office/drawing/2014/main" id="{B0E238A8-9EC8-B8F9-3847-6727E6D76242}"/>
              </a:ext>
            </a:extLst>
          </p:cNvPr>
          <p:cNvSpPr txBox="1">
            <a:spLocks/>
          </p:cNvSpPr>
          <p:nvPr/>
        </p:nvSpPr>
        <p:spPr>
          <a:xfrm>
            <a:off x="331872" y="3134668"/>
            <a:ext cx="8496300" cy="577350"/>
          </a:xfrm>
          <a:prstGeom prst="rect">
            <a:avLst/>
          </a:prstGeom>
        </p:spPr>
        <p:txBody>
          <a:bodyPr vert="horz" lIns="0" tIns="0" rIns="0" bIns="0" rtlCol="0">
            <a:normAutofit/>
          </a:bodyPr>
          <a:lstStyle>
            <a:lvl1pPr marL="108000" indent="-108000" algn="l" defTabSz="685800" rtl="0" eaLnBrk="1" latinLnBrk="0" hangingPunct="1">
              <a:lnSpc>
                <a:spcPct val="100000"/>
              </a:lnSpc>
              <a:spcBef>
                <a:spcPts val="750"/>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1pPr>
            <a:lvl2pPr marL="216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Calibri" panose="020F0502020204030204" pitchFamily="34" charset="0"/>
              </a:defRPr>
            </a:lvl2pPr>
            <a:lvl3pPr marL="324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3pPr>
            <a:lvl4pPr marL="432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4pPr>
            <a:lvl5pPr marL="540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dirty="0"/>
              <a:t>Straßenmodelle bauen</a:t>
            </a:r>
          </a:p>
        </p:txBody>
      </p:sp>
      <p:sp>
        <p:nvSpPr>
          <p:cNvPr id="9" name="Textplatzhalter 6">
            <a:extLst>
              <a:ext uri="{FF2B5EF4-FFF2-40B4-BE49-F238E27FC236}">
                <a16:creationId xmlns:a16="http://schemas.microsoft.com/office/drawing/2014/main" id="{7DE08D51-496A-8254-D6B2-357A46493D68}"/>
              </a:ext>
            </a:extLst>
          </p:cNvPr>
          <p:cNvSpPr txBox="1">
            <a:spLocks/>
          </p:cNvSpPr>
          <p:nvPr/>
        </p:nvSpPr>
        <p:spPr>
          <a:xfrm>
            <a:off x="331871" y="2740532"/>
            <a:ext cx="8496299" cy="360000"/>
          </a:xfrm>
          <a:prstGeom prst="rect">
            <a:avLst/>
          </a:prstGeom>
        </p:spPr>
        <p:txBody>
          <a:bodyPr vert="horz" lIns="0" tIns="0" rIns="0" bIns="0" rtlCol="0">
            <a:noAutofit/>
          </a:bodyPr>
          <a:lstStyle>
            <a:lvl1pPr marL="0" indent="0" algn="l" defTabSz="685800" rtl="0" eaLnBrk="1" latinLnBrk="0" hangingPunct="1">
              <a:lnSpc>
                <a:spcPct val="100000"/>
              </a:lnSpc>
              <a:spcBef>
                <a:spcPts val="750"/>
              </a:spcBef>
              <a:buFont typeface="Arial" panose="020B0604020202020204" pitchFamily="34" charset="0"/>
              <a:buNone/>
              <a:defRPr sz="2200" b="1" i="0" kern="1200">
                <a:solidFill>
                  <a:schemeClr val="tx1"/>
                </a:solidFill>
                <a:latin typeface="Calibri" panose="020F0502020204030204" pitchFamily="34" charset="0"/>
                <a:ea typeface="Roboto Slab" pitchFamily="2" charset="0"/>
                <a:cs typeface="Calibri" panose="020F0502020204030204" pitchFamily="34" charset="0"/>
              </a:defRPr>
            </a:lvl1pPr>
            <a:lvl2pPr marL="216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2pPr>
            <a:lvl3pPr marL="324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3pPr>
            <a:lvl4pPr marL="432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4pPr>
            <a:lvl5pPr marL="540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dirty="0"/>
              <a:t>Mittwoch und Donnerstag</a:t>
            </a:r>
          </a:p>
        </p:txBody>
      </p:sp>
      <p:sp>
        <p:nvSpPr>
          <p:cNvPr id="10" name="Textplatzhalter 5">
            <a:extLst>
              <a:ext uri="{FF2B5EF4-FFF2-40B4-BE49-F238E27FC236}">
                <a16:creationId xmlns:a16="http://schemas.microsoft.com/office/drawing/2014/main" id="{DA8364EB-378B-0285-D491-1536C6CBA67B}"/>
              </a:ext>
            </a:extLst>
          </p:cNvPr>
          <p:cNvSpPr txBox="1">
            <a:spLocks/>
          </p:cNvSpPr>
          <p:nvPr/>
        </p:nvSpPr>
        <p:spPr>
          <a:xfrm>
            <a:off x="331873" y="3963077"/>
            <a:ext cx="8496300" cy="723707"/>
          </a:xfrm>
          <a:prstGeom prst="rect">
            <a:avLst/>
          </a:prstGeom>
        </p:spPr>
        <p:txBody>
          <a:bodyPr vert="horz" lIns="0" tIns="0" rIns="0" bIns="0" rtlCol="0">
            <a:normAutofit lnSpcReduction="10000"/>
          </a:bodyPr>
          <a:lstStyle>
            <a:lvl1pPr marL="108000" indent="-108000" algn="l" defTabSz="685800" rtl="0" eaLnBrk="1" latinLnBrk="0" hangingPunct="1">
              <a:lnSpc>
                <a:spcPct val="100000"/>
              </a:lnSpc>
              <a:spcBef>
                <a:spcPts val="750"/>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1pPr>
            <a:lvl2pPr marL="216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Calibri" panose="020F0502020204030204" pitchFamily="34" charset="0"/>
              </a:defRPr>
            </a:lvl2pPr>
            <a:lvl3pPr marL="324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3pPr>
            <a:lvl4pPr marL="432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4pPr>
            <a:lvl5pPr marL="540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dirty="0"/>
              <a:t>Vorstellung der Modelle vor:</a:t>
            </a:r>
          </a:p>
          <a:p>
            <a:pPr lvl="1"/>
            <a:r>
              <a:rPr lang="de-DE" dirty="0"/>
              <a:t>Bürgermeister*in [Name]</a:t>
            </a:r>
          </a:p>
          <a:p>
            <a:pPr lvl="1"/>
            <a:r>
              <a:rPr lang="de-DE" dirty="0"/>
              <a:t>[Name]</a:t>
            </a:r>
          </a:p>
        </p:txBody>
      </p:sp>
      <p:sp>
        <p:nvSpPr>
          <p:cNvPr id="11" name="Textplatzhalter 6">
            <a:extLst>
              <a:ext uri="{FF2B5EF4-FFF2-40B4-BE49-F238E27FC236}">
                <a16:creationId xmlns:a16="http://schemas.microsoft.com/office/drawing/2014/main" id="{0C539170-CF4E-A186-B03D-50D6DBA528A2}"/>
              </a:ext>
            </a:extLst>
          </p:cNvPr>
          <p:cNvSpPr txBox="1">
            <a:spLocks/>
          </p:cNvSpPr>
          <p:nvPr/>
        </p:nvSpPr>
        <p:spPr>
          <a:xfrm>
            <a:off x="331872" y="3568942"/>
            <a:ext cx="8496299" cy="360000"/>
          </a:xfrm>
          <a:prstGeom prst="rect">
            <a:avLst/>
          </a:prstGeom>
        </p:spPr>
        <p:txBody>
          <a:bodyPr vert="horz" lIns="0" tIns="0" rIns="0" bIns="0" rtlCol="0">
            <a:noAutofit/>
          </a:bodyPr>
          <a:lstStyle>
            <a:lvl1pPr marL="0" indent="0" algn="l" defTabSz="685800" rtl="0" eaLnBrk="1" latinLnBrk="0" hangingPunct="1">
              <a:lnSpc>
                <a:spcPct val="100000"/>
              </a:lnSpc>
              <a:spcBef>
                <a:spcPts val="750"/>
              </a:spcBef>
              <a:buFont typeface="Arial" panose="020B0604020202020204" pitchFamily="34" charset="0"/>
              <a:buNone/>
              <a:defRPr sz="2200" b="1" i="0" kern="1200">
                <a:solidFill>
                  <a:schemeClr val="tx1"/>
                </a:solidFill>
                <a:latin typeface="Calibri" panose="020F0502020204030204" pitchFamily="34" charset="0"/>
                <a:ea typeface="Roboto Slab" pitchFamily="2" charset="0"/>
                <a:cs typeface="Calibri" panose="020F0502020204030204" pitchFamily="34" charset="0"/>
              </a:defRPr>
            </a:lvl1pPr>
            <a:lvl2pPr marL="216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2pPr>
            <a:lvl3pPr marL="324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3pPr>
            <a:lvl4pPr marL="432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4pPr>
            <a:lvl5pPr marL="540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dirty="0"/>
              <a:t>Donnerstagnachmittag</a:t>
            </a:r>
          </a:p>
        </p:txBody>
      </p:sp>
      <p:cxnSp>
        <p:nvCxnSpPr>
          <p:cNvPr id="15" name="Gerade Verbindung 14">
            <a:extLst>
              <a:ext uri="{FF2B5EF4-FFF2-40B4-BE49-F238E27FC236}">
                <a16:creationId xmlns:a16="http://schemas.microsoft.com/office/drawing/2014/main" id="{405FF102-FF74-0544-5E72-177A851DB3BF}"/>
              </a:ext>
            </a:extLst>
          </p:cNvPr>
          <p:cNvCxnSpPr/>
          <p:nvPr/>
        </p:nvCxnSpPr>
        <p:spPr>
          <a:xfrm>
            <a:off x="331871" y="2649193"/>
            <a:ext cx="8488277" cy="0"/>
          </a:xfrm>
          <a:prstGeom prst="line">
            <a:avLst/>
          </a:prstGeom>
          <a:ln w="22225" cap="rnd">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6" name="Gerade Verbindung 15">
            <a:extLst>
              <a:ext uri="{FF2B5EF4-FFF2-40B4-BE49-F238E27FC236}">
                <a16:creationId xmlns:a16="http://schemas.microsoft.com/office/drawing/2014/main" id="{2B1F6CD0-B2C5-8D91-A4C7-5D3430314DA7}"/>
              </a:ext>
            </a:extLst>
          </p:cNvPr>
          <p:cNvCxnSpPr/>
          <p:nvPr/>
        </p:nvCxnSpPr>
        <p:spPr>
          <a:xfrm>
            <a:off x="328823" y="3514825"/>
            <a:ext cx="8488277" cy="0"/>
          </a:xfrm>
          <a:prstGeom prst="line">
            <a:avLst/>
          </a:prstGeom>
          <a:ln w="22225" cap="rnd">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nvGrpSpPr>
          <p:cNvPr id="27" name="Gruppieren 26">
            <a:extLst>
              <a:ext uri="{FF2B5EF4-FFF2-40B4-BE49-F238E27FC236}">
                <a16:creationId xmlns:a16="http://schemas.microsoft.com/office/drawing/2014/main" id="{61F7FA45-474C-D778-912D-5D328644B4A8}"/>
              </a:ext>
            </a:extLst>
          </p:cNvPr>
          <p:cNvGrpSpPr/>
          <p:nvPr/>
        </p:nvGrpSpPr>
        <p:grpSpPr>
          <a:xfrm>
            <a:off x="3236976" y="3288932"/>
            <a:ext cx="5404358" cy="1415695"/>
            <a:chOff x="3236976" y="3288932"/>
            <a:chExt cx="5404358" cy="1415695"/>
          </a:xfrm>
        </p:grpSpPr>
        <p:pic>
          <p:nvPicPr>
            <p:cNvPr id="21" name="Grafik 20" descr="Ein Bild, das Kreis, Grafiken, Design enthält.&#10;&#10;KI-generierte Inhalte können fehlerhaft sein.">
              <a:extLst>
                <a:ext uri="{FF2B5EF4-FFF2-40B4-BE49-F238E27FC236}">
                  <a16:creationId xmlns:a16="http://schemas.microsoft.com/office/drawing/2014/main" id="{5CA106F6-12EB-D481-2197-36906A164166}"/>
                </a:ext>
              </a:extLst>
            </p:cNvPr>
            <p:cNvPicPr>
              <a:picLocks noChangeAspect="1"/>
            </p:cNvPicPr>
            <p:nvPr/>
          </p:nvPicPr>
          <p:blipFill>
            <a:blip r:embed="rId3"/>
            <a:stretch>
              <a:fillRect/>
            </a:stretch>
          </p:blipFill>
          <p:spPr>
            <a:xfrm>
              <a:off x="3236976" y="3288932"/>
              <a:ext cx="5404358" cy="1415695"/>
            </a:xfrm>
            <a:prstGeom prst="rect">
              <a:avLst/>
            </a:prstGeom>
          </p:spPr>
        </p:pic>
        <p:sp>
          <p:nvSpPr>
            <p:cNvPr id="23" name="Textfeld 22">
              <a:extLst>
                <a:ext uri="{FF2B5EF4-FFF2-40B4-BE49-F238E27FC236}">
                  <a16:creationId xmlns:a16="http://schemas.microsoft.com/office/drawing/2014/main" id="{A6E5B1E2-4FA6-D81A-7044-80A451ADA7BC}"/>
                </a:ext>
              </a:extLst>
            </p:cNvPr>
            <p:cNvSpPr txBox="1"/>
            <p:nvPr/>
          </p:nvSpPr>
          <p:spPr>
            <a:xfrm>
              <a:off x="3401568" y="3493893"/>
              <a:ext cx="1380744" cy="861774"/>
            </a:xfrm>
            <a:prstGeom prst="rect">
              <a:avLst/>
            </a:prstGeom>
            <a:noFill/>
          </p:spPr>
          <p:txBody>
            <a:bodyPr wrap="square" anchor="ctr">
              <a:spAutoFit/>
            </a:bodyPr>
            <a:lstStyle/>
            <a:p>
              <a:pPr algn="ctr"/>
              <a:r>
                <a:rPr lang="de-DE" sz="1000" dirty="0"/>
                <a:t>Für welche Nutzenden-Gruppen habt ihr euch insbesondere eingesetzt?</a:t>
              </a:r>
            </a:p>
          </p:txBody>
        </p:sp>
        <p:sp>
          <p:nvSpPr>
            <p:cNvPr id="24" name="Textfeld 23">
              <a:extLst>
                <a:ext uri="{FF2B5EF4-FFF2-40B4-BE49-F238E27FC236}">
                  <a16:creationId xmlns:a16="http://schemas.microsoft.com/office/drawing/2014/main" id="{A0729792-E0A0-AD01-C84A-051CC11B8DA0}"/>
                </a:ext>
              </a:extLst>
            </p:cNvPr>
            <p:cNvSpPr txBox="1"/>
            <p:nvPr/>
          </p:nvSpPr>
          <p:spPr>
            <a:xfrm>
              <a:off x="4751832" y="3489285"/>
              <a:ext cx="1091184" cy="553998"/>
            </a:xfrm>
            <a:prstGeom prst="rect">
              <a:avLst/>
            </a:prstGeom>
            <a:noFill/>
          </p:spPr>
          <p:txBody>
            <a:bodyPr wrap="square" anchor="ctr">
              <a:spAutoFit/>
            </a:bodyPr>
            <a:lstStyle/>
            <a:p>
              <a:pPr algn="ctr"/>
              <a:r>
                <a:rPr lang="de-DE" sz="1000" dirty="0"/>
                <a:t>Was ist das besondere an eurem Modell?</a:t>
              </a:r>
            </a:p>
          </p:txBody>
        </p:sp>
        <p:sp>
          <p:nvSpPr>
            <p:cNvPr id="25" name="Textfeld 24">
              <a:extLst>
                <a:ext uri="{FF2B5EF4-FFF2-40B4-BE49-F238E27FC236}">
                  <a16:creationId xmlns:a16="http://schemas.microsoft.com/office/drawing/2014/main" id="{0D48C40F-2E4B-1C17-9C55-DC9D8F03D7ED}"/>
                </a:ext>
              </a:extLst>
            </p:cNvPr>
            <p:cNvSpPr txBox="1"/>
            <p:nvPr/>
          </p:nvSpPr>
          <p:spPr>
            <a:xfrm>
              <a:off x="5939155" y="3794040"/>
              <a:ext cx="1091184" cy="553998"/>
            </a:xfrm>
            <a:prstGeom prst="rect">
              <a:avLst/>
            </a:prstGeom>
            <a:noFill/>
          </p:spPr>
          <p:txBody>
            <a:bodyPr wrap="square" anchor="ctr">
              <a:spAutoFit/>
            </a:bodyPr>
            <a:lstStyle/>
            <a:p>
              <a:pPr algn="ctr"/>
              <a:r>
                <a:rPr lang="de-DE" sz="1000" dirty="0"/>
                <a:t>Was würdet ihr davon gerne umsetzen?</a:t>
              </a:r>
            </a:p>
          </p:txBody>
        </p:sp>
        <p:sp>
          <p:nvSpPr>
            <p:cNvPr id="26" name="Textfeld 25">
              <a:extLst>
                <a:ext uri="{FF2B5EF4-FFF2-40B4-BE49-F238E27FC236}">
                  <a16:creationId xmlns:a16="http://schemas.microsoft.com/office/drawing/2014/main" id="{48C978DA-2F5D-827C-FA13-05B05487662A}"/>
                </a:ext>
              </a:extLst>
            </p:cNvPr>
            <p:cNvSpPr txBox="1"/>
            <p:nvPr/>
          </p:nvSpPr>
          <p:spPr>
            <a:xfrm>
              <a:off x="7193280" y="3511739"/>
              <a:ext cx="1219199" cy="707886"/>
            </a:xfrm>
            <a:prstGeom prst="rect">
              <a:avLst/>
            </a:prstGeom>
            <a:noFill/>
          </p:spPr>
          <p:txBody>
            <a:bodyPr wrap="square" anchor="ctr">
              <a:spAutoFit/>
            </a:bodyPr>
            <a:lstStyle/>
            <a:p>
              <a:pPr algn="ctr"/>
              <a:r>
                <a:rPr lang="de-DE" sz="1000" dirty="0"/>
                <a:t>Für wen soll die Umgestaltung geschaffen werden?</a:t>
              </a:r>
            </a:p>
          </p:txBody>
        </p:sp>
      </p:grpSp>
    </p:spTree>
    <p:extLst>
      <p:ext uri="{BB962C8B-B14F-4D97-AF65-F5344CB8AC3E}">
        <p14:creationId xmlns:p14="http://schemas.microsoft.com/office/powerpoint/2010/main" val="292141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9AF08E-4630-DBBA-2785-FB878BD062F1}"/>
              </a:ext>
            </a:extLst>
          </p:cNvPr>
          <p:cNvSpPr>
            <a:spLocks noGrp="1"/>
          </p:cNvSpPr>
          <p:nvPr>
            <p:ph type="title"/>
          </p:nvPr>
        </p:nvSpPr>
        <p:spPr/>
        <p:txBody>
          <a:bodyPr/>
          <a:lstStyle/>
          <a:p>
            <a:r>
              <a:rPr lang="de-DE" dirty="0"/>
              <a:t>Heutiger Ablauf</a:t>
            </a:r>
          </a:p>
        </p:txBody>
      </p:sp>
      <p:sp>
        <p:nvSpPr>
          <p:cNvPr id="3" name="Textplatzhalter 2">
            <a:extLst>
              <a:ext uri="{FF2B5EF4-FFF2-40B4-BE49-F238E27FC236}">
                <a16:creationId xmlns:a16="http://schemas.microsoft.com/office/drawing/2014/main" id="{E4363DB7-2E16-4A74-61F7-4109043C3013}"/>
              </a:ext>
            </a:extLst>
          </p:cNvPr>
          <p:cNvSpPr>
            <a:spLocks noGrp="1"/>
          </p:cNvSpPr>
          <p:nvPr>
            <p:ph type="body" sz="quarter" idx="15"/>
          </p:nvPr>
        </p:nvSpPr>
        <p:spPr/>
        <p:txBody>
          <a:bodyPr/>
          <a:lstStyle/>
          <a:p>
            <a:r>
              <a:rPr lang="de-DE" dirty="0" err="1"/>
              <a:t>Streetmix</a:t>
            </a:r>
            <a:r>
              <a:rPr lang="de-DE" dirty="0"/>
              <a:t> – Was ist das? </a:t>
            </a:r>
            <a:r>
              <a:rPr lang="de-DE" sz="1500" b="0" dirty="0"/>
              <a:t>10 Minuten</a:t>
            </a:r>
          </a:p>
          <a:p>
            <a:r>
              <a:rPr lang="de-DE" dirty="0"/>
              <a:t>Wie sieht es vor eurer Schule aus? </a:t>
            </a:r>
            <a:r>
              <a:rPr lang="de-DE" sz="1500" b="0" dirty="0"/>
              <a:t>5 Minuten</a:t>
            </a:r>
          </a:p>
          <a:p>
            <a:r>
              <a:rPr lang="de-DE" dirty="0"/>
              <a:t>Was ist eure Aufgabe? </a:t>
            </a:r>
            <a:r>
              <a:rPr lang="de-DE" sz="1500" b="0" dirty="0"/>
              <a:t>5 Minuten</a:t>
            </a:r>
          </a:p>
          <a:p>
            <a:r>
              <a:rPr lang="de-DE" dirty="0"/>
              <a:t>Was ist zu beachten? </a:t>
            </a:r>
            <a:r>
              <a:rPr lang="de-DE" sz="1500" b="0" dirty="0"/>
              <a:t>5 Minuten</a:t>
            </a:r>
          </a:p>
          <a:p>
            <a:r>
              <a:rPr lang="de-DE" dirty="0"/>
              <a:t>Los geht’s! Verkehrsplaner*in spielen! </a:t>
            </a:r>
            <a:r>
              <a:rPr lang="de-DE" sz="1500" b="0" dirty="0"/>
              <a:t>15 Minuten</a:t>
            </a:r>
          </a:p>
          <a:p>
            <a:r>
              <a:rPr lang="de-DE" dirty="0"/>
              <a:t>Dateien sichern!</a:t>
            </a:r>
          </a:p>
          <a:p>
            <a:r>
              <a:rPr lang="de-DE" dirty="0"/>
              <a:t>Ende</a:t>
            </a:r>
          </a:p>
          <a:p>
            <a:pPr marL="144000" lvl="3"/>
            <a:endParaRPr lang="de-DE" dirty="0"/>
          </a:p>
          <a:p>
            <a:endParaRPr lang="de-DE" dirty="0"/>
          </a:p>
        </p:txBody>
      </p:sp>
      <p:sp>
        <p:nvSpPr>
          <p:cNvPr id="4" name="Oval 3">
            <a:extLst>
              <a:ext uri="{FF2B5EF4-FFF2-40B4-BE49-F238E27FC236}">
                <a16:creationId xmlns:a16="http://schemas.microsoft.com/office/drawing/2014/main" id="{A62FE9FC-3CA2-C496-10D1-921F423D39ED}"/>
              </a:ext>
            </a:extLst>
          </p:cNvPr>
          <p:cNvSpPr/>
          <p:nvPr/>
        </p:nvSpPr>
        <p:spPr>
          <a:xfrm rot="590574">
            <a:off x="6638544" y="834265"/>
            <a:ext cx="1691640" cy="1652903"/>
          </a:xfrm>
          <a:prstGeom prst="ellipse">
            <a:avLst/>
          </a:prstGeom>
          <a:solidFill>
            <a:schemeClr val="accent5">
              <a:lumMod val="60000"/>
              <a:lumOff val="40000"/>
            </a:schemeClr>
          </a:solidFill>
          <a:ln>
            <a:solidFill>
              <a:schemeClr val="tx1"/>
            </a:solidFill>
          </a:ln>
          <a:scene3d>
            <a:camera prst="perspectiveLeft"/>
            <a:lightRig rig="threePt" dir="t"/>
          </a:scene3d>
          <a:sp3d extrusionH="247650"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solidFill>
                  <a:schemeClr val="tx2"/>
                </a:solidFill>
              </a:rPr>
              <a:t>45</a:t>
            </a:r>
            <a:r>
              <a:rPr lang="de-DE" b="1" dirty="0">
                <a:solidFill>
                  <a:schemeClr val="tx2"/>
                </a:solidFill>
              </a:rPr>
              <a:t> Minuten</a:t>
            </a:r>
          </a:p>
        </p:txBody>
      </p:sp>
    </p:spTree>
    <p:extLst>
      <p:ext uri="{BB962C8B-B14F-4D97-AF65-F5344CB8AC3E}">
        <p14:creationId xmlns:p14="http://schemas.microsoft.com/office/powerpoint/2010/main" val="420337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43E50-DC78-EDB9-514E-DF5A5EE30BEB}"/>
              </a:ext>
            </a:extLst>
          </p:cNvPr>
          <p:cNvSpPr>
            <a:spLocks noGrp="1"/>
          </p:cNvSpPr>
          <p:nvPr>
            <p:ph type="title"/>
          </p:nvPr>
        </p:nvSpPr>
        <p:spPr/>
        <p:txBody>
          <a:bodyPr/>
          <a:lstStyle/>
          <a:p>
            <a:r>
              <a:rPr lang="de-DE" dirty="0" err="1"/>
              <a:t>Streetmix</a:t>
            </a:r>
            <a:r>
              <a:rPr lang="de-DE" dirty="0"/>
              <a:t> </a:t>
            </a:r>
            <a:br>
              <a:rPr lang="de-DE" dirty="0"/>
            </a:br>
            <a:r>
              <a:rPr lang="de-DE" dirty="0"/>
              <a:t>– ausprobieren und lernen</a:t>
            </a:r>
          </a:p>
        </p:txBody>
      </p:sp>
      <p:sp>
        <p:nvSpPr>
          <p:cNvPr id="3" name="Oval 2">
            <a:extLst>
              <a:ext uri="{FF2B5EF4-FFF2-40B4-BE49-F238E27FC236}">
                <a16:creationId xmlns:a16="http://schemas.microsoft.com/office/drawing/2014/main" id="{2B4841EE-5E49-9E08-CE6D-25ADECB5F3A5}"/>
              </a:ext>
            </a:extLst>
          </p:cNvPr>
          <p:cNvSpPr/>
          <p:nvPr/>
        </p:nvSpPr>
        <p:spPr>
          <a:xfrm rot="20628959">
            <a:off x="821171" y="715848"/>
            <a:ext cx="1691640" cy="1652903"/>
          </a:xfrm>
          <a:prstGeom prst="ellipse">
            <a:avLst/>
          </a:prstGeom>
          <a:solidFill>
            <a:schemeClr val="accent5">
              <a:lumMod val="60000"/>
              <a:lumOff val="40000"/>
            </a:schemeClr>
          </a:solidFill>
          <a:ln>
            <a:solidFill>
              <a:schemeClr val="tx1"/>
            </a:solidFill>
          </a:ln>
          <a:scene3d>
            <a:camera prst="perspectiveRight"/>
            <a:lightRig rig="threePt" dir="t"/>
          </a:scene3d>
          <a:sp3d extrusionH="247650"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solidFill>
                  <a:schemeClr val="tx2"/>
                </a:solidFill>
              </a:rPr>
              <a:t>10</a:t>
            </a:r>
          </a:p>
          <a:p>
            <a:pPr algn="ctr"/>
            <a:r>
              <a:rPr lang="de-DE" b="1" dirty="0">
                <a:solidFill>
                  <a:schemeClr val="tx2"/>
                </a:solidFill>
              </a:rPr>
              <a:t>Minuten</a:t>
            </a:r>
          </a:p>
        </p:txBody>
      </p:sp>
    </p:spTree>
    <p:extLst>
      <p:ext uri="{BB962C8B-B14F-4D97-AF65-F5344CB8AC3E}">
        <p14:creationId xmlns:p14="http://schemas.microsoft.com/office/powerpoint/2010/main" val="331424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816D90-677D-63A6-395B-CF74FC061CAC}"/>
              </a:ext>
            </a:extLst>
          </p:cNvPr>
          <p:cNvSpPr>
            <a:spLocks noGrp="1"/>
          </p:cNvSpPr>
          <p:nvPr>
            <p:ph type="title"/>
          </p:nvPr>
        </p:nvSpPr>
        <p:spPr/>
        <p:txBody>
          <a:bodyPr/>
          <a:lstStyle/>
          <a:p>
            <a:r>
              <a:rPr lang="de-DE" dirty="0" err="1"/>
              <a:t>Streetmix</a:t>
            </a:r>
            <a:r>
              <a:rPr lang="de-DE" dirty="0"/>
              <a:t> – ausprobieren und lernen</a:t>
            </a:r>
          </a:p>
        </p:txBody>
      </p:sp>
      <p:sp>
        <p:nvSpPr>
          <p:cNvPr id="3" name="Datumsplatzhalter 2">
            <a:extLst>
              <a:ext uri="{FF2B5EF4-FFF2-40B4-BE49-F238E27FC236}">
                <a16:creationId xmlns:a16="http://schemas.microsoft.com/office/drawing/2014/main" id="{3C97FF29-2F24-BBD0-2B47-A34EE438A7CA}"/>
              </a:ext>
            </a:extLst>
          </p:cNvPr>
          <p:cNvSpPr>
            <a:spLocks noGrp="1"/>
          </p:cNvSpPr>
          <p:nvPr>
            <p:ph type="dt" sz="half" idx="10"/>
          </p:nvPr>
        </p:nvSpPr>
        <p:spPr/>
        <p:txBody>
          <a:bodyPr/>
          <a:lstStyle/>
          <a:p>
            <a:r>
              <a:rPr lang="de-DE" dirty="0"/>
              <a:t>© Leitfaden </a:t>
            </a:r>
            <a:r>
              <a:rPr lang="de-DE" dirty="0" err="1"/>
              <a:t>BikeBuddies</a:t>
            </a:r>
            <a:endParaRPr lang="de-DE" dirty="0"/>
          </a:p>
        </p:txBody>
      </p:sp>
      <p:sp>
        <p:nvSpPr>
          <p:cNvPr id="4" name="Fußzeilenplatzhalter 3">
            <a:extLst>
              <a:ext uri="{FF2B5EF4-FFF2-40B4-BE49-F238E27FC236}">
                <a16:creationId xmlns:a16="http://schemas.microsoft.com/office/drawing/2014/main" id="{DE117876-F08E-F485-D153-DB80F7FD2006}"/>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900DE721-821E-0B06-3FF5-CAF86ED1871B}"/>
              </a:ext>
            </a:extLst>
          </p:cNvPr>
          <p:cNvSpPr>
            <a:spLocks noGrp="1"/>
          </p:cNvSpPr>
          <p:nvPr>
            <p:ph type="sldNum" sz="quarter" idx="12"/>
          </p:nvPr>
        </p:nvSpPr>
        <p:spPr/>
        <p:txBody>
          <a:bodyPr/>
          <a:lstStyle/>
          <a:p>
            <a:fld id="{19CC5A35-9445-7442-8C37-5A890F86A75A}" type="slidenum">
              <a:rPr lang="de-DE" smtClean="0"/>
              <a:t>5</a:t>
            </a:fld>
            <a:endParaRPr lang="de-DE"/>
          </a:p>
        </p:txBody>
      </p:sp>
      <p:sp>
        <p:nvSpPr>
          <p:cNvPr id="6" name="Textplatzhalter 5">
            <a:extLst>
              <a:ext uri="{FF2B5EF4-FFF2-40B4-BE49-F238E27FC236}">
                <a16:creationId xmlns:a16="http://schemas.microsoft.com/office/drawing/2014/main" id="{118145BD-ED36-1B33-4A66-AA8325315C76}"/>
              </a:ext>
            </a:extLst>
          </p:cNvPr>
          <p:cNvSpPr>
            <a:spLocks noGrp="1"/>
          </p:cNvSpPr>
          <p:nvPr>
            <p:ph type="body" sz="quarter" idx="13"/>
          </p:nvPr>
        </p:nvSpPr>
        <p:spPr>
          <a:xfrm>
            <a:off x="5669280" y="1563688"/>
            <a:ext cx="3150870" cy="3063012"/>
          </a:xfrm>
        </p:spPr>
        <p:txBody>
          <a:bodyPr/>
          <a:lstStyle/>
          <a:p>
            <a:r>
              <a:rPr lang="de-DE" dirty="0" err="1"/>
              <a:t>Streetmix</a:t>
            </a:r>
            <a:r>
              <a:rPr lang="de-DE" dirty="0"/>
              <a:t> ist ein Onlinetool, mit dem man die Umgestaltung von Straßen in leichter und spielerischer Art und Weise visualisieren kann. </a:t>
            </a:r>
          </a:p>
          <a:p>
            <a:r>
              <a:rPr lang="de-DE" dirty="0"/>
              <a:t>Es können z. B. Radwege hinzugefügt, Gehwege verbreitert oder Autofahrstreifen entfernt werden.</a:t>
            </a:r>
          </a:p>
        </p:txBody>
      </p:sp>
      <p:pic>
        <p:nvPicPr>
          <p:cNvPr id="8" name="Google Shape;45;p4">
            <a:hlinkClick r:id="rId3"/>
            <a:extLst>
              <a:ext uri="{FF2B5EF4-FFF2-40B4-BE49-F238E27FC236}">
                <a16:creationId xmlns:a16="http://schemas.microsoft.com/office/drawing/2014/main" id="{675E7470-3B72-0450-47C3-29AD2F4174AB}"/>
              </a:ext>
            </a:extLst>
          </p:cNvPr>
          <p:cNvPicPr/>
          <p:nvPr/>
        </p:nvPicPr>
        <p:blipFill>
          <a:blip r:embed="rId4" cstate="hqprint">
            <a:alphaModFix/>
            <a:extLst>
              <a:ext uri="{28A0092B-C50C-407E-A947-70E740481C1C}">
                <a14:useLocalDpi xmlns:a14="http://schemas.microsoft.com/office/drawing/2010/main"/>
              </a:ext>
            </a:extLst>
          </a:blip>
          <a:srcRect/>
          <a:stretch/>
        </p:blipFill>
        <p:spPr bwMode="auto">
          <a:xfrm>
            <a:off x="323850" y="1563688"/>
            <a:ext cx="5125974" cy="3062460"/>
          </a:xfrm>
          <a:prstGeom prst="rect">
            <a:avLst/>
          </a:prstGeom>
          <a:noFill/>
          <a:ln>
            <a:noFill/>
          </a:ln>
        </p:spPr>
      </p:pic>
      <p:sp>
        <p:nvSpPr>
          <p:cNvPr id="10" name="Datumsplatzhalter 2">
            <a:extLst>
              <a:ext uri="{FF2B5EF4-FFF2-40B4-BE49-F238E27FC236}">
                <a16:creationId xmlns:a16="http://schemas.microsoft.com/office/drawing/2014/main" id="{FF992EFE-AD7A-B58F-0E8D-53EB03985649}"/>
              </a:ext>
            </a:extLst>
          </p:cNvPr>
          <p:cNvSpPr txBox="1">
            <a:spLocks/>
          </p:cNvSpPr>
          <p:nvPr/>
        </p:nvSpPr>
        <p:spPr>
          <a:xfrm>
            <a:off x="5449824" y="4394824"/>
            <a:ext cx="2057400" cy="181486"/>
          </a:xfrm>
          <a:prstGeom prst="rect">
            <a:avLst/>
          </a:prstGeom>
        </p:spPr>
        <p:txBody>
          <a:bodyPr vert="horz" lIns="0" tIns="0" rIns="0" bIns="0" rtlCol="0" anchor="b"/>
          <a:lstStyle>
            <a:defPPr>
              <a:defRPr lang="en-US"/>
            </a:defPPr>
            <a:lvl1pPr marL="0" algn="r" defTabSz="457200" rtl="0" eaLnBrk="1" latinLnBrk="0" hangingPunct="1">
              <a:defRPr sz="550" b="0" i="0" kern="1200">
                <a:solidFill>
                  <a:schemeClr val="tx1">
                    <a:tint val="82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a:t>Quelle: Screenshot von </a:t>
            </a:r>
            <a:r>
              <a:rPr lang="de-DE" dirty="0" err="1"/>
              <a:t>Streetmix</a:t>
            </a:r>
            <a:r>
              <a:rPr lang="de-DE" dirty="0"/>
              <a:t>, </a:t>
            </a:r>
            <a:r>
              <a:rPr lang="de-DE" dirty="0" err="1"/>
              <a:t>www.streetmix.net</a:t>
            </a:r>
            <a:r>
              <a:rPr lang="de-DE" dirty="0"/>
              <a:t>, 2025</a:t>
            </a:r>
          </a:p>
        </p:txBody>
      </p:sp>
    </p:spTree>
    <p:extLst>
      <p:ext uri="{BB962C8B-B14F-4D97-AF65-F5344CB8AC3E}">
        <p14:creationId xmlns:p14="http://schemas.microsoft.com/office/powerpoint/2010/main" val="228396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15717-AF85-49E5-58DF-ACDA52916C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E23EA6D-892D-94A6-D87A-E2B7AD38790A}"/>
              </a:ext>
            </a:extLst>
          </p:cNvPr>
          <p:cNvSpPr>
            <a:spLocks noGrp="1"/>
          </p:cNvSpPr>
          <p:nvPr>
            <p:ph type="title"/>
          </p:nvPr>
        </p:nvSpPr>
        <p:spPr/>
        <p:txBody>
          <a:bodyPr/>
          <a:lstStyle/>
          <a:p>
            <a:r>
              <a:rPr lang="de-DE" dirty="0" err="1"/>
              <a:t>Streetmix</a:t>
            </a:r>
            <a:r>
              <a:rPr lang="de-DE" dirty="0"/>
              <a:t> – ausprobieren und lernen</a:t>
            </a:r>
          </a:p>
        </p:txBody>
      </p:sp>
      <p:sp>
        <p:nvSpPr>
          <p:cNvPr id="3" name="Datumsplatzhalter 2">
            <a:extLst>
              <a:ext uri="{FF2B5EF4-FFF2-40B4-BE49-F238E27FC236}">
                <a16:creationId xmlns:a16="http://schemas.microsoft.com/office/drawing/2014/main" id="{C8824345-829D-F280-7CF8-43D269056648}"/>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7A282741-3B2E-7B1D-742A-13B6B293B378}"/>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890F0346-82B2-F00A-F933-D23EA43BE98A}"/>
              </a:ext>
            </a:extLst>
          </p:cNvPr>
          <p:cNvSpPr>
            <a:spLocks noGrp="1"/>
          </p:cNvSpPr>
          <p:nvPr>
            <p:ph type="sldNum" sz="quarter" idx="12"/>
          </p:nvPr>
        </p:nvSpPr>
        <p:spPr/>
        <p:txBody>
          <a:bodyPr/>
          <a:lstStyle/>
          <a:p>
            <a:fld id="{19CC5A35-9445-7442-8C37-5A890F86A75A}" type="slidenum">
              <a:rPr lang="de-DE" smtClean="0"/>
              <a:t>6</a:t>
            </a:fld>
            <a:endParaRPr lang="de-DE"/>
          </a:p>
        </p:txBody>
      </p:sp>
      <p:sp>
        <p:nvSpPr>
          <p:cNvPr id="9" name="Textplatzhalter 8">
            <a:extLst>
              <a:ext uri="{FF2B5EF4-FFF2-40B4-BE49-F238E27FC236}">
                <a16:creationId xmlns:a16="http://schemas.microsoft.com/office/drawing/2014/main" id="{20E8CC9F-3C29-49E0-3046-40AF03541268}"/>
              </a:ext>
            </a:extLst>
          </p:cNvPr>
          <p:cNvSpPr>
            <a:spLocks noGrp="1"/>
          </p:cNvSpPr>
          <p:nvPr>
            <p:ph type="body" sz="quarter" idx="13"/>
          </p:nvPr>
        </p:nvSpPr>
        <p:spPr/>
        <p:txBody>
          <a:bodyPr/>
          <a:lstStyle/>
          <a:p>
            <a:endParaRPr lang="de-DE"/>
          </a:p>
        </p:txBody>
      </p:sp>
      <p:sp>
        <p:nvSpPr>
          <p:cNvPr id="12" name="Textplatzhalter 5">
            <a:extLst>
              <a:ext uri="{FF2B5EF4-FFF2-40B4-BE49-F238E27FC236}">
                <a16:creationId xmlns:a16="http://schemas.microsoft.com/office/drawing/2014/main" id="{9D050437-0A2C-3680-F506-1B5C6020BFD9}"/>
              </a:ext>
            </a:extLst>
          </p:cNvPr>
          <p:cNvSpPr txBox="1">
            <a:spLocks/>
          </p:cNvSpPr>
          <p:nvPr/>
        </p:nvSpPr>
        <p:spPr>
          <a:xfrm>
            <a:off x="6327648" y="1563688"/>
            <a:ext cx="2569464" cy="3060700"/>
          </a:xfrm>
          <a:prstGeom prst="rect">
            <a:avLst/>
          </a:prstGeom>
        </p:spPr>
        <p:txBody>
          <a:bodyPr vert="horz" lIns="0" tIns="0" rIns="0" bIns="0" rtlCol="0">
            <a:normAutofit/>
          </a:bodyPr>
          <a:lstStyle>
            <a:lvl1pPr marL="108000" indent="-108000" algn="l" defTabSz="685800" rtl="0" eaLnBrk="1" latinLnBrk="0" hangingPunct="1">
              <a:lnSpc>
                <a:spcPct val="100000"/>
              </a:lnSpc>
              <a:spcBef>
                <a:spcPts val="750"/>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1pPr>
            <a:lvl2pPr marL="216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Calibri" panose="020F0502020204030204" pitchFamily="34" charset="0"/>
              </a:defRPr>
            </a:lvl2pPr>
            <a:lvl3pPr marL="324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3pPr>
            <a:lvl4pPr marL="432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4pPr>
            <a:lvl5pPr marL="540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975" indent="-180975">
              <a:buClr>
                <a:schemeClr val="accent5">
                  <a:lumMod val="75000"/>
                </a:schemeClr>
              </a:buClr>
              <a:buSzPct val="100000"/>
              <a:buFont typeface="+mj-lt"/>
              <a:buAutoNum type="arabicPeriod"/>
            </a:pPr>
            <a:r>
              <a:rPr lang="de-DE"/>
              <a:t>Gib deiner Straße einen Namen</a:t>
            </a:r>
          </a:p>
          <a:p>
            <a:pPr marL="180975" indent="-180975">
              <a:buClr>
                <a:schemeClr val="accent5">
                  <a:lumMod val="75000"/>
                </a:schemeClr>
              </a:buClr>
              <a:buSzPct val="100000"/>
              <a:buFont typeface="+mj-lt"/>
              <a:buAutoNum type="arabicPeriod"/>
            </a:pPr>
            <a:r>
              <a:rPr lang="de-DE"/>
              <a:t>Ändere die Gesamtbreite der Straße</a:t>
            </a:r>
          </a:p>
          <a:p>
            <a:pPr marL="180975" indent="-180975">
              <a:buClr>
                <a:schemeClr val="accent5">
                  <a:lumMod val="75000"/>
                </a:schemeClr>
              </a:buClr>
              <a:buSzPct val="100000"/>
              <a:buFont typeface="+mj-lt"/>
              <a:buAutoNum type="arabicPeriod"/>
            </a:pPr>
            <a:r>
              <a:rPr lang="de-DE"/>
              <a:t>Hier kannst du die Straßenbreite einstellen oder Straßen löschen.</a:t>
            </a:r>
          </a:p>
          <a:p>
            <a:pPr marL="180975" indent="-180975">
              <a:buClr>
                <a:schemeClr val="accent5">
                  <a:lumMod val="75000"/>
                </a:schemeClr>
              </a:buClr>
              <a:buSzPct val="100000"/>
              <a:buFont typeface="+mj-lt"/>
              <a:buAutoNum type="arabicPeriod"/>
            </a:pPr>
            <a:r>
              <a:rPr lang="de-DE"/>
              <a:t>Hier kannst du Elemente der Straße hinzufügen, z.B. einen Fahrradweg oder eine Sitzbank. Einfach mit der Maus das gewünschte Element in die Straße ziehen!</a:t>
            </a:r>
          </a:p>
          <a:p>
            <a:pPr marL="180975" indent="-180975">
              <a:buClr>
                <a:schemeClr val="accent5">
                  <a:lumMod val="75000"/>
                </a:schemeClr>
              </a:buClr>
              <a:buSzPct val="100000"/>
              <a:buFont typeface="+mj-lt"/>
              <a:buAutoNum type="arabicPeriod"/>
            </a:pPr>
            <a:endParaRPr lang="de-DE" dirty="0"/>
          </a:p>
        </p:txBody>
      </p:sp>
      <p:pic>
        <p:nvPicPr>
          <p:cNvPr id="13" name="Grafik 12" descr="Ein Bild, das Text, Screenshot, Software, Multimedia-Software enthält.&#10;&#10;Automatisch generierte Beschreibung">
            <a:extLst>
              <a:ext uri="{FF2B5EF4-FFF2-40B4-BE49-F238E27FC236}">
                <a16:creationId xmlns:a16="http://schemas.microsoft.com/office/drawing/2014/main" id="{2BD81339-35EC-8F99-94ED-5647E0FC067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bwMode="auto">
          <a:xfrm>
            <a:off x="323850" y="1561376"/>
            <a:ext cx="5836386" cy="3063012"/>
          </a:xfrm>
          <a:prstGeom prst="rect">
            <a:avLst/>
          </a:prstGeom>
        </p:spPr>
      </p:pic>
      <p:sp>
        <p:nvSpPr>
          <p:cNvPr id="14" name="Oval 13">
            <a:extLst>
              <a:ext uri="{FF2B5EF4-FFF2-40B4-BE49-F238E27FC236}">
                <a16:creationId xmlns:a16="http://schemas.microsoft.com/office/drawing/2014/main" id="{55101326-4807-DC3B-4AC9-1B6E4A5035B0}"/>
              </a:ext>
            </a:extLst>
          </p:cNvPr>
          <p:cNvSpPr/>
          <p:nvPr/>
        </p:nvSpPr>
        <p:spPr>
          <a:xfrm>
            <a:off x="2011901" y="1547922"/>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1</a:t>
            </a:r>
          </a:p>
        </p:txBody>
      </p:sp>
      <p:sp>
        <p:nvSpPr>
          <p:cNvPr id="15" name="Oval 14">
            <a:extLst>
              <a:ext uri="{FF2B5EF4-FFF2-40B4-BE49-F238E27FC236}">
                <a16:creationId xmlns:a16="http://schemas.microsoft.com/office/drawing/2014/main" id="{D4A82D3B-4CDD-999D-27B8-7E84D2A9A455}"/>
              </a:ext>
            </a:extLst>
          </p:cNvPr>
          <p:cNvSpPr/>
          <p:nvPr/>
        </p:nvSpPr>
        <p:spPr>
          <a:xfrm>
            <a:off x="2166703" y="1810736"/>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2</a:t>
            </a:r>
          </a:p>
        </p:txBody>
      </p:sp>
      <p:sp>
        <p:nvSpPr>
          <p:cNvPr id="16" name="Oval 15">
            <a:extLst>
              <a:ext uri="{FF2B5EF4-FFF2-40B4-BE49-F238E27FC236}">
                <a16:creationId xmlns:a16="http://schemas.microsoft.com/office/drawing/2014/main" id="{AA1F45F7-4948-AD8F-FC3E-959949B50177}"/>
              </a:ext>
            </a:extLst>
          </p:cNvPr>
          <p:cNvSpPr/>
          <p:nvPr/>
        </p:nvSpPr>
        <p:spPr>
          <a:xfrm>
            <a:off x="690226" y="4246390"/>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4</a:t>
            </a:r>
          </a:p>
        </p:txBody>
      </p:sp>
      <p:sp>
        <p:nvSpPr>
          <p:cNvPr id="17" name="Rahmen 16">
            <a:extLst>
              <a:ext uri="{FF2B5EF4-FFF2-40B4-BE49-F238E27FC236}">
                <a16:creationId xmlns:a16="http://schemas.microsoft.com/office/drawing/2014/main" id="{C1AD97BD-2772-BC3D-0C20-2ABF1E41E6E7}"/>
              </a:ext>
            </a:extLst>
          </p:cNvPr>
          <p:cNvSpPr/>
          <p:nvPr/>
        </p:nvSpPr>
        <p:spPr>
          <a:xfrm>
            <a:off x="2512834" y="1929329"/>
            <a:ext cx="524891" cy="132352"/>
          </a:xfrm>
          <a:prstGeom prst="frame">
            <a:avLst/>
          </a:prstGeom>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9" name="Oval 18">
            <a:extLst>
              <a:ext uri="{FF2B5EF4-FFF2-40B4-BE49-F238E27FC236}">
                <a16:creationId xmlns:a16="http://schemas.microsoft.com/office/drawing/2014/main" id="{38DDE0B0-DD52-273B-A54C-CF080EE2C6A1}"/>
              </a:ext>
            </a:extLst>
          </p:cNvPr>
          <p:cNvSpPr/>
          <p:nvPr/>
        </p:nvSpPr>
        <p:spPr>
          <a:xfrm>
            <a:off x="2379537" y="2330998"/>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3</a:t>
            </a:r>
          </a:p>
        </p:txBody>
      </p:sp>
      <p:sp>
        <p:nvSpPr>
          <p:cNvPr id="6" name="Datumsplatzhalter 2">
            <a:extLst>
              <a:ext uri="{FF2B5EF4-FFF2-40B4-BE49-F238E27FC236}">
                <a16:creationId xmlns:a16="http://schemas.microsoft.com/office/drawing/2014/main" id="{3499BFF5-E40C-E767-6FA6-E38D9F9EBF9D}"/>
              </a:ext>
            </a:extLst>
          </p:cNvPr>
          <p:cNvSpPr txBox="1">
            <a:spLocks/>
          </p:cNvSpPr>
          <p:nvPr/>
        </p:nvSpPr>
        <p:spPr>
          <a:xfrm>
            <a:off x="6160236" y="4394824"/>
            <a:ext cx="2057400" cy="181486"/>
          </a:xfrm>
          <a:prstGeom prst="rect">
            <a:avLst/>
          </a:prstGeom>
        </p:spPr>
        <p:txBody>
          <a:bodyPr vert="horz" lIns="0" tIns="0" rIns="0" bIns="0" rtlCol="0" anchor="b"/>
          <a:lstStyle>
            <a:defPPr>
              <a:defRPr lang="en-US"/>
            </a:defPPr>
            <a:lvl1pPr marL="0" algn="r" defTabSz="457200" rtl="0" eaLnBrk="1" latinLnBrk="0" hangingPunct="1">
              <a:defRPr sz="550" b="0" i="0" kern="1200">
                <a:solidFill>
                  <a:schemeClr val="tx1">
                    <a:tint val="82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a:t>Quelle: Screenshot von </a:t>
            </a:r>
            <a:r>
              <a:rPr lang="de-DE" dirty="0" err="1"/>
              <a:t>Streetmix</a:t>
            </a:r>
            <a:r>
              <a:rPr lang="de-DE" dirty="0"/>
              <a:t>, </a:t>
            </a:r>
            <a:r>
              <a:rPr lang="de-DE" dirty="0" err="1"/>
              <a:t>www.streetmix.net</a:t>
            </a:r>
            <a:r>
              <a:rPr lang="de-DE" dirty="0"/>
              <a:t>, 2025</a:t>
            </a:r>
          </a:p>
        </p:txBody>
      </p:sp>
    </p:spTree>
    <p:extLst>
      <p:ext uri="{BB962C8B-B14F-4D97-AF65-F5344CB8AC3E}">
        <p14:creationId xmlns:p14="http://schemas.microsoft.com/office/powerpoint/2010/main" val="4083957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999D5-74BC-E887-3EBF-8EABE25C85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4E325C-9399-F5B4-098F-87302FAED985}"/>
              </a:ext>
            </a:extLst>
          </p:cNvPr>
          <p:cNvSpPr>
            <a:spLocks noGrp="1"/>
          </p:cNvSpPr>
          <p:nvPr>
            <p:ph type="title"/>
          </p:nvPr>
        </p:nvSpPr>
        <p:spPr>
          <a:xfrm>
            <a:off x="3511296" y="1929468"/>
            <a:ext cx="5308854" cy="1795244"/>
          </a:xfrm>
        </p:spPr>
        <p:txBody>
          <a:bodyPr/>
          <a:lstStyle/>
          <a:p>
            <a:r>
              <a:rPr lang="de-DE" dirty="0"/>
              <a:t>Wie sieht es vor eurer Schule aus?</a:t>
            </a:r>
          </a:p>
        </p:txBody>
      </p:sp>
      <p:sp>
        <p:nvSpPr>
          <p:cNvPr id="3" name="Oval 2">
            <a:extLst>
              <a:ext uri="{FF2B5EF4-FFF2-40B4-BE49-F238E27FC236}">
                <a16:creationId xmlns:a16="http://schemas.microsoft.com/office/drawing/2014/main" id="{A80562FF-4CEC-EC63-F041-666987B405EA}"/>
              </a:ext>
            </a:extLst>
          </p:cNvPr>
          <p:cNvSpPr/>
          <p:nvPr/>
        </p:nvSpPr>
        <p:spPr>
          <a:xfrm rot="20628959">
            <a:off x="821171" y="715848"/>
            <a:ext cx="1691640" cy="1652903"/>
          </a:xfrm>
          <a:prstGeom prst="ellipse">
            <a:avLst/>
          </a:prstGeom>
          <a:solidFill>
            <a:schemeClr val="accent5">
              <a:lumMod val="60000"/>
              <a:lumOff val="40000"/>
            </a:schemeClr>
          </a:solidFill>
          <a:ln>
            <a:solidFill>
              <a:schemeClr val="tx1"/>
            </a:solidFill>
          </a:ln>
          <a:scene3d>
            <a:camera prst="perspectiveRight"/>
            <a:lightRig rig="threePt" dir="t"/>
          </a:scene3d>
          <a:sp3d extrusionH="247650"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solidFill>
                  <a:schemeClr val="tx2"/>
                </a:solidFill>
              </a:rPr>
              <a:t>5</a:t>
            </a:r>
          </a:p>
          <a:p>
            <a:pPr algn="ctr"/>
            <a:r>
              <a:rPr lang="de-DE" b="1" dirty="0">
                <a:solidFill>
                  <a:schemeClr val="tx2"/>
                </a:solidFill>
              </a:rPr>
              <a:t>Minuten</a:t>
            </a:r>
          </a:p>
        </p:txBody>
      </p:sp>
    </p:spTree>
    <p:extLst>
      <p:ext uri="{BB962C8B-B14F-4D97-AF65-F5344CB8AC3E}">
        <p14:creationId xmlns:p14="http://schemas.microsoft.com/office/powerpoint/2010/main" val="1194559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2123DBB-A9DC-6EB3-55EC-11F635411FD1}"/>
              </a:ext>
            </a:extLst>
          </p:cNvPr>
          <p:cNvSpPr>
            <a:spLocks noGrp="1"/>
          </p:cNvSpPr>
          <p:nvPr>
            <p:ph type="dt" sz="half" idx="10"/>
          </p:nvPr>
        </p:nvSpPr>
        <p:spPr/>
        <p:txBody>
          <a:bodyPr/>
          <a:lstStyle/>
          <a:p>
            <a:r>
              <a:rPr lang="de-DE"/>
              <a:t>© Leitfaden BikeBuddies</a:t>
            </a:r>
          </a:p>
        </p:txBody>
      </p:sp>
      <p:sp>
        <p:nvSpPr>
          <p:cNvPr id="3" name="Fußzeilenplatzhalter 2">
            <a:extLst>
              <a:ext uri="{FF2B5EF4-FFF2-40B4-BE49-F238E27FC236}">
                <a16:creationId xmlns:a16="http://schemas.microsoft.com/office/drawing/2014/main" id="{39A8F10A-3222-EA9D-1D31-BFB1DA20B6CC}"/>
              </a:ext>
            </a:extLst>
          </p:cNvPr>
          <p:cNvSpPr>
            <a:spLocks noGrp="1"/>
          </p:cNvSpPr>
          <p:nvPr>
            <p:ph type="ftr" sz="quarter" idx="11"/>
          </p:nvPr>
        </p:nvSpPr>
        <p:spPr/>
        <p:txBody>
          <a:bodyPr/>
          <a:lstStyle/>
          <a:p>
            <a:r>
              <a:rPr lang="de-DE"/>
              <a:t>Gestalte deine Straße</a:t>
            </a:r>
          </a:p>
        </p:txBody>
      </p:sp>
      <p:sp>
        <p:nvSpPr>
          <p:cNvPr id="4" name="Foliennummernplatzhalter 3">
            <a:extLst>
              <a:ext uri="{FF2B5EF4-FFF2-40B4-BE49-F238E27FC236}">
                <a16:creationId xmlns:a16="http://schemas.microsoft.com/office/drawing/2014/main" id="{AE707811-AF89-908C-AE9D-339253493116}"/>
              </a:ext>
            </a:extLst>
          </p:cNvPr>
          <p:cNvSpPr>
            <a:spLocks noGrp="1"/>
          </p:cNvSpPr>
          <p:nvPr>
            <p:ph type="sldNum" sz="quarter" idx="12"/>
          </p:nvPr>
        </p:nvSpPr>
        <p:spPr/>
        <p:txBody>
          <a:bodyPr/>
          <a:lstStyle/>
          <a:p>
            <a:fld id="{19CC5A35-9445-7442-8C37-5A890F86A75A}" type="slidenum">
              <a:rPr lang="de-DE" smtClean="0"/>
              <a:t>8</a:t>
            </a:fld>
            <a:endParaRPr lang="de-DE"/>
          </a:p>
        </p:txBody>
      </p:sp>
      <p:sp>
        <p:nvSpPr>
          <p:cNvPr id="5" name="Bildplatzhalter 4">
            <a:extLst>
              <a:ext uri="{FF2B5EF4-FFF2-40B4-BE49-F238E27FC236}">
                <a16:creationId xmlns:a16="http://schemas.microsoft.com/office/drawing/2014/main" id="{4AFBEE62-22EF-1C0E-ADF8-51A267CCD02F}"/>
              </a:ext>
            </a:extLst>
          </p:cNvPr>
          <p:cNvSpPr>
            <a:spLocks noGrp="1"/>
          </p:cNvSpPr>
          <p:nvPr>
            <p:ph type="pic" sz="quarter" idx="13"/>
          </p:nvPr>
        </p:nvSpPr>
        <p:spPr/>
        <p:txBody>
          <a:bodyPr/>
          <a:lstStyle/>
          <a:p>
            <a:endParaRPr lang="de-DE" dirty="0"/>
          </a:p>
        </p:txBody>
      </p:sp>
      <p:sp>
        <p:nvSpPr>
          <p:cNvPr id="6" name="Titel 5">
            <a:extLst>
              <a:ext uri="{FF2B5EF4-FFF2-40B4-BE49-F238E27FC236}">
                <a16:creationId xmlns:a16="http://schemas.microsoft.com/office/drawing/2014/main" id="{6B18A495-B29C-EF82-1DE0-4FD768448F2C}"/>
              </a:ext>
            </a:extLst>
          </p:cNvPr>
          <p:cNvSpPr>
            <a:spLocks noGrp="1"/>
          </p:cNvSpPr>
          <p:nvPr>
            <p:ph type="title"/>
          </p:nvPr>
        </p:nvSpPr>
        <p:spPr/>
        <p:txBody>
          <a:bodyPr/>
          <a:lstStyle/>
          <a:p>
            <a:r>
              <a:rPr lang="de-DE" sz="2400" dirty="0"/>
              <a:t>Aktuelle Gegebenheiten [Straßenname]</a:t>
            </a:r>
            <a:endParaRPr lang="de-DE" dirty="0"/>
          </a:p>
        </p:txBody>
      </p:sp>
    </p:spTree>
    <p:extLst>
      <p:ext uri="{BB962C8B-B14F-4D97-AF65-F5344CB8AC3E}">
        <p14:creationId xmlns:p14="http://schemas.microsoft.com/office/powerpoint/2010/main" val="836029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5575-5EDF-C842-2A52-853A67D94EBF}"/>
            </a:ext>
          </a:extLst>
        </p:cNvPr>
        <p:cNvGrpSpPr/>
        <p:nvPr/>
      </p:nvGrpSpPr>
      <p:grpSpPr>
        <a:xfrm>
          <a:off x="0" y="0"/>
          <a:ext cx="0" cy="0"/>
          <a:chOff x="0" y="0"/>
          <a:chExt cx="0" cy="0"/>
        </a:xfrm>
      </p:grpSpPr>
      <p:sp>
        <p:nvSpPr>
          <p:cNvPr id="2" name="Datumsplatzhalter 1">
            <a:extLst>
              <a:ext uri="{FF2B5EF4-FFF2-40B4-BE49-F238E27FC236}">
                <a16:creationId xmlns:a16="http://schemas.microsoft.com/office/drawing/2014/main" id="{5734CEC2-5059-C5B0-2E53-6159406F8A70}"/>
              </a:ext>
            </a:extLst>
          </p:cNvPr>
          <p:cNvSpPr>
            <a:spLocks noGrp="1"/>
          </p:cNvSpPr>
          <p:nvPr>
            <p:ph type="dt" sz="half" idx="10"/>
          </p:nvPr>
        </p:nvSpPr>
        <p:spPr/>
        <p:txBody>
          <a:bodyPr/>
          <a:lstStyle/>
          <a:p>
            <a:r>
              <a:rPr lang="de-DE"/>
              <a:t>© Leitfaden BikeBuddies</a:t>
            </a:r>
          </a:p>
        </p:txBody>
      </p:sp>
      <p:sp>
        <p:nvSpPr>
          <p:cNvPr id="3" name="Fußzeilenplatzhalter 2">
            <a:extLst>
              <a:ext uri="{FF2B5EF4-FFF2-40B4-BE49-F238E27FC236}">
                <a16:creationId xmlns:a16="http://schemas.microsoft.com/office/drawing/2014/main" id="{ECE751F8-3A1C-3AF0-7845-DC7381DCCFF2}"/>
              </a:ext>
            </a:extLst>
          </p:cNvPr>
          <p:cNvSpPr>
            <a:spLocks noGrp="1"/>
          </p:cNvSpPr>
          <p:nvPr>
            <p:ph type="ftr" sz="quarter" idx="11"/>
          </p:nvPr>
        </p:nvSpPr>
        <p:spPr/>
        <p:txBody>
          <a:bodyPr/>
          <a:lstStyle/>
          <a:p>
            <a:r>
              <a:rPr lang="de-DE"/>
              <a:t>Gestalte deine Straße</a:t>
            </a:r>
          </a:p>
        </p:txBody>
      </p:sp>
      <p:sp>
        <p:nvSpPr>
          <p:cNvPr id="4" name="Foliennummernplatzhalter 3">
            <a:extLst>
              <a:ext uri="{FF2B5EF4-FFF2-40B4-BE49-F238E27FC236}">
                <a16:creationId xmlns:a16="http://schemas.microsoft.com/office/drawing/2014/main" id="{5FE7DC06-F936-0F0B-8026-324D8A0943BA}"/>
              </a:ext>
            </a:extLst>
          </p:cNvPr>
          <p:cNvSpPr>
            <a:spLocks noGrp="1"/>
          </p:cNvSpPr>
          <p:nvPr>
            <p:ph type="sldNum" sz="quarter" idx="12"/>
          </p:nvPr>
        </p:nvSpPr>
        <p:spPr/>
        <p:txBody>
          <a:bodyPr/>
          <a:lstStyle/>
          <a:p>
            <a:fld id="{19CC5A35-9445-7442-8C37-5A890F86A75A}" type="slidenum">
              <a:rPr lang="de-DE" smtClean="0"/>
              <a:t>9</a:t>
            </a:fld>
            <a:endParaRPr lang="de-DE"/>
          </a:p>
        </p:txBody>
      </p:sp>
      <p:sp>
        <p:nvSpPr>
          <p:cNvPr id="5" name="Bildplatzhalter 4">
            <a:extLst>
              <a:ext uri="{FF2B5EF4-FFF2-40B4-BE49-F238E27FC236}">
                <a16:creationId xmlns:a16="http://schemas.microsoft.com/office/drawing/2014/main" id="{D06ACC59-A5FC-81C1-625A-735C556FE962}"/>
              </a:ext>
            </a:extLst>
          </p:cNvPr>
          <p:cNvSpPr>
            <a:spLocks noGrp="1"/>
          </p:cNvSpPr>
          <p:nvPr>
            <p:ph type="pic" sz="quarter" idx="13"/>
          </p:nvPr>
        </p:nvSpPr>
        <p:spPr/>
        <p:txBody>
          <a:bodyPr/>
          <a:lstStyle/>
          <a:p>
            <a:endParaRPr lang="de-DE" dirty="0"/>
          </a:p>
        </p:txBody>
      </p:sp>
      <p:sp>
        <p:nvSpPr>
          <p:cNvPr id="6" name="Titel 5">
            <a:extLst>
              <a:ext uri="{FF2B5EF4-FFF2-40B4-BE49-F238E27FC236}">
                <a16:creationId xmlns:a16="http://schemas.microsoft.com/office/drawing/2014/main" id="{2A38BADE-2940-CDC6-367F-DA7FF4B66FAE}"/>
              </a:ext>
            </a:extLst>
          </p:cNvPr>
          <p:cNvSpPr>
            <a:spLocks noGrp="1"/>
          </p:cNvSpPr>
          <p:nvPr>
            <p:ph type="title"/>
          </p:nvPr>
        </p:nvSpPr>
        <p:spPr/>
        <p:txBody>
          <a:bodyPr/>
          <a:lstStyle/>
          <a:p>
            <a:r>
              <a:rPr lang="de-DE" sz="2400" dirty="0"/>
              <a:t>Aktuelle Gegebenheiten [Straßenname]</a:t>
            </a:r>
            <a:endParaRPr lang="de-DE" dirty="0"/>
          </a:p>
        </p:txBody>
      </p:sp>
    </p:spTree>
    <p:extLst>
      <p:ext uri="{BB962C8B-B14F-4D97-AF65-F5344CB8AC3E}">
        <p14:creationId xmlns:p14="http://schemas.microsoft.com/office/powerpoint/2010/main" val="1670703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A355B-2633-87C6-D4C0-D24D2BEA0720}"/>
            </a:ext>
          </a:extLst>
        </p:cNvPr>
        <p:cNvGrpSpPr/>
        <p:nvPr/>
      </p:nvGrpSpPr>
      <p:grpSpPr>
        <a:xfrm>
          <a:off x="0" y="0"/>
          <a:ext cx="0" cy="0"/>
          <a:chOff x="0" y="0"/>
          <a:chExt cx="0" cy="0"/>
        </a:xfrm>
      </p:grpSpPr>
      <p:sp>
        <p:nvSpPr>
          <p:cNvPr id="2" name="Datumsplatzhalter 1">
            <a:extLst>
              <a:ext uri="{FF2B5EF4-FFF2-40B4-BE49-F238E27FC236}">
                <a16:creationId xmlns:a16="http://schemas.microsoft.com/office/drawing/2014/main" id="{B1D85440-BA82-2DE5-5E78-688DE9FBE1F6}"/>
              </a:ext>
            </a:extLst>
          </p:cNvPr>
          <p:cNvSpPr>
            <a:spLocks noGrp="1"/>
          </p:cNvSpPr>
          <p:nvPr>
            <p:ph type="dt" sz="half" idx="10"/>
          </p:nvPr>
        </p:nvSpPr>
        <p:spPr/>
        <p:txBody>
          <a:bodyPr/>
          <a:lstStyle/>
          <a:p>
            <a:r>
              <a:rPr lang="de-DE"/>
              <a:t>© Leitfaden BikeBuddies</a:t>
            </a:r>
          </a:p>
        </p:txBody>
      </p:sp>
      <p:sp>
        <p:nvSpPr>
          <p:cNvPr id="3" name="Fußzeilenplatzhalter 2">
            <a:extLst>
              <a:ext uri="{FF2B5EF4-FFF2-40B4-BE49-F238E27FC236}">
                <a16:creationId xmlns:a16="http://schemas.microsoft.com/office/drawing/2014/main" id="{63047CE8-4032-7887-5825-F8C9FBA17C38}"/>
              </a:ext>
            </a:extLst>
          </p:cNvPr>
          <p:cNvSpPr>
            <a:spLocks noGrp="1"/>
          </p:cNvSpPr>
          <p:nvPr>
            <p:ph type="ftr" sz="quarter" idx="11"/>
          </p:nvPr>
        </p:nvSpPr>
        <p:spPr/>
        <p:txBody>
          <a:bodyPr/>
          <a:lstStyle/>
          <a:p>
            <a:r>
              <a:rPr lang="de-DE"/>
              <a:t>Gestalte deine Straße</a:t>
            </a:r>
          </a:p>
        </p:txBody>
      </p:sp>
      <p:sp>
        <p:nvSpPr>
          <p:cNvPr id="4" name="Foliennummernplatzhalter 3">
            <a:extLst>
              <a:ext uri="{FF2B5EF4-FFF2-40B4-BE49-F238E27FC236}">
                <a16:creationId xmlns:a16="http://schemas.microsoft.com/office/drawing/2014/main" id="{B40A7F03-D846-44A4-75A1-7E13D868B98C}"/>
              </a:ext>
            </a:extLst>
          </p:cNvPr>
          <p:cNvSpPr>
            <a:spLocks noGrp="1"/>
          </p:cNvSpPr>
          <p:nvPr>
            <p:ph type="sldNum" sz="quarter" idx="12"/>
          </p:nvPr>
        </p:nvSpPr>
        <p:spPr/>
        <p:txBody>
          <a:bodyPr/>
          <a:lstStyle/>
          <a:p>
            <a:fld id="{19CC5A35-9445-7442-8C37-5A890F86A75A}" type="slidenum">
              <a:rPr lang="de-DE" smtClean="0"/>
              <a:t>10</a:t>
            </a:fld>
            <a:endParaRPr lang="de-DE"/>
          </a:p>
        </p:txBody>
      </p:sp>
      <p:pic>
        <p:nvPicPr>
          <p:cNvPr id="9" name="Bildplatzhalter 8" descr="Ein Bild, das Weg, Szene, Gebäude, Infrastruktur enthält.&#10;&#10;KI-generierte Inhalte können fehlerhaft sein.">
            <a:extLst>
              <a:ext uri="{FF2B5EF4-FFF2-40B4-BE49-F238E27FC236}">
                <a16:creationId xmlns:a16="http://schemas.microsoft.com/office/drawing/2014/main" id="{9449D1AA-A110-6478-9AA8-CFF257E1F3A3}"/>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a:ext>
            </a:extLst>
          </a:blip>
          <a:srcRect/>
          <a:stretch>
            <a:fillRect/>
          </a:stretch>
        </p:blipFill>
        <p:spPr/>
      </p:pic>
      <p:sp>
        <p:nvSpPr>
          <p:cNvPr id="6" name="Titel 5">
            <a:extLst>
              <a:ext uri="{FF2B5EF4-FFF2-40B4-BE49-F238E27FC236}">
                <a16:creationId xmlns:a16="http://schemas.microsoft.com/office/drawing/2014/main" id="{6B066EF5-F807-4F47-429A-996354B701A3}"/>
              </a:ext>
            </a:extLst>
          </p:cNvPr>
          <p:cNvSpPr>
            <a:spLocks noGrp="1"/>
          </p:cNvSpPr>
          <p:nvPr>
            <p:ph type="title"/>
          </p:nvPr>
        </p:nvSpPr>
        <p:spPr/>
        <p:txBody>
          <a:bodyPr/>
          <a:lstStyle/>
          <a:p>
            <a:r>
              <a:rPr lang="de-DE" sz="2400" dirty="0"/>
              <a:t>Aktuelle Gegebenheiten [Straßenname]</a:t>
            </a:r>
            <a:endParaRPr lang="de-DE" dirty="0"/>
          </a:p>
        </p:txBody>
      </p:sp>
      <p:sp>
        <p:nvSpPr>
          <p:cNvPr id="11" name="Textplatzhalter 5">
            <a:extLst>
              <a:ext uri="{FF2B5EF4-FFF2-40B4-BE49-F238E27FC236}">
                <a16:creationId xmlns:a16="http://schemas.microsoft.com/office/drawing/2014/main" id="{4FC48814-1EE7-D913-741C-7180220F7FBB}"/>
              </a:ext>
            </a:extLst>
          </p:cNvPr>
          <p:cNvSpPr txBox="1">
            <a:spLocks/>
          </p:cNvSpPr>
          <p:nvPr/>
        </p:nvSpPr>
        <p:spPr>
          <a:xfrm>
            <a:off x="323850" y="1966968"/>
            <a:ext cx="8496300" cy="577350"/>
          </a:xfrm>
          <a:prstGeom prst="rect">
            <a:avLst/>
          </a:prstGeom>
        </p:spPr>
        <p:txBody>
          <a:bodyPr vert="horz" lIns="0" tIns="0" rIns="0" bIns="0" rtlCol="0">
            <a:normAutofit/>
          </a:bodyPr>
          <a:lstStyle>
            <a:lvl1pPr marL="108000" indent="-108000" algn="l" defTabSz="685800" rtl="0" eaLnBrk="1" latinLnBrk="0" hangingPunct="1">
              <a:lnSpc>
                <a:spcPct val="100000"/>
              </a:lnSpc>
              <a:spcBef>
                <a:spcPts val="750"/>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1pPr>
            <a:lvl2pPr marL="216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2pPr>
            <a:lvl3pPr marL="324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3pPr>
            <a:lvl4pPr marL="432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4pPr>
            <a:lvl5pPr marL="540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b="1" dirty="0">
                <a:solidFill>
                  <a:srgbClr val="FF0000"/>
                </a:solidFill>
                <a:highlight>
                  <a:srgbClr val="F3C123"/>
                </a:highlight>
              </a:rPr>
              <a:t>Beispielbild: </a:t>
            </a:r>
            <a:r>
              <a:rPr lang="de-DE" dirty="0">
                <a:solidFill>
                  <a:srgbClr val="FF0000"/>
                </a:solidFill>
                <a:highlight>
                  <a:srgbClr val="F3C123"/>
                </a:highlight>
              </a:rPr>
              <a:t>Bitte durch eigene Darstellung ersetzen (Anleitung in den Notizen).</a:t>
            </a:r>
          </a:p>
        </p:txBody>
      </p:sp>
    </p:spTree>
    <p:extLst>
      <p:ext uri="{BB962C8B-B14F-4D97-AF65-F5344CB8AC3E}">
        <p14:creationId xmlns:p14="http://schemas.microsoft.com/office/powerpoint/2010/main" val="1726284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272B5-77BA-A4AE-8854-EB601393281D}"/>
            </a:ext>
          </a:extLst>
        </p:cNvPr>
        <p:cNvGrpSpPr/>
        <p:nvPr/>
      </p:nvGrpSpPr>
      <p:grpSpPr>
        <a:xfrm>
          <a:off x="0" y="0"/>
          <a:ext cx="0" cy="0"/>
          <a:chOff x="0" y="0"/>
          <a:chExt cx="0" cy="0"/>
        </a:xfrm>
      </p:grpSpPr>
      <p:sp>
        <p:nvSpPr>
          <p:cNvPr id="2" name="Datumsplatzhalter 1">
            <a:extLst>
              <a:ext uri="{FF2B5EF4-FFF2-40B4-BE49-F238E27FC236}">
                <a16:creationId xmlns:a16="http://schemas.microsoft.com/office/drawing/2014/main" id="{1EF555E3-1C8D-A847-3F25-CBFB740B3D19}"/>
              </a:ext>
            </a:extLst>
          </p:cNvPr>
          <p:cNvSpPr>
            <a:spLocks noGrp="1"/>
          </p:cNvSpPr>
          <p:nvPr>
            <p:ph type="dt" sz="half" idx="10"/>
          </p:nvPr>
        </p:nvSpPr>
        <p:spPr/>
        <p:txBody>
          <a:bodyPr/>
          <a:lstStyle/>
          <a:p>
            <a:r>
              <a:rPr lang="de-DE"/>
              <a:t>© Leitfaden BikeBuddies</a:t>
            </a:r>
          </a:p>
        </p:txBody>
      </p:sp>
      <p:sp>
        <p:nvSpPr>
          <p:cNvPr id="3" name="Fußzeilenplatzhalter 2">
            <a:extLst>
              <a:ext uri="{FF2B5EF4-FFF2-40B4-BE49-F238E27FC236}">
                <a16:creationId xmlns:a16="http://schemas.microsoft.com/office/drawing/2014/main" id="{67F4C794-4C99-E601-82F0-EDB830F4955F}"/>
              </a:ext>
            </a:extLst>
          </p:cNvPr>
          <p:cNvSpPr>
            <a:spLocks noGrp="1"/>
          </p:cNvSpPr>
          <p:nvPr>
            <p:ph type="ftr" sz="quarter" idx="11"/>
          </p:nvPr>
        </p:nvSpPr>
        <p:spPr/>
        <p:txBody>
          <a:bodyPr/>
          <a:lstStyle/>
          <a:p>
            <a:r>
              <a:rPr lang="de-DE"/>
              <a:t>Gestalte deine Straße</a:t>
            </a:r>
          </a:p>
        </p:txBody>
      </p:sp>
      <p:sp>
        <p:nvSpPr>
          <p:cNvPr id="4" name="Foliennummernplatzhalter 3">
            <a:extLst>
              <a:ext uri="{FF2B5EF4-FFF2-40B4-BE49-F238E27FC236}">
                <a16:creationId xmlns:a16="http://schemas.microsoft.com/office/drawing/2014/main" id="{28555480-9045-AA28-DDDC-45D6A0B523C4}"/>
              </a:ext>
            </a:extLst>
          </p:cNvPr>
          <p:cNvSpPr>
            <a:spLocks noGrp="1"/>
          </p:cNvSpPr>
          <p:nvPr>
            <p:ph type="sldNum" sz="quarter" idx="12"/>
          </p:nvPr>
        </p:nvSpPr>
        <p:spPr/>
        <p:txBody>
          <a:bodyPr/>
          <a:lstStyle/>
          <a:p>
            <a:fld id="{19CC5A35-9445-7442-8C37-5A890F86A75A}" type="slidenum">
              <a:rPr lang="de-DE" smtClean="0"/>
              <a:t>11</a:t>
            </a:fld>
            <a:endParaRPr lang="de-DE"/>
          </a:p>
        </p:txBody>
      </p:sp>
      <p:sp>
        <p:nvSpPr>
          <p:cNvPr id="6" name="Titel 5">
            <a:extLst>
              <a:ext uri="{FF2B5EF4-FFF2-40B4-BE49-F238E27FC236}">
                <a16:creationId xmlns:a16="http://schemas.microsoft.com/office/drawing/2014/main" id="{92D73684-427D-A297-8A19-D2098A96F2E4}"/>
              </a:ext>
            </a:extLst>
          </p:cNvPr>
          <p:cNvSpPr>
            <a:spLocks noGrp="1"/>
          </p:cNvSpPr>
          <p:nvPr>
            <p:ph type="title"/>
          </p:nvPr>
        </p:nvSpPr>
        <p:spPr/>
        <p:txBody>
          <a:bodyPr/>
          <a:lstStyle/>
          <a:p>
            <a:r>
              <a:rPr lang="de-DE" sz="2400" dirty="0"/>
              <a:t>Aktuelle Gegebenheiten [Straßenname]</a:t>
            </a:r>
            <a:endParaRPr lang="de-DE" dirty="0"/>
          </a:p>
        </p:txBody>
      </p:sp>
      <p:pic>
        <p:nvPicPr>
          <p:cNvPr id="8" name="Grafik 7" descr="Ein Bild, das Schuhwerk, Kleidung, Cartoon, Darstellung enthält.&#10;&#10;KI-generierte Inhalte können fehlerhaft sein.">
            <a:extLst>
              <a:ext uri="{FF2B5EF4-FFF2-40B4-BE49-F238E27FC236}">
                <a16:creationId xmlns:a16="http://schemas.microsoft.com/office/drawing/2014/main" id="{3AB71612-EBB3-EC7C-1063-712A46D0B4D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948989" y="1228923"/>
            <a:ext cx="3816109" cy="4151509"/>
          </a:xfrm>
          <a:prstGeom prst="rect">
            <a:avLst/>
          </a:prstGeom>
        </p:spPr>
      </p:pic>
      <p:pic>
        <p:nvPicPr>
          <p:cNvPr id="10" name="Grafik 9" descr="Ein Bild, das Kreis, Grafiken, Clipart, Kreativität enthält.&#10;&#10;KI-generierte Inhalte können fehlerhaft sein.">
            <a:extLst>
              <a:ext uri="{FF2B5EF4-FFF2-40B4-BE49-F238E27FC236}">
                <a16:creationId xmlns:a16="http://schemas.microsoft.com/office/drawing/2014/main" id="{60503F3D-39A1-9146-E391-BEA6D0256873}"/>
              </a:ext>
            </a:extLst>
          </p:cNvPr>
          <p:cNvPicPr>
            <a:picLocks noChangeAspect="1"/>
          </p:cNvPicPr>
          <p:nvPr/>
        </p:nvPicPr>
        <p:blipFill>
          <a:blip r:embed="rId4"/>
          <a:stretch>
            <a:fillRect/>
          </a:stretch>
        </p:blipFill>
        <p:spPr>
          <a:xfrm>
            <a:off x="366170" y="1475354"/>
            <a:ext cx="4582819" cy="2911641"/>
          </a:xfrm>
          <a:prstGeom prst="rect">
            <a:avLst/>
          </a:prstGeom>
        </p:spPr>
      </p:pic>
      <p:sp>
        <p:nvSpPr>
          <p:cNvPr id="11" name="Textfeld 10">
            <a:extLst>
              <a:ext uri="{FF2B5EF4-FFF2-40B4-BE49-F238E27FC236}">
                <a16:creationId xmlns:a16="http://schemas.microsoft.com/office/drawing/2014/main" id="{6A6EAC25-6131-0FA2-D2F6-EE902E5370C5}"/>
              </a:ext>
            </a:extLst>
          </p:cNvPr>
          <p:cNvSpPr txBox="1"/>
          <p:nvPr/>
        </p:nvSpPr>
        <p:spPr>
          <a:xfrm>
            <a:off x="703864" y="2449912"/>
            <a:ext cx="1670368" cy="1459832"/>
          </a:xfrm>
          <a:prstGeom prst="rect">
            <a:avLst/>
          </a:prstGeom>
        </p:spPr>
        <p:txBody>
          <a:bodyPr vert="horz" wrap="square" lIns="0" tIns="0" rIns="0" bIns="0" rtlCol="0" anchor="ctr">
            <a:noAutofit/>
          </a:bodyPr>
          <a:lstStyle/>
          <a:p>
            <a:pPr algn="ctr"/>
            <a:r>
              <a:rPr lang="de-DE" sz="1600" dirty="0">
                <a:ea typeface="Roboto" panose="02000000000000000000" pitchFamily="2" charset="0"/>
                <a:cs typeface="Open Sans" panose="020B0606030504020204" pitchFamily="34" charset="0"/>
              </a:rPr>
              <a:t>Wie nehmt ihr die Situation vor der Schule wahr?</a:t>
            </a:r>
            <a:endParaRPr lang="de-DE" sz="1600" b="0" i="0" dirty="0">
              <a:solidFill>
                <a:schemeClr val="tx1"/>
              </a:solidFill>
              <a:latin typeface="+mn-lt"/>
              <a:ea typeface="Roboto" panose="02000000000000000000" pitchFamily="2" charset="0"/>
              <a:cs typeface="Open Sans" panose="020B0606030504020204" pitchFamily="34" charset="0"/>
            </a:endParaRPr>
          </a:p>
        </p:txBody>
      </p:sp>
      <p:sp>
        <p:nvSpPr>
          <p:cNvPr id="12" name="Textfeld 11">
            <a:extLst>
              <a:ext uri="{FF2B5EF4-FFF2-40B4-BE49-F238E27FC236}">
                <a16:creationId xmlns:a16="http://schemas.microsoft.com/office/drawing/2014/main" id="{888D561C-89AC-A771-BB15-101DF06DADC5}"/>
              </a:ext>
            </a:extLst>
          </p:cNvPr>
          <p:cNvSpPr txBox="1"/>
          <p:nvPr/>
        </p:nvSpPr>
        <p:spPr>
          <a:xfrm>
            <a:off x="2582779" y="1912502"/>
            <a:ext cx="1898992" cy="1459832"/>
          </a:xfrm>
          <a:prstGeom prst="rect">
            <a:avLst/>
          </a:prstGeom>
        </p:spPr>
        <p:txBody>
          <a:bodyPr vert="horz" wrap="square" lIns="0" tIns="0" rIns="0" bIns="0" rtlCol="0" anchor="ctr">
            <a:noAutofit/>
          </a:bodyPr>
          <a:lstStyle/>
          <a:p>
            <a:pPr algn="ctr"/>
            <a:r>
              <a:rPr lang="de-DE" sz="1600" dirty="0">
                <a:ea typeface="Roboto" panose="02000000000000000000" pitchFamily="2" charset="0"/>
                <a:cs typeface="Open Sans" panose="020B0606030504020204" pitchFamily="34" charset="0"/>
              </a:rPr>
              <a:t>Fühlt ihr euch sicher auf eurem Schulweg?</a:t>
            </a:r>
            <a:endParaRPr lang="de-DE" sz="1600" b="0" i="0" dirty="0">
              <a:solidFill>
                <a:schemeClr val="tx1"/>
              </a:solidFill>
              <a:latin typeface="+mn-lt"/>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25090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BEDA3-286C-43A9-6708-D7F9F94953E2}"/>
            </a:ext>
          </a:extLst>
        </p:cNvPr>
        <p:cNvGrpSpPr/>
        <p:nvPr/>
      </p:nvGrpSpPr>
      <p:grpSpPr>
        <a:xfrm>
          <a:off x="0" y="0"/>
          <a:ext cx="0" cy="0"/>
          <a:chOff x="0" y="0"/>
          <a:chExt cx="0" cy="0"/>
        </a:xfrm>
      </p:grpSpPr>
      <p:pic>
        <p:nvPicPr>
          <p:cNvPr id="13" name="Grafik 12" descr="Ein Bild, das Kreis, Kreativität enthält.&#10;&#10;KI-generierte Inhalte können fehlerhaft sein.">
            <a:extLst>
              <a:ext uri="{FF2B5EF4-FFF2-40B4-BE49-F238E27FC236}">
                <a16:creationId xmlns:a16="http://schemas.microsoft.com/office/drawing/2014/main" id="{5EC00C1F-9206-692E-783A-43E3319A8722}"/>
              </a:ext>
            </a:extLst>
          </p:cNvPr>
          <p:cNvPicPr>
            <a:picLocks noChangeAspect="1"/>
          </p:cNvPicPr>
          <p:nvPr/>
        </p:nvPicPr>
        <p:blipFill>
          <a:blip r:embed="rId3"/>
          <a:stretch>
            <a:fillRect/>
          </a:stretch>
        </p:blipFill>
        <p:spPr>
          <a:xfrm>
            <a:off x="667736" y="1233756"/>
            <a:ext cx="7772400" cy="3467100"/>
          </a:xfrm>
          <a:prstGeom prst="rect">
            <a:avLst/>
          </a:prstGeom>
        </p:spPr>
      </p:pic>
      <p:sp>
        <p:nvSpPr>
          <p:cNvPr id="2" name="Datumsplatzhalter 1">
            <a:extLst>
              <a:ext uri="{FF2B5EF4-FFF2-40B4-BE49-F238E27FC236}">
                <a16:creationId xmlns:a16="http://schemas.microsoft.com/office/drawing/2014/main" id="{08088449-02DA-3C66-4266-5F07DDFC0F76}"/>
              </a:ext>
            </a:extLst>
          </p:cNvPr>
          <p:cNvSpPr>
            <a:spLocks noGrp="1"/>
          </p:cNvSpPr>
          <p:nvPr>
            <p:ph type="dt" sz="half" idx="10"/>
          </p:nvPr>
        </p:nvSpPr>
        <p:spPr/>
        <p:txBody>
          <a:bodyPr/>
          <a:lstStyle/>
          <a:p>
            <a:r>
              <a:rPr lang="de-DE"/>
              <a:t>© Leitfaden BikeBuddies</a:t>
            </a:r>
          </a:p>
        </p:txBody>
      </p:sp>
      <p:sp>
        <p:nvSpPr>
          <p:cNvPr id="3" name="Fußzeilenplatzhalter 2">
            <a:extLst>
              <a:ext uri="{FF2B5EF4-FFF2-40B4-BE49-F238E27FC236}">
                <a16:creationId xmlns:a16="http://schemas.microsoft.com/office/drawing/2014/main" id="{64D90ACA-0753-C029-3730-091C6B696515}"/>
              </a:ext>
            </a:extLst>
          </p:cNvPr>
          <p:cNvSpPr>
            <a:spLocks noGrp="1"/>
          </p:cNvSpPr>
          <p:nvPr>
            <p:ph type="ftr" sz="quarter" idx="11"/>
          </p:nvPr>
        </p:nvSpPr>
        <p:spPr/>
        <p:txBody>
          <a:bodyPr/>
          <a:lstStyle/>
          <a:p>
            <a:r>
              <a:rPr lang="de-DE"/>
              <a:t>Gestalte deine Straße</a:t>
            </a:r>
          </a:p>
        </p:txBody>
      </p:sp>
      <p:sp>
        <p:nvSpPr>
          <p:cNvPr id="4" name="Foliennummernplatzhalter 3">
            <a:extLst>
              <a:ext uri="{FF2B5EF4-FFF2-40B4-BE49-F238E27FC236}">
                <a16:creationId xmlns:a16="http://schemas.microsoft.com/office/drawing/2014/main" id="{B194A565-84C7-AC23-EBB3-D40EE7CF7754}"/>
              </a:ext>
            </a:extLst>
          </p:cNvPr>
          <p:cNvSpPr>
            <a:spLocks noGrp="1"/>
          </p:cNvSpPr>
          <p:nvPr>
            <p:ph type="sldNum" sz="quarter" idx="12"/>
          </p:nvPr>
        </p:nvSpPr>
        <p:spPr/>
        <p:txBody>
          <a:bodyPr/>
          <a:lstStyle/>
          <a:p>
            <a:fld id="{19CC5A35-9445-7442-8C37-5A890F86A75A}" type="slidenum">
              <a:rPr lang="de-DE" smtClean="0"/>
              <a:t>12</a:t>
            </a:fld>
            <a:endParaRPr lang="de-DE"/>
          </a:p>
        </p:txBody>
      </p:sp>
      <p:sp>
        <p:nvSpPr>
          <p:cNvPr id="6" name="Titel 5">
            <a:extLst>
              <a:ext uri="{FF2B5EF4-FFF2-40B4-BE49-F238E27FC236}">
                <a16:creationId xmlns:a16="http://schemas.microsoft.com/office/drawing/2014/main" id="{669DAD4E-C682-A036-D571-70F3EC6257E2}"/>
              </a:ext>
            </a:extLst>
          </p:cNvPr>
          <p:cNvSpPr>
            <a:spLocks noGrp="1"/>
          </p:cNvSpPr>
          <p:nvPr>
            <p:ph type="title"/>
          </p:nvPr>
        </p:nvSpPr>
        <p:spPr/>
        <p:txBody>
          <a:bodyPr/>
          <a:lstStyle/>
          <a:p>
            <a:r>
              <a:rPr lang="de-DE" sz="2400" dirty="0"/>
              <a:t>Aktuelle Gegebenheiten [Straßenname]</a:t>
            </a:r>
            <a:endParaRPr lang="de-DE" dirty="0"/>
          </a:p>
        </p:txBody>
      </p:sp>
      <p:sp>
        <p:nvSpPr>
          <p:cNvPr id="11" name="Textfeld 10">
            <a:extLst>
              <a:ext uri="{FF2B5EF4-FFF2-40B4-BE49-F238E27FC236}">
                <a16:creationId xmlns:a16="http://schemas.microsoft.com/office/drawing/2014/main" id="{ABD155CF-EC34-6032-EEA1-0410E179485C}"/>
              </a:ext>
            </a:extLst>
          </p:cNvPr>
          <p:cNvSpPr txBox="1"/>
          <p:nvPr/>
        </p:nvSpPr>
        <p:spPr>
          <a:xfrm>
            <a:off x="812124" y="2786796"/>
            <a:ext cx="1898991" cy="1459832"/>
          </a:xfrm>
          <a:prstGeom prst="rect">
            <a:avLst/>
          </a:prstGeom>
        </p:spPr>
        <p:txBody>
          <a:bodyPr vert="horz" wrap="square" lIns="0" tIns="0" rIns="0" bIns="0" rtlCol="0" anchor="ctr">
            <a:noAutofit/>
          </a:bodyPr>
          <a:lstStyle/>
          <a:p>
            <a:pPr algn="ctr"/>
            <a:r>
              <a:rPr lang="de-DE" sz="1600" dirty="0">
                <a:ea typeface="Roboto" panose="02000000000000000000" pitchFamily="2" charset="0"/>
                <a:cs typeface="Open Sans" panose="020B0606030504020204" pitchFamily="34" charset="0"/>
              </a:rPr>
              <a:t>„Die Autos fahren zu </a:t>
            </a:r>
            <a:r>
              <a:rPr lang="de-DE" sz="1600" b="1" dirty="0">
                <a:ea typeface="Roboto" panose="02000000000000000000" pitchFamily="2" charset="0"/>
                <a:cs typeface="Open Sans" panose="020B0606030504020204" pitchFamily="34" charset="0"/>
              </a:rPr>
              <a:t>schnell</a:t>
            </a:r>
            <a:r>
              <a:rPr lang="de-DE" sz="1600" dirty="0">
                <a:ea typeface="Roboto" panose="02000000000000000000" pitchFamily="2" charset="0"/>
                <a:cs typeface="Open Sans" panose="020B0606030504020204" pitchFamily="34" charset="0"/>
              </a:rPr>
              <a:t>“</a:t>
            </a:r>
            <a:endParaRPr lang="de-DE" sz="1600" b="0" i="0" dirty="0">
              <a:solidFill>
                <a:schemeClr val="tx1"/>
              </a:solidFill>
              <a:latin typeface="+mn-lt"/>
              <a:ea typeface="Roboto" panose="02000000000000000000" pitchFamily="2" charset="0"/>
              <a:cs typeface="Open Sans" panose="020B0606030504020204" pitchFamily="34" charset="0"/>
            </a:endParaRPr>
          </a:p>
        </p:txBody>
      </p:sp>
      <p:sp>
        <p:nvSpPr>
          <p:cNvPr id="14" name="Textfeld 13">
            <a:extLst>
              <a:ext uri="{FF2B5EF4-FFF2-40B4-BE49-F238E27FC236}">
                <a16:creationId xmlns:a16="http://schemas.microsoft.com/office/drawing/2014/main" id="{C20F6A60-D8BF-7DAC-9C51-0D4EFADC1E10}"/>
              </a:ext>
            </a:extLst>
          </p:cNvPr>
          <p:cNvSpPr txBox="1"/>
          <p:nvPr/>
        </p:nvSpPr>
        <p:spPr>
          <a:xfrm>
            <a:off x="2408313" y="1407175"/>
            <a:ext cx="1898991" cy="1459832"/>
          </a:xfrm>
          <a:prstGeom prst="rect">
            <a:avLst/>
          </a:prstGeom>
        </p:spPr>
        <p:txBody>
          <a:bodyPr vert="horz" wrap="square" lIns="0" tIns="0" rIns="0" bIns="0" rtlCol="0" anchor="ctr">
            <a:noAutofit/>
          </a:bodyPr>
          <a:lstStyle/>
          <a:p>
            <a:pPr algn="ctr"/>
            <a:r>
              <a:rPr lang="de-DE" sz="1600" dirty="0">
                <a:ea typeface="Roboto" panose="02000000000000000000" pitchFamily="2" charset="0"/>
                <a:cs typeface="Open Sans" panose="020B0606030504020204" pitchFamily="34" charset="0"/>
              </a:rPr>
              <a:t>„Autos fahren über </a:t>
            </a:r>
            <a:r>
              <a:rPr lang="de-DE" sz="1600" b="1" dirty="0">
                <a:ea typeface="Roboto" panose="02000000000000000000" pitchFamily="2" charset="0"/>
                <a:cs typeface="Open Sans" panose="020B0606030504020204" pitchFamily="34" charset="0"/>
              </a:rPr>
              <a:t>Rot</a:t>
            </a:r>
            <a:r>
              <a:rPr lang="de-DE" sz="1600" dirty="0">
                <a:ea typeface="Roboto" panose="02000000000000000000" pitchFamily="2" charset="0"/>
                <a:cs typeface="Open Sans" panose="020B0606030504020204" pitchFamily="34" charset="0"/>
              </a:rPr>
              <a:t>“</a:t>
            </a:r>
            <a:endParaRPr lang="de-DE" sz="1600" b="0" i="0" dirty="0">
              <a:solidFill>
                <a:schemeClr val="tx1"/>
              </a:solidFill>
              <a:latin typeface="+mn-lt"/>
              <a:ea typeface="Roboto" panose="02000000000000000000" pitchFamily="2" charset="0"/>
              <a:cs typeface="Open Sans" panose="020B0606030504020204" pitchFamily="34" charset="0"/>
            </a:endParaRPr>
          </a:p>
        </p:txBody>
      </p:sp>
      <p:sp>
        <p:nvSpPr>
          <p:cNvPr id="15" name="Textfeld 14">
            <a:extLst>
              <a:ext uri="{FF2B5EF4-FFF2-40B4-BE49-F238E27FC236}">
                <a16:creationId xmlns:a16="http://schemas.microsoft.com/office/drawing/2014/main" id="{484EC2F9-3E41-4F17-EAAF-3475E376B410}"/>
              </a:ext>
            </a:extLst>
          </p:cNvPr>
          <p:cNvSpPr txBox="1"/>
          <p:nvPr/>
        </p:nvSpPr>
        <p:spPr>
          <a:xfrm>
            <a:off x="4253155" y="2786796"/>
            <a:ext cx="1898991" cy="1459832"/>
          </a:xfrm>
          <a:prstGeom prst="rect">
            <a:avLst/>
          </a:prstGeom>
        </p:spPr>
        <p:txBody>
          <a:bodyPr vert="horz" wrap="square" lIns="0" tIns="0" rIns="0" bIns="0" rtlCol="0" anchor="ctr">
            <a:noAutofit/>
          </a:bodyPr>
          <a:lstStyle/>
          <a:p>
            <a:pPr algn="ctr"/>
            <a:r>
              <a:rPr lang="de-DE" sz="1600" dirty="0">
                <a:ea typeface="Roboto" panose="02000000000000000000" pitchFamily="2" charset="0"/>
                <a:cs typeface="Open Sans" panose="020B0606030504020204" pitchFamily="34" charset="0"/>
              </a:rPr>
              <a:t>„Es gibt </a:t>
            </a:r>
            <a:r>
              <a:rPr lang="de-DE" sz="1600" b="1" dirty="0">
                <a:ea typeface="Roboto" panose="02000000000000000000" pitchFamily="2" charset="0"/>
                <a:cs typeface="Open Sans" panose="020B0606030504020204" pitchFamily="34" charset="0"/>
              </a:rPr>
              <a:t>so viele </a:t>
            </a:r>
            <a:r>
              <a:rPr lang="de-DE" sz="1600" dirty="0">
                <a:ea typeface="Roboto" panose="02000000000000000000" pitchFamily="2" charset="0"/>
                <a:cs typeface="Open Sans" panose="020B0606030504020204" pitchFamily="34" charset="0"/>
              </a:rPr>
              <a:t>Autos“</a:t>
            </a:r>
            <a:endParaRPr lang="de-DE" sz="1600" b="0" i="0" dirty="0">
              <a:solidFill>
                <a:schemeClr val="tx1"/>
              </a:solidFill>
              <a:latin typeface="+mn-lt"/>
              <a:ea typeface="Roboto" panose="02000000000000000000" pitchFamily="2" charset="0"/>
              <a:cs typeface="Open Sans" panose="020B0606030504020204" pitchFamily="34" charset="0"/>
            </a:endParaRPr>
          </a:p>
        </p:txBody>
      </p:sp>
      <p:sp>
        <p:nvSpPr>
          <p:cNvPr id="16" name="Textfeld 15">
            <a:extLst>
              <a:ext uri="{FF2B5EF4-FFF2-40B4-BE49-F238E27FC236}">
                <a16:creationId xmlns:a16="http://schemas.microsoft.com/office/drawing/2014/main" id="{30D11DCB-8A53-393B-0931-B7672B25FCB1}"/>
              </a:ext>
            </a:extLst>
          </p:cNvPr>
          <p:cNvSpPr txBox="1"/>
          <p:nvPr/>
        </p:nvSpPr>
        <p:spPr>
          <a:xfrm>
            <a:off x="6152146" y="1407175"/>
            <a:ext cx="1973180" cy="1459832"/>
          </a:xfrm>
          <a:prstGeom prst="rect">
            <a:avLst/>
          </a:prstGeom>
        </p:spPr>
        <p:txBody>
          <a:bodyPr vert="horz" wrap="square" lIns="0" tIns="0" rIns="0" bIns="0" rtlCol="0" anchor="ctr">
            <a:noAutofit/>
          </a:bodyPr>
          <a:lstStyle/>
          <a:p>
            <a:pPr algn="ctr"/>
            <a:r>
              <a:rPr lang="de-DE" sz="1600" dirty="0">
                <a:ea typeface="Roboto" panose="02000000000000000000" pitchFamily="2" charset="0"/>
                <a:cs typeface="Open Sans" panose="020B0606030504020204" pitchFamily="34" charset="0"/>
              </a:rPr>
              <a:t>„Keine </a:t>
            </a:r>
            <a:r>
              <a:rPr lang="de-DE" sz="1600" b="1" dirty="0">
                <a:ea typeface="Roboto" panose="02000000000000000000" pitchFamily="2" charset="0"/>
                <a:cs typeface="Open Sans" panose="020B0606030504020204" pitchFamily="34" charset="0"/>
              </a:rPr>
              <a:t>Ampel</a:t>
            </a:r>
            <a:r>
              <a:rPr lang="de-DE" sz="1600" dirty="0">
                <a:ea typeface="Roboto" panose="02000000000000000000" pitchFamily="2" charset="0"/>
                <a:cs typeface="Open Sans" panose="020B0606030504020204" pitchFamily="34" charset="0"/>
              </a:rPr>
              <a:t> oder </a:t>
            </a:r>
            <a:r>
              <a:rPr lang="de-DE" sz="1600" b="1" dirty="0">
                <a:ea typeface="Roboto" panose="02000000000000000000" pitchFamily="2" charset="0"/>
                <a:cs typeface="Open Sans" panose="020B0606030504020204" pitchFamily="34" charset="0"/>
              </a:rPr>
              <a:t>Zebrastreifen</a:t>
            </a:r>
            <a:r>
              <a:rPr lang="de-DE" sz="1600" dirty="0">
                <a:ea typeface="Roboto" panose="02000000000000000000" pitchFamily="2" charset="0"/>
                <a:cs typeface="Open Sans" panose="020B0606030504020204" pitchFamily="34" charset="0"/>
              </a:rPr>
              <a:t>“</a:t>
            </a:r>
            <a:endParaRPr lang="de-DE" sz="1600" b="0" i="0" dirty="0">
              <a:solidFill>
                <a:schemeClr val="tx1"/>
              </a:solidFill>
              <a:latin typeface="+mn-lt"/>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1102928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FA681-68E7-D49B-DD00-265D8526EC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E1457C-E25A-F441-CDFE-90F302D6A50D}"/>
              </a:ext>
            </a:extLst>
          </p:cNvPr>
          <p:cNvSpPr>
            <a:spLocks noGrp="1"/>
          </p:cNvSpPr>
          <p:nvPr>
            <p:ph type="title"/>
          </p:nvPr>
        </p:nvSpPr>
        <p:spPr>
          <a:xfrm>
            <a:off x="3511296" y="1929468"/>
            <a:ext cx="5308854" cy="1795244"/>
          </a:xfrm>
        </p:spPr>
        <p:txBody>
          <a:bodyPr/>
          <a:lstStyle/>
          <a:p>
            <a:r>
              <a:rPr lang="de-DE" dirty="0"/>
              <a:t>Was ist eure Aufgabe?</a:t>
            </a:r>
          </a:p>
        </p:txBody>
      </p:sp>
      <p:sp>
        <p:nvSpPr>
          <p:cNvPr id="3" name="Oval 2">
            <a:extLst>
              <a:ext uri="{FF2B5EF4-FFF2-40B4-BE49-F238E27FC236}">
                <a16:creationId xmlns:a16="http://schemas.microsoft.com/office/drawing/2014/main" id="{29C03949-3F21-E3D5-D564-2500EA77DBCC}"/>
              </a:ext>
            </a:extLst>
          </p:cNvPr>
          <p:cNvSpPr/>
          <p:nvPr/>
        </p:nvSpPr>
        <p:spPr>
          <a:xfrm rot="20628959">
            <a:off x="821171" y="715848"/>
            <a:ext cx="1691640" cy="1652903"/>
          </a:xfrm>
          <a:prstGeom prst="ellipse">
            <a:avLst/>
          </a:prstGeom>
          <a:solidFill>
            <a:schemeClr val="accent5">
              <a:lumMod val="60000"/>
              <a:lumOff val="40000"/>
            </a:schemeClr>
          </a:solidFill>
          <a:ln>
            <a:solidFill>
              <a:schemeClr val="tx1"/>
            </a:solidFill>
          </a:ln>
          <a:scene3d>
            <a:camera prst="perspectiveRight"/>
            <a:lightRig rig="threePt" dir="t"/>
          </a:scene3d>
          <a:sp3d extrusionH="247650"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solidFill>
                  <a:schemeClr val="tx2"/>
                </a:solidFill>
              </a:rPr>
              <a:t>5</a:t>
            </a:r>
          </a:p>
          <a:p>
            <a:pPr algn="ctr"/>
            <a:r>
              <a:rPr lang="de-DE" b="1" dirty="0">
                <a:solidFill>
                  <a:schemeClr val="tx2"/>
                </a:solidFill>
              </a:rPr>
              <a:t>Minuten</a:t>
            </a:r>
          </a:p>
        </p:txBody>
      </p:sp>
    </p:spTree>
    <p:extLst>
      <p:ext uri="{BB962C8B-B14F-4D97-AF65-F5344CB8AC3E}">
        <p14:creationId xmlns:p14="http://schemas.microsoft.com/office/powerpoint/2010/main" val="1484254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FBAE14-3967-FD60-9332-D19A8E8F9FD0}"/>
              </a:ext>
            </a:extLst>
          </p:cNvPr>
          <p:cNvSpPr>
            <a:spLocks noGrp="1"/>
          </p:cNvSpPr>
          <p:nvPr>
            <p:ph type="title"/>
          </p:nvPr>
        </p:nvSpPr>
        <p:spPr/>
        <p:txBody>
          <a:bodyPr/>
          <a:lstStyle/>
          <a:p>
            <a:r>
              <a:rPr lang="de-DE" dirty="0"/>
              <a:t>Aufgabenstellung</a:t>
            </a:r>
          </a:p>
        </p:txBody>
      </p:sp>
      <p:sp>
        <p:nvSpPr>
          <p:cNvPr id="3" name="Datumsplatzhalter 2">
            <a:extLst>
              <a:ext uri="{FF2B5EF4-FFF2-40B4-BE49-F238E27FC236}">
                <a16:creationId xmlns:a16="http://schemas.microsoft.com/office/drawing/2014/main" id="{74D26F0F-4301-D79D-C19B-089B29F038EC}"/>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091B4892-2927-4528-1563-AA70301457E9}"/>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4EEB0C3D-35CA-8839-95BF-75BB94458454}"/>
              </a:ext>
            </a:extLst>
          </p:cNvPr>
          <p:cNvSpPr>
            <a:spLocks noGrp="1"/>
          </p:cNvSpPr>
          <p:nvPr>
            <p:ph type="sldNum" sz="quarter" idx="12"/>
          </p:nvPr>
        </p:nvSpPr>
        <p:spPr/>
        <p:txBody>
          <a:bodyPr/>
          <a:lstStyle/>
          <a:p>
            <a:fld id="{19CC5A35-9445-7442-8C37-5A890F86A75A}" type="slidenum">
              <a:rPr lang="de-DE" smtClean="0"/>
              <a:t>14</a:t>
            </a:fld>
            <a:endParaRPr lang="de-DE"/>
          </a:p>
        </p:txBody>
      </p:sp>
      <p:sp>
        <p:nvSpPr>
          <p:cNvPr id="7" name="Textplatzhalter 6">
            <a:extLst>
              <a:ext uri="{FF2B5EF4-FFF2-40B4-BE49-F238E27FC236}">
                <a16:creationId xmlns:a16="http://schemas.microsoft.com/office/drawing/2014/main" id="{A6D1BCC7-6F3D-86F6-C76F-552D497F8254}"/>
              </a:ext>
            </a:extLst>
          </p:cNvPr>
          <p:cNvSpPr>
            <a:spLocks noGrp="1"/>
          </p:cNvSpPr>
          <p:nvPr>
            <p:ph type="body" sz="quarter" idx="15"/>
          </p:nvPr>
        </p:nvSpPr>
        <p:spPr>
          <a:xfrm>
            <a:off x="323849" y="1563688"/>
            <a:ext cx="7143751" cy="2502986"/>
          </a:xfrm>
        </p:spPr>
        <p:txBody>
          <a:bodyPr/>
          <a:lstStyle/>
          <a:p>
            <a:r>
              <a:rPr lang="de-DE" dirty="0"/>
              <a:t>Ihr dürft die Straße ([Straßenname]) vor eurer Schule umgestalten!</a:t>
            </a:r>
          </a:p>
        </p:txBody>
      </p:sp>
      <p:pic>
        <p:nvPicPr>
          <p:cNvPr id="9" name="Grafik 8" descr="Ein Bild, das Licht, Lampe enthält.&#10;&#10;KI-generierte Inhalte können fehlerhaft sein.">
            <a:extLst>
              <a:ext uri="{FF2B5EF4-FFF2-40B4-BE49-F238E27FC236}">
                <a16:creationId xmlns:a16="http://schemas.microsoft.com/office/drawing/2014/main" id="{20EEC45A-8D03-6D5F-4E92-FB7E6EBA686C}"/>
              </a:ext>
            </a:extLst>
          </p:cNvPr>
          <p:cNvPicPr>
            <a:picLocks noChangeAspect="1"/>
          </p:cNvPicPr>
          <p:nvPr/>
        </p:nvPicPr>
        <p:blipFill>
          <a:blip r:embed="rId2"/>
          <a:stretch>
            <a:fillRect/>
          </a:stretch>
        </p:blipFill>
        <p:spPr>
          <a:xfrm>
            <a:off x="6324600" y="662599"/>
            <a:ext cx="2286000" cy="4178300"/>
          </a:xfrm>
          <a:prstGeom prst="rect">
            <a:avLst/>
          </a:prstGeom>
        </p:spPr>
      </p:pic>
    </p:spTree>
    <p:extLst>
      <p:ext uri="{BB962C8B-B14F-4D97-AF65-F5344CB8AC3E}">
        <p14:creationId xmlns:p14="http://schemas.microsoft.com/office/powerpoint/2010/main" val="2478049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7F13E-04BB-EB1C-6521-E1DDC73FEB44}"/>
              </a:ext>
            </a:extLst>
          </p:cNvPr>
          <p:cNvSpPr>
            <a:spLocks noGrp="1"/>
          </p:cNvSpPr>
          <p:nvPr>
            <p:ph type="title"/>
          </p:nvPr>
        </p:nvSpPr>
        <p:spPr/>
        <p:txBody>
          <a:bodyPr/>
          <a:lstStyle/>
          <a:p>
            <a:r>
              <a:rPr lang="de-DE" dirty="0"/>
              <a:t>Aufgabenstellung</a:t>
            </a:r>
          </a:p>
        </p:txBody>
      </p:sp>
      <p:sp>
        <p:nvSpPr>
          <p:cNvPr id="3" name="Datumsplatzhalter 2">
            <a:extLst>
              <a:ext uri="{FF2B5EF4-FFF2-40B4-BE49-F238E27FC236}">
                <a16:creationId xmlns:a16="http://schemas.microsoft.com/office/drawing/2014/main" id="{7D4B8A03-1AAC-24BE-9786-FADE866B81CA}"/>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BDFC59DB-DD2E-DF84-CE7E-980B4E2EC89D}"/>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A43425D2-9955-42B9-8A00-C71FB8CA5E8A}"/>
              </a:ext>
            </a:extLst>
          </p:cNvPr>
          <p:cNvSpPr>
            <a:spLocks noGrp="1"/>
          </p:cNvSpPr>
          <p:nvPr>
            <p:ph type="sldNum" sz="quarter" idx="12"/>
          </p:nvPr>
        </p:nvSpPr>
        <p:spPr/>
        <p:txBody>
          <a:bodyPr/>
          <a:lstStyle/>
          <a:p>
            <a:fld id="{19CC5A35-9445-7442-8C37-5A890F86A75A}" type="slidenum">
              <a:rPr lang="de-DE" smtClean="0"/>
              <a:t>15</a:t>
            </a:fld>
            <a:endParaRPr lang="de-DE"/>
          </a:p>
        </p:txBody>
      </p:sp>
      <p:sp>
        <p:nvSpPr>
          <p:cNvPr id="7" name="Textplatzhalter 6">
            <a:extLst>
              <a:ext uri="{FF2B5EF4-FFF2-40B4-BE49-F238E27FC236}">
                <a16:creationId xmlns:a16="http://schemas.microsoft.com/office/drawing/2014/main" id="{761FD33D-1CDF-605E-AA89-DA5F67BC517E}"/>
              </a:ext>
            </a:extLst>
          </p:cNvPr>
          <p:cNvSpPr>
            <a:spLocks noGrp="1"/>
          </p:cNvSpPr>
          <p:nvPr>
            <p:ph type="body" sz="quarter" idx="15"/>
          </p:nvPr>
        </p:nvSpPr>
        <p:spPr/>
        <p:txBody>
          <a:bodyPr/>
          <a:lstStyle/>
          <a:p>
            <a:r>
              <a:rPr lang="de-DE" dirty="0"/>
              <a:t>Worauf solltet ihr achten? </a:t>
            </a:r>
            <a:br>
              <a:rPr lang="de-DE" dirty="0"/>
            </a:br>
            <a:r>
              <a:rPr lang="de-DE" dirty="0"/>
              <a:t>Was ist wichtig?</a:t>
            </a:r>
          </a:p>
        </p:txBody>
      </p:sp>
      <p:sp>
        <p:nvSpPr>
          <p:cNvPr id="9" name="Textfeld 8">
            <a:extLst>
              <a:ext uri="{FF2B5EF4-FFF2-40B4-BE49-F238E27FC236}">
                <a16:creationId xmlns:a16="http://schemas.microsoft.com/office/drawing/2014/main" id="{7AC25315-0967-77F7-3124-F76A4258B028}"/>
              </a:ext>
            </a:extLst>
          </p:cNvPr>
          <p:cNvSpPr txBox="1"/>
          <p:nvPr/>
        </p:nvSpPr>
        <p:spPr>
          <a:xfrm>
            <a:off x="983666" y="2664463"/>
            <a:ext cx="3446882" cy="360000"/>
          </a:xfrm>
          <a:prstGeom prst="rect">
            <a:avLst/>
          </a:prstGeom>
        </p:spPr>
        <p:txBody>
          <a:bodyPr vert="horz" wrap="square" lIns="0" tIns="0" rIns="0" bIns="0" rtlCol="0" anchor="t">
            <a:noAutofit/>
          </a:bodyPr>
          <a:lstStyle/>
          <a:p>
            <a:r>
              <a:rPr lang="de-DE" sz="1600" dirty="0">
                <a:ea typeface="Roboto" panose="02000000000000000000" pitchFamily="2" charset="0"/>
                <a:cs typeface="Open Sans" panose="020B0606030504020204" pitchFamily="34" charset="0"/>
              </a:rPr>
              <a:t>Was </a:t>
            </a:r>
            <a:r>
              <a:rPr lang="de-DE" sz="1600" b="1" dirty="0">
                <a:ea typeface="Roboto" panose="02000000000000000000" pitchFamily="2" charset="0"/>
                <a:cs typeface="Open Sans" panose="020B0606030504020204" pitchFamily="34" charset="0"/>
              </a:rPr>
              <a:t>wünscht</a:t>
            </a:r>
            <a:r>
              <a:rPr lang="de-DE" sz="1600" dirty="0">
                <a:ea typeface="Roboto" panose="02000000000000000000" pitchFamily="2" charset="0"/>
                <a:cs typeface="Open Sans" panose="020B0606030504020204" pitchFamily="34" charset="0"/>
              </a:rPr>
              <a:t> ihr euch für eure Straße?</a:t>
            </a:r>
            <a:endParaRPr lang="de-DE" sz="1600" b="0" i="0" dirty="0">
              <a:solidFill>
                <a:schemeClr val="tx1"/>
              </a:solidFill>
              <a:latin typeface="+mn-lt"/>
              <a:ea typeface="Roboto" panose="02000000000000000000" pitchFamily="2" charset="0"/>
              <a:cs typeface="Open Sans" panose="020B0606030504020204" pitchFamily="34" charset="0"/>
            </a:endParaRPr>
          </a:p>
        </p:txBody>
      </p:sp>
      <p:pic>
        <p:nvPicPr>
          <p:cNvPr id="11" name="Grafik 10">
            <a:extLst>
              <a:ext uri="{FF2B5EF4-FFF2-40B4-BE49-F238E27FC236}">
                <a16:creationId xmlns:a16="http://schemas.microsoft.com/office/drawing/2014/main" id="{2A1AE046-6D44-52A3-6114-15D0DC822AD3}"/>
              </a:ext>
            </a:extLst>
          </p:cNvPr>
          <p:cNvPicPr>
            <a:picLocks noChangeAspect="1"/>
          </p:cNvPicPr>
          <p:nvPr/>
        </p:nvPicPr>
        <p:blipFill>
          <a:blip r:embed="rId3"/>
          <a:stretch>
            <a:fillRect/>
          </a:stretch>
        </p:blipFill>
        <p:spPr>
          <a:xfrm>
            <a:off x="204203" y="2477166"/>
            <a:ext cx="698500" cy="622300"/>
          </a:xfrm>
          <a:prstGeom prst="rect">
            <a:avLst/>
          </a:prstGeom>
        </p:spPr>
      </p:pic>
      <p:sp>
        <p:nvSpPr>
          <p:cNvPr id="12" name="Textfeld 11">
            <a:extLst>
              <a:ext uri="{FF2B5EF4-FFF2-40B4-BE49-F238E27FC236}">
                <a16:creationId xmlns:a16="http://schemas.microsoft.com/office/drawing/2014/main" id="{4E52B8D9-E944-57B8-CACE-61F628A120A2}"/>
              </a:ext>
            </a:extLst>
          </p:cNvPr>
          <p:cNvSpPr txBox="1"/>
          <p:nvPr/>
        </p:nvSpPr>
        <p:spPr>
          <a:xfrm>
            <a:off x="983666" y="3378336"/>
            <a:ext cx="3446882" cy="920946"/>
          </a:xfrm>
          <a:prstGeom prst="rect">
            <a:avLst/>
          </a:prstGeom>
        </p:spPr>
        <p:txBody>
          <a:bodyPr vert="horz" wrap="square" lIns="0" tIns="0" rIns="0" bIns="0" rtlCol="0" anchor="t">
            <a:noAutofit/>
          </a:bodyPr>
          <a:lstStyle/>
          <a:p>
            <a:r>
              <a:rPr lang="de-DE" sz="1600" b="1" dirty="0">
                <a:ea typeface="Roboto" panose="02000000000000000000" pitchFamily="2" charset="0"/>
                <a:cs typeface="Open Sans" panose="020B0606030504020204" pitchFamily="34" charset="0"/>
              </a:rPr>
              <a:t>Überlegt euch eure Ziele: </a:t>
            </a:r>
            <a:r>
              <a:rPr lang="de-DE" sz="1600" dirty="0">
                <a:ea typeface="Roboto" panose="02000000000000000000" pitchFamily="2" charset="0"/>
                <a:cs typeface="Open Sans" panose="020B0606030504020204" pitchFamily="34" charset="0"/>
              </a:rPr>
              <a:t>Was wollt ihr erreichen, wenn ihr die Straße umgestalten könntet?</a:t>
            </a:r>
            <a:endParaRPr lang="de-DE" sz="1600" b="0" i="0" dirty="0">
              <a:solidFill>
                <a:schemeClr val="tx1"/>
              </a:solidFill>
              <a:latin typeface="+mn-lt"/>
              <a:ea typeface="Roboto" panose="02000000000000000000" pitchFamily="2" charset="0"/>
              <a:cs typeface="Open Sans" panose="020B0606030504020204" pitchFamily="34" charset="0"/>
            </a:endParaRPr>
          </a:p>
        </p:txBody>
      </p:sp>
      <p:pic>
        <p:nvPicPr>
          <p:cNvPr id="13" name="Grafik 12">
            <a:extLst>
              <a:ext uri="{FF2B5EF4-FFF2-40B4-BE49-F238E27FC236}">
                <a16:creationId xmlns:a16="http://schemas.microsoft.com/office/drawing/2014/main" id="{B989B15C-98C1-2FD7-F8C4-A347CBE3E9A8}"/>
              </a:ext>
            </a:extLst>
          </p:cNvPr>
          <p:cNvPicPr>
            <a:picLocks noChangeAspect="1"/>
          </p:cNvPicPr>
          <p:nvPr/>
        </p:nvPicPr>
        <p:blipFill>
          <a:blip r:embed="rId3"/>
          <a:stretch>
            <a:fillRect/>
          </a:stretch>
        </p:blipFill>
        <p:spPr>
          <a:xfrm>
            <a:off x="204203" y="3191039"/>
            <a:ext cx="698500" cy="622300"/>
          </a:xfrm>
          <a:prstGeom prst="rect">
            <a:avLst/>
          </a:prstGeom>
        </p:spPr>
      </p:pic>
      <p:sp>
        <p:nvSpPr>
          <p:cNvPr id="14" name="Textfeld 13">
            <a:extLst>
              <a:ext uri="{FF2B5EF4-FFF2-40B4-BE49-F238E27FC236}">
                <a16:creationId xmlns:a16="http://schemas.microsoft.com/office/drawing/2014/main" id="{4FE8E9F2-FF34-881E-F673-5CD46AFA23FA}"/>
              </a:ext>
            </a:extLst>
          </p:cNvPr>
          <p:cNvSpPr txBox="1"/>
          <p:nvPr/>
        </p:nvSpPr>
        <p:spPr>
          <a:xfrm>
            <a:off x="5290971" y="2664463"/>
            <a:ext cx="3155197" cy="555350"/>
          </a:xfrm>
          <a:prstGeom prst="rect">
            <a:avLst/>
          </a:prstGeom>
        </p:spPr>
        <p:txBody>
          <a:bodyPr vert="horz" wrap="square" lIns="0" tIns="0" rIns="0" bIns="0" rtlCol="0" anchor="t">
            <a:noAutofit/>
          </a:bodyPr>
          <a:lstStyle/>
          <a:p>
            <a:r>
              <a:rPr lang="de-DE" sz="1600" dirty="0">
                <a:ea typeface="Roboto" panose="02000000000000000000" pitchFamily="2" charset="0"/>
                <a:cs typeface="Open Sans" panose="020B0606030504020204" pitchFamily="34" charset="0"/>
              </a:rPr>
              <a:t>Was wäre wichtig, damit die Straße </a:t>
            </a:r>
            <a:r>
              <a:rPr lang="de-DE" sz="1600" b="1" dirty="0">
                <a:ea typeface="Roboto" panose="02000000000000000000" pitchFamily="2" charset="0"/>
                <a:cs typeface="Open Sans" panose="020B0606030504020204" pitchFamily="34" charset="0"/>
              </a:rPr>
              <a:t>gut für alle </a:t>
            </a:r>
            <a:r>
              <a:rPr lang="de-DE" sz="1600" dirty="0">
                <a:ea typeface="Roboto" panose="02000000000000000000" pitchFamily="2" charset="0"/>
                <a:cs typeface="Open Sans" panose="020B0606030504020204" pitchFamily="34" charset="0"/>
              </a:rPr>
              <a:t>ist?</a:t>
            </a:r>
            <a:endParaRPr lang="de-DE" sz="1600" b="0" i="0" dirty="0">
              <a:solidFill>
                <a:schemeClr val="tx1"/>
              </a:solidFill>
              <a:latin typeface="+mn-lt"/>
              <a:ea typeface="Roboto" panose="02000000000000000000" pitchFamily="2" charset="0"/>
              <a:cs typeface="Open Sans" panose="020B0606030504020204" pitchFamily="34" charset="0"/>
            </a:endParaRPr>
          </a:p>
        </p:txBody>
      </p:sp>
      <p:pic>
        <p:nvPicPr>
          <p:cNvPr id="15" name="Grafik 14">
            <a:extLst>
              <a:ext uri="{FF2B5EF4-FFF2-40B4-BE49-F238E27FC236}">
                <a16:creationId xmlns:a16="http://schemas.microsoft.com/office/drawing/2014/main" id="{F9E8C499-E811-E5C5-9187-466DA86D8331}"/>
              </a:ext>
            </a:extLst>
          </p:cNvPr>
          <p:cNvPicPr>
            <a:picLocks noChangeAspect="1"/>
          </p:cNvPicPr>
          <p:nvPr/>
        </p:nvPicPr>
        <p:blipFill>
          <a:blip r:embed="rId3"/>
          <a:stretch>
            <a:fillRect/>
          </a:stretch>
        </p:blipFill>
        <p:spPr>
          <a:xfrm>
            <a:off x="4511509" y="2477166"/>
            <a:ext cx="698500" cy="622300"/>
          </a:xfrm>
          <a:prstGeom prst="rect">
            <a:avLst/>
          </a:prstGeom>
        </p:spPr>
      </p:pic>
      <p:sp>
        <p:nvSpPr>
          <p:cNvPr id="16" name="Textfeld 15">
            <a:extLst>
              <a:ext uri="{FF2B5EF4-FFF2-40B4-BE49-F238E27FC236}">
                <a16:creationId xmlns:a16="http://schemas.microsoft.com/office/drawing/2014/main" id="{82F0A5F3-3D48-BD11-7A51-87833DB9C5F0}"/>
              </a:ext>
            </a:extLst>
          </p:cNvPr>
          <p:cNvSpPr txBox="1"/>
          <p:nvPr/>
        </p:nvSpPr>
        <p:spPr>
          <a:xfrm>
            <a:off x="5290971" y="3378336"/>
            <a:ext cx="3529179" cy="920946"/>
          </a:xfrm>
          <a:prstGeom prst="rect">
            <a:avLst/>
          </a:prstGeom>
        </p:spPr>
        <p:txBody>
          <a:bodyPr vert="horz" wrap="square" lIns="0" tIns="0" rIns="0" bIns="0" rtlCol="0" anchor="t">
            <a:noAutofit/>
          </a:bodyPr>
          <a:lstStyle/>
          <a:p>
            <a:r>
              <a:rPr lang="de-DE" sz="1600" dirty="0">
                <a:ea typeface="Roboto" panose="02000000000000000000" pitchFamily="2" charset="0"/>
                <a:cs typeface="Open Sans" panose="020B0606030504020204" pitchFamily="34" charset="0"/>
              </a:rPr>
              <a:t>Was sollte auf der Straße </a:t>
            </a:r>
            <a:r>
              <a:rPr lang="de-DE" sz="1600" b="1" dirty="0">
                <a:ea typeface="Roboto" panose="02000000000000000000" pitchFamily="2" charset="0"/>
                <a:cs typeface="Open Sans" panose="020B0606030504020204" pitchFamily="34" charset="0"/>
              </a:rPr>
              <a:t>anders sein</a:t>
            </a:r>
            <a:r>
              <a:rPr lang="de-DE" sz="1600" dirty="0">
                <a:ea typeface="Roboto" panose="02000000000000000000" pitchFamily="2" charset="0"/>
                <a:cs typeface="Open Sans" panose="020B0606030504020204" pitchFamily="34" charset="0"/>
              </a:rPr>
              <a:t>?</a:t>
            </a:r>
          </a:p>
          <a:p>
            <a:endParaRPr lang="de-DE" sz="1600" b="0" i="0" dirty="0">
              <a:solidFill>
                <a:schemeClr val="tx1"/>
              </a:solidFill>
              <a:latin typeface="+mn-lt"/>
              <a:ea typeface="Roboto" panose="02000000000000000000" pitchFamily="2" charset="0"/>
              <a:cs typeface="Open Sans" panose="020B0606030504020204" pitchFamily="34" charset="0"/>
            </a:endParaRPr>
          </a:p>
        </p:txBody>
      </p:sp>
      <p:pic>
        <p:nvPicPr>
          <p:cNvPr id="17" name="Grafik 16">
            <a:extLst>
              <a:ext uri="{FF2B5EF4-FFF2-40B4-BE49-F238E27FC236}">
                <a16:creationId xmlns:a16="http://schemas.microsoft.com/office/drawing/2014/main" id="{6557D100-A45A-3BD1-B5E5-8EC22DB60D46}"/>
              </a:ext>
            </a:extLst>
          </p:cNvPr>
          <p:cNvPicPr>
            <a:picLocks noChangeAspect="1"/>
          </p:cNvPicPr>
          <p:nvPr/>
        </p:nvPicPr>
        <p:blipFill>
          <a:blip r:embed="rId3"/>
          <a:stretch>
            <a:fillRect/>
          </a:stretch>
        </p:blipFill>
        <p:spPr>
          <a:xfrm>
            <a:off x="4511509" y="3191039"/>
            <a:ext cx="698500" cy="622300"/>
          </a:xfrm>
          <a:prstGeom prst="rect">
            <a:avLst/>
          </a:prstGeom>
        </p:spPr>
      </p:pic>
    </p:spTree>
    <p:extLst>
      <p:ext uri="{BB962C8B-B14F-4D97-AF65-F5344CB8AC3E}">
        <p14:creationId xmlns:p14="http://schemas.microsoft.com/office/powerpoint/2010/main" val="1931424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504C5-8AE5-A6D7-AA81-BDE2E237A3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0B0C6D2-5012-96D5-A3E7-3BCFDD5FA2C4}"/>
              </a:ext>
            </a:extLst>
          </p:cNvPr>
          <p:cNvSpPr>
            <a:spLocks noGrp="1"/>
          </p:cNvSpPr>
          <p:nvPr>
            <p:ph type="title"/>
          </p:nvPr>
        </p:nvSpPr>
        <p:spPr>
          <a:xfrm>
            <a:off x="3511296" y="1929468"/>
            <a:ext cx="5308854" cy="1795244"/>
          </a:xfrm>
        </p:spPr>
        <p:txBody>
          <a:bodyPr/>
          <a:lstStyle/>
          <a:p>
            <a:r>
              <a:rPr lang="de-DE" dirty="0"/>
              <a:t>Was ist zu beachten?</a:t>
            </a:r>
          </a:p>
        </p:txBody>
      </p:sp>
      <p:sp>
        <p:nvSpPr>
          <p:cNvPr id="3" name="Oval 2">
            <a:extLst>
              <a:ext uri="{FF2B5EF4-FFF2-40B4-BE49-F238E27FC236}">
                <a16:creationId xmlns:a16="http://schemas.microsoft.com/office/drawing/2014/main" id="{6CE961D6-C0EF-6F2B-336A-7E4866611919}"/>
              </a:ext>
            </a:extLst>
          </p:cNvPr>
          <p:cNvSpPr/>
          <p:nvPr/>
        </p:nvSpPr>
        <p:spPr>
          <a:xfrm rot="20628959">
            <a:off x="821171" y="715848"/>
            <a:ext cx="1691640" cy="1652903"/>
          </a:xfrm>
          <a:prstGeom prst="ellipse">
            <a:avLst/>
          </a:prstGeom>
          <a:solidFill>
            <a:schemeClr val="accent5">
              <a:lumMod val="60000"/>
              <a:lumOff val="40000"/>
            </a:schemeClr>
          </a:solidFill>
          <a:ln>
            <a:solidFill>
              <a:schemeClr val="tx1"/>
            </a:solidFill>
          </a:ln>
          <a:scene3d>
            <a:camera prst="perspectiveRight"/>
            <a:lightRig rig="threePt" dir="t"/>
          </a:scene3d>
          <a:sp3d extrusionH="247650"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solidFill>
                  <a:schemeClr val="tx2"/>
                </a:solidFill>
              </a:rPr>
              <a:t>5</a:t>
            </a:r>
          </a:p>
          <a:p>
            <a:pPr algn="ctr"/>
            <a:r>
              <a:rPr lang="de-DE" b="1" dirty="0">
                <a:solidFill>
                  <a:schemeClr val="tx2"/>
                </a:solidFill>
              </a:rPr>
              <a:t>Minuten</a:t>
            </a:r>
          </a:p>
        </p:txBody>
      </p:sp>
    </p:spTree>
    <p:extLst>
      <p:ext uri="{BB962C8B-B14F-4D97-AF65-F5344CB8AC3E}">
        <p14:creationId xmlns:p14="http://schemas.microsoft.com/office/powerpoint/2010/main" val="1995546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1E3574-5D75-0FB7-2295-C3D728D8AB36}"/>
              </a:ext>
            </a:extLst>
          </p:cNvPr>
          <p:cNvSpPr>
            <a:spLocks noGrp="1"/>
          </p:cNvSpPr>
          <p:nvPr>
            <p:ph type="title"/>
          </p:nvPr>
        </p:nvSpPr>
        <p:spPr/>
        <p:txBody>
          <a:bodyPr/>
          <a:lstStyle/>
          <a:p>
            <a:r>
              <a:rPr lang="de-DE" dirty="0"/>
              <a:t>Hinweise für die Aufgabe</a:t>
            </a:r>
          </a:p>
        </p:txBody>
      </p:sp>
      <p:sp>
        <p:nvSpPr>
          <p:cNvPr id="3" name="Datumsplatzhalter 2">
            <a:extLst>
              <a:ext uri="{FF2B5EF4-FFF2-40B4-BE49-F238E27FC236}">
                <a16:creationId xmlns:a16="http://schemas.microsoft.com/office/drawing/2014/main" id="{FEA46476-45C3-2E0E-0A9B-3D81D358870F}"/>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A7F68102-6BCE-AA3E-1BA2-52F189D9CAD5}"/>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9655D365-9762-BFA2-9BCD-9D6391B347A8}"/>
              </a:ext>
            </a:extLst>
          </p:cNvPr>
          <p:cNvSpPr>
            <a:spLocks noGrp="1"/>
          </p:cNvSpPr>
          <p:nvPr>
            <p:ph type="sldNum" sz="quarter" idx="12"/>
          </p:nvPr>
        </p:nvSpPr>
        <p:spPr/>
        <p:txBody>
          <a:bodyPr/>
          <a:lstStyle/>
          <a:p>
            <a:fld id="{19CC5A35-9445-7442-8C37-5A890F86A75A}" type="slidenum">
              <a:rPr lang="de-DE" smtClean="0"/>
              <a:t>17</a:t>
            </a:fld>
            <a:endParaRPr lang="de-DE"/>
          </a:p>
        </p:txBody>
      </p:sp>
      <p:sp>
        <p:nvSpPr>
          <p:cNvPr id="7" name="Textplatzhalter 6">
            <a:extLst>
              <a:ext uri="{FF2B5EF4-FFF2-40B4-BE49-F238E27FC236}">
                <a16:creationId xmlns:a16="http://schemas.microsoft.com/office/drawing/2014/main" id="{50664D74-C1C2-D54B-1FAD-EF36BC5830F9}"/>
              </a:ext>
            </a:extLst>
          </p:cNvPr>
          <p:cNvSpPr>
            <a:spLocks noGrp="1"/>
          </p:cNvSpPr>
          <p:nvPr>
            <p:ph type="body" sz="quarter" idx="15"/>
          </p:nvPr>
        </p:nvSpPr>
        <p:spPr>
          <a:xfrm>
            <a:off x="323849" y="1563688"/>
            <a:ext cx="7095625" cy="706270"/>
          </a:xfrm>
        </p:spPr>
        <p:txBody>
          <a:bodyPr/>
          <a:lstStyle/>
          <a:p>
            <a:r>
              <a:rPr lang="de-DE" dirty="0"/>
              <a:t>Braucht eure Straße mehr Fahrradwege oder Plätze, </a:t>
            </a:r>
            <a:br>
              <a:rPr lang="de-DE" dirty="0"/>
            </a:br>
            <a:r>
              <a:rPr lang="de-DE" dirty="0"/>
              <a:t>um Fahrräder abzustellen?</a:t>
            </a:r>
          </a:p>
        </p:txBody>
      </p:sp>
      <p:pic>
        <p:nvPicPr>
          <p:cNvPr id="10" name="Grafik 9">
            <a:extLst>
              <a:ext uri="{FF2B5EF4-FFF2-40B4-BE49-F238E27FC236}">
                <a16:creationId xmlns:a16="http://schemas.microsoft.com/office/drawing/2014/main" id="{CD32B102-ABB7-FE7F-31D1-F8D532BDBA7C}"/>
              </a:ext>
            </a:extLst>
          </p:cNvPr>
          <p:cNvPicPr>
            <a:picLocks/>
          </p:cNvPicPr>
          <p:nvPr/>
        </p:nvPicPr>
        <p:blipFill>
          <a:blip r:embed="rId2" cstate="hqprint">
            <a:extLst>
              <a:ext uri="{28A0092B-C50C-407E-A947-70E740481C1C}">
                <a14:useLocalDpi xmlns:a14="http://schemas.microsoft.com/office/drawing/2010/main"/>
              </a:ext>
            </a:extLst>
          </a:blip>
          <a:srcRect/>
          <a:stretch>
            <a:fillRect/>
          </a:stretch>
        </p:blipFill>
        <p:spPr>
          <a:xfrm>
            <a:off x="4667550" y="2362659"/>
            <a:ext cx="1980000" cy="2268000"/>
          </a:xfrm>
          <a:prstGeom prst="rect">
            <a:avLst/>
          </a:prstGeom>
        </p:spPr>
      </p:pic>
      <p:pic>
        <p:nvPicPr>
          <p:cNvPr id="11" name="Grafik 10">
            <a:extLst>
              <a:ext uri="{FF2B5EF4-FFF2-40B4-BE49-F238E27FC236}">
                <a16:creationId xmlns:a16="http://schemas.microsoft.com/office/drawing/2014/main" id="{1E6846B1-2255-6A6B-0CFE-4656A32CDEB9}"/>
              </a:ext>
            </a:extLst>
          </p:cNvPr>
          <p:cNvPicPr>
            <a:picLocks/>
          </p:cNvPicPr>
          <p:nvPr/>
        </p:nvPicPr>
        <p:blipFill>
          <a:blip r:embed="rId3" cstate="hqprint">
            <a:extLst>
              <a:ext uri="{28A0092B-C50C-407E-A947-70E740481C1C}">
                <a14:useLocalDpi xmlns:a14="http://schemas.microsoft.com/office/drawing/2010/main"/>
              </a:ext>
            </a:extLst>
          </a:blip>
          <a:srcRect/>
          <a:stretch>
            <a:fillRect/>
          </a:stretch>
        </p:blipFill>
        <p:spPr>
          <a:xfrm>
            <a:off x="324000" y="2362659"/>
            <a:ext cx="1980000" cy="2268000"/>
          </a:xfrm>
          <a:prstGeom prst="rect">
            <a:avLst/>
          </a:prstGeom>
        </p:spPr>
      </p:pic>
      <p:pic>
        <p:nvPicPr>
          <p:cNvPr id="12" name="Grafik 11">
            <a:extLst>
              <a:ext uri="{FF2B5EF4-FFF2-40B4-BE49-F238E27FC236}">
                <a16:creationId xmlns:a16="http://schemas.microsoft.com/office/drawing/2014/main" id="{C6D32712-A139-A172-9CA2-6035ED0514AA}"/>
              </a:ext>
            </a:extLst>
          </p:cNvPr>
          <p:cNvPicPr>
            <a:picLocks/>
          </p:cNvPicPr>
          <p:nvPr/>
        </p:nvPicPr>
        <p:blipFill>
          <a:blip r:embed="rId4" cstate="hqprint">
            <a:extLst>
              <a:ext uri="{28A0092B-C50C-407E-A947-70E740481C1C}">
                <a14:useLocalDpi xmlns:a14="http://schemas.microsoft.com/office/drawing/2010/main"/>
              </a:ext>
            </a:extLst>
          </a:blip>
          <a:srcRect/>
          <a:stretch>
            <a:fillRect/>
          </a:stretch>
        </p:blipFill>
        <p:spPr>
          <a:xfrm>
            <a:off x="2494952" y="2362659"/>
            <a:ext cx="1980000" cy="2268000"/>
          </a:xfrm>
          <a:prstGeom prst="rect">
            <a:avLst/>
          </a:prstGeom>
        </p:spPr>
      </p:pic>
      <p:pic>
        <p:nvPicPr>
          <p:cNvPr id="13" name="Grafik 12">
            <a:extLst>
              <a:ext uri="{FF2B5EF4-FFF2-40B4-BE49-F238E27FC236}">
                <a16:creationId xmlns:a16="http://schemas.microsoft.com/office/drawing/2014/main" id="{DE8FF940-B776-3B5C-0C1C-003803BE707B}"/>
              </a:ext>
            </a:extLst>
          </p:cNvPr>
          <p:cNvPicPr>
            <a:picLocks/>
          </p:cNvPicPr>
          <p:nvPr/>
        </p:nvPicPr>
        <p:blipFill>
          <a:blip r:embed="rId5" cstate="hqprint">
            <a:extLst>
              <a:ext uri="{28A0092B-C50C-407E-A947-70E740481C1C}">
                <a14:useLocalDpi xmlns:a14="http://schemas.microsoft.com/office/drawing/2010/main"/>
              </a:ext>
            </a:extLst>
          </a:blip>
          <a:srcRect/>
          <a:stretch>
            <a:fillRect/>
          </a:stretch>
        </p:blipFill>
        <p:spPr>
          <a:xfrm>
            <a:off x="6840148" y="2362659"/>
            <a:ext cx="1980000" cy="2268000"/>
          </a:xfrm>
          <a:prstGeom prst="rect">
            <a:avLst/>
          </a:prstGeom>
        </p:spPr>
      </p:pic>
      <p:pic>
        <p:nvPicPr>
          <p:cNvPr id="9" name="Grafik 8" descr="Ein Bild, das Grafiken, Clipart, Zeichnung, Symbol enthält.&#10;&#10;KI-generierte Inhalte können fehlerhaft sein.">
            <a:extLst>
              <a:ext uri="{FF2B5EF4-FFF2-40B4-BE49-F238E27FC236}">
                <a16:creationId xmlns:a16="http://schemas.microsoft.com/office/drawing/2014/main" id="{0FCFB8FD-AA31-5327-0B81-9CB649A5E75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419474" y="949834"/>
            <a:ext cx="1083777" cy="1698457"/>
          </a:xfrm>
          <a:prstGeom prst="rect">
            <a:avLst/>
          </a:prstGeom>
        </p:spPr>
      </p:pic>
    </p:spTree>
    <p:extLst>
      <p:ext uri="{BB962C8B-B14F-4D97-AF65-F5344CB8AC3E}">
        <p14:creationId xmlns:p14="http://schemas.microsoft.com/office/powerpoint/2010/main" val="2791488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491FA-B475-AC20-3675-E0DF96983A24}"/>
            </a:ext>
          </a:extLst>
        </p:cNvPr>
        <p:cNvGrpSpPr/>
        <p:nvPr/>
      </p:nvGrpSpPr>
      <p:grpSpPr>
        <a:xfrm>
          <a:off x="0" y="0"/>
          <a:ext cx="0" cy="0"/>
          <a:chOff x="0" y="0"/>
          <a:chExt cx="0" cy="0"/>
        </a:xfrm>
      </p:grpSpPr>
      <p:pic>
        <p:nvPicPr>
          <p:cNvPr id="15" name="Grafik 14">
            <a:extLst>
              <a:ext uri="{FF2B5EF4-FFF2-40B4-BE49-F238E27FC236}">
                <a16:creationId xmlns:a16="http://schemas.microsoft.com/office/drawing/2014/main" id="{C12206A2-808B-D3EC-1A1C-CDDCD081F2A6}"/>
              </a:ext>
            </a:extLst>
          </p:cNvPr>
          <p:cNvPicPr preferRelativeResize="0">
            <a:picLocks/>
          </p:cNvPicPr>
          <p:nvPr/>
        </p:nvPicPr>
        <p:blipFill>
          <a:blip r:embed="rId3" cstate="hqprint">
            <a:extLst>
              <a:ext uri="{28A0092B-C50C-407E-A947-70E740481C1C}">
                <a14:useLocalDpi xmlns:a14="http://schemas.microsoft.com/office/drawing/2010/main"/>
              </a:ext>
            </a:extLst>
          </a:blip>
          <a:srcRect/>
          <a:stretch/>
        </p:blipFill>
        <p:spPr>
          <a:xfrm>
            <a:off x="6120152" y="2365532"/>
            <a:ext cx="2700000" cy="2268000"/>
          </a:xfrm>
          <a:prstGeom prst="rect">
            <a:avLst/>
          </a:prstGeom>
        </p:spPr>
      </p:pic>
      <p:sp>
        <p:nvSpPr>
          <p:cNvPr id="2" name="Titel 1">
            <a:extLst>
              <a:ext uri="{FF2B5EF4-FFF2-40B4-BE49-F238E27FC236}">
                <a16:creationId xmlns:a16="http://schemas.microsoft.com/office/drawing/2014/main" id="{4B72BE22-AB7E-0CB1-A97B-CA2EAB37BC0B}"/>
              </a:ext>
            </a:extLst>
          </p:cNvPr>
          <p:cNvSpPr>
            <a:spLocks noGrp="1"/>
          </p:cNvSpPr>
          <p:nvPr>
            <p:ph type="title"/>
          </p:nvPr>
        </p:nvSpPr>
        <p:spPr/>
        <p:txBody>
          <a:bodyPr/>
          <a:lstStyle/>
          <a:p>
            <a:r>
              <a:rPr lang="de-DE" dirty="0"/>
              <a:t>Hinweise für die Aufgabe</a:t>
            </a:r>
          </a:p>
        </p:txBody>
      </p:sp>
      <p:sp>
        <p:nvSpPr>
          <p:cNvPr id="3" name="Datumsplatzhalter 2">
            <a:extLst>
              <a:ext uri="{FF2B5EF4-FFF2-40B4-BE49-F238E27FC236}">
                <a16:creationId xmlns:a16="http://schemas.microsoft.com/office/drawing/2014/main" id="{3014CDAB-3FDE-A9B0-EE92-A087A4DCD2CE}"/>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39F39869-C30A-D561-DD5C-6C03813CFB11}"/>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FB3A1611-CA83-218D-A3A9-09E9AFCBE421}"/>
              </a:ext>
            </a:extLst>
          </p:cNvPr>
          <p:cNvSpPr>
            <a:spLocks noGrp="1"/>
          </p:cNvSpPr>
          <p:nvPr>
            <p:ph type="sldNum" sz="quarter" idx="12"/>
          </p:nvPr>
        </p:nvSpPr>
        <p:spPr/>
        <p:txBody>
          <a:bodyPr/>
          <a:lstStyle/>
          <a:p>
            <a:fld id="{19CC5A35-9445-7442-8C37-5A890F86A75A}" type="slidenum">
              <a:rPr lang="de-DE" smtClean="0"/>
              <a:t>18</a:t>
            </a:fld>
            <a:endParaRPr lang="de-DE"/>
          </a:p>
        </p:txBody>
      </p:sp>
      <p:sp>
        <p:nvSpPr>
          <p:cNvPr id="7" name="Textplatzhalter 6">
            <a:extLst>
              <a:ext uri="{FF2B5EF4-FFF2-40B4-BE49-F238E27FC236}">
                <a16:creationId xmlns:a16="http://schemas.microsoft.com/office/drawing/2014/main" id="{1CAB67CA-EACF-1556-B36B-A01304C82841}"/>
              </a:ext>
            </a:extLst>
          </p:cNvPr>
          <p:cNvSpPr>
            <a:spLocks noGrp="1"/>
          </p:cNvSpPr>
          <p:nvPr>
            <p:ph type="body" sz="quarter" idx="15"/>
          </p:nvPr>
        </p:nvSpPr>
        <p:spPr>
          <a:xfrm>
            <a:off x="323849" y="1563688"/>
            <a:ext cx="7095625" cy="706270"/>
          </a:xfrm>
        </p:spPr>
        <p:txBody>
          <a:bodyPr/>
          <a:lstStyle/>
          <a:p>
            <a:r>
              <a:rPr lang="de-DE" dirty="0"/>
              <a:t>Sollten </a:t>
            </a:r>
            <a:r>
              <a:rPr lang="de-DE" dirty="0" err="1"/>
              <a:t>Zufußgehende</a:t>
            </a:r>
            <a:r>
              <a:rPr lang="de-DE" dirty="0"/>
              <a:t> sicher und </a:t>
            </a:r>
            <a:br>
              <a:rPr lang="de-DE" dirty="0"/>
            </a:br>
            <a:r>
              <a:rPr lang="de-DE" dirty="0"/>
              <a:t>leicht über eure Straße kommen können?</a:t>
            </a:r>
          </a:p>
        </p:txBody>
      </p:sp>
      <p:pic>
        <p:nvPicPr>
          <p:cNvPr id="6" name="Grafik 5">
            <a:extLst>
              <a:ext uri="{FF2B5EF4-FFF2-40B4-BE49-F238E27FC236}">
                <a16:creationId xmlns:a16="http://schemas.microsoft.com/office/drawing/2014/main" id="{3E28881D-DE0F-C491-799D-2020AF306D72}"/>
              </a:ext>
            </a:extLst>
          </p:cNvPr>
          <p:cNvPicPr preferRelativeResize="0">
            <a:picLocks/>
          </p:cNvPicPr>
          <p:nvPr/>
        </p:nvPicPr>
        <p:blipFill>
          <a:blip r:embed="rId4" cstate="hqprint">
            <a:extLst>
              <a:ext uri="{28A0092B-C50C-407E-A947-70E740481C1C}">
                <a14:useLocalDpi xmlns:a14="http://schemas.microsoft.com/office/drawing/2010/main"/>
              </a:ext>
            </a:extLst>
          </a:blip>
          <a:srcRect/>
          <a:stretch/>
        </p:blipFill>
        <p:spPr>
          <a:xfrm>
            <a:off x="323850" y="2365532"/>
            <a:ext cx="2700000" cy="2268000"/>
          </a:xfrm>
          <a:prstGeom prst="rect">
            <a:avLst/>
          </a:prstGeom>
        </p:spPr>
      </p:pic>
      <p:pic>
        <p:nvPicPr>
          <p:cNvPr id="9" name="Grafik 8" descr="Ein Bild, das Grafiken, Clipart, Zeichnung, Symbol enthält.&#10;&#10;KI-generierte Inhalte können fehlerhaft sein.">
            <a:extLst>
              <a:ext uri="{FF2B5EF4-FFF2-40B4-BE49-F238E27FC236}">
                <a16:creationId xmlns:a16="http://schemas.microsoft.com/office/drawing/2014/main" id="{668CF1A9-710C-7226-CFEA-1B88C9A6712E}"/>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419474" y="949834"/>
            <a:ext cx="1083777" cy="1698457"/>
          </a:xfrm>
          <a:prstGeom prst="rect">
            <a:avLst/>
          </a:prstGeom>
        </p:spPr>
      </p:pic>
      <p:pic>
        <p:nvPicPr>
          <p:cNvPr id="16" name="Grafik 15">
            <a:extLst>
              <a:ext uri="{FF2B5EF4-FFF2-40B4-BE49-F238E27FC236}">
                <a16:creationId xmlns:a16="http://schemas.microsoft.com/office/drawing/2014/main" id="{FBF513BA-F6F2-C70B-CA41-52F1719CC525}"/>
              </a:ext>
            </a:extLst>
          </p:cNvPr>
          <p:cNvPicPr preferRelativeResize="0">
            <a:picLocks/>
          </p:cNvPicPr>
          <p:nvPr/>
        </p:nvPicPr>
        <p:blipFill>
          <a:blip r:embed="rId6" cstate="hqprint">
            <a:extLst>
              <a:ext uri="{BEBA8EAE-BF5A-486C-A8C5-ECC9F3942E4B}">
                <a14:imgProps xmlns:a14="http://schemas.microsoft.com/office/drawing/2010/main">
                  <a14:imgLayer r:embed="rId7">
                    <a14:imgEffect>
                      <a14:brightnessContrast bright="21000"/>
                    </a14:imgEffect>
                  </a14:imgLayer>
                </a14:imgProps>
              </a:ext>
              <a:ext uri="{28A0092B-C50C-407E-A947-70E740481C1C}">
                <a14:useLocalDpi xmlns:a14="http://schemas.microsoft.com/office/drawing/2010/main"/>
              </a:ext>
            </a:extLst>
          </a:blip>
          <a:srcRect/>
          <a:stretch>
            <a:fillRect/>
          </a:stretch>
        </p:blipFill>
        <p:spPr>
          <a:xfrm>
            <a:off x="3221504" y="2365532"/>
            <a:ext cx="2700000" cy="2268000"/>
          </a:xfrm>
          <a:prstGeom prst="rect">
            <a:avLst/>
          </a:prstGeom>
        </p:spPr>
      </p:pic>
    </p:spTree>
    <p:extLst>
      <p:ext uri="{BB962C8B-B14F-4D97-AF65-F5344CB8AC3E}">
        <p14:creationId xmlns:p14="http://schemas.microsoft.com/office/powerpoint/2010/main" val="4212933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BE5E2-516E-38F1-0517-9A99D2E8A8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B0F3A8-8AC4-F66F-D7E6-E998724BFF97}"/>
              </a:ext>
            </a:extLst>
          </p:cNvPr>
          <p:cNvSpPr>
            <a:spLocks noGrp="1"/>
          </p:cNvSpPr>
          <p:nvPr>
            <p:ph type="title"/>
          </p:nvPr>
        </p:nvSpPr>
        <p:spPr/>
        <p:txBody>
          <a:bodyPr/>
          <a:lstStyle/>
          <a:p>
            <a:r>
              <a:rPr lang="de-DE" dirty="0"/>
              <a:t>Hinweise für die Aufgabe</a:t>
            </a:r>
          </a:p>
        </p:txBody>
      </p:sp>
      <p:sp>
        <p:nvSpPr>
          <p:cNvPr id="3" name="Datumsplatzhalter 2">
            <a:extLst>
              <a:ext uri="{FF2B5EF4-FFF2-40B4-BE49-F238E27FC236}">
                <a16:creationId xmlns:a16="http://schemas.microsoft.com/office/drawing/2014/main" id="{67DEAAAC-F6FA-201F-31AF-2C532B478D27}"/>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01B6F0C2-3803-3C9B-9196-DCC315D7498E}"/>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EE6E71C8-A004-221A-531F-A009D036EB6F}"/>
              </a:ext>
            </a:extLst>
          </p:cNvPr>
          <p:cNvSpPr>
            <a:spLocks noGrp="1"/>
          </p:cNvSpPr>
          <p:nvPr>
            <p:ph type="sldNum" sz="quarter" idx="12"/>
          </p:nvPr>
        </p:nvSpPr>
        <p:spPr/>
        <p:txBody>
          <a:bodyPr/>
          <a:lstStyle/>
          <a:p>
            <a:fld id="{19CC5A35-9445-7442-8C37-5A890F86A75A}" type="slidenum">
              <a:rPr lang="de-DE" smtClean="0"/>
              <a:t>19</a:t>
            </a:fld>
            <a:endParaRPr lang="de-DE"/>
          </a:p>
        </p:txBody>
      </p:sp>
      <p:sp>
        <p:nvSpPr>
          <p:cNvPr id="7" name="Textplatzhalter 6">
            <a:extLst>
              <a:ext uri="{FF2B5EF4-FFF2-40B4-BE49-F238E27FC236}">
                <a16:creationId xmlns:a16="http://schemas.microsoft.com/office/drawing/2014/main" id="{22AB1B98-9A68-CC1D-3B03-BA9D9305D9A1}"/>
              </a:ext>
            </a:extLst>
          </p:cNvPr>
          <p:cNvSpPr>
            <a:spLocks noGrp="1"/>
          </p:cNvSpPr>
          <p:nvPr>
            <p:ph type="body" sz="quarter" idx="15"/>
          </p:nvPr>
        </p:nvSpPr>
        <p:spPr>
          <a:xfrm>
            <a:off x="323849" y="1563688"/>
            <a:ext cx="7095625" cy="706270"/>
          </a:xfrm>
        </p:spPr>
        <p:txBody>
          <a:bodyPr/>
          <a:lstStyle/>
          <a:p>
            <a:r>
              <a:rPr lang="de-DE" dirty="0"/>
              <a:t>Wollt ihr Trinkbrunnen, Spielgeräte, Bäume für Schatten, Bänke oder vielleicht Essensstände auf der Straße?</a:t>
            </a:r>
          </a:p>
        </p:txBody>
      </p:sp>
      <p:pic>
        <p:nvPicPr>
          <p:cNvPr id="8" name="Grafik 7">
            <a:extLst>
              <a:ext uri="{FF2B5EF4-FFF2-40B4-BE49-F238E27FC236}">
                <a16:creationId xmlns:a16="http://schemas.microsoft.com/office/drawing/2014/main" id="{D206477B-33F9-47D5-167E-A908DBFD5FA7}"/>
              </a:ext>
            </a:extLst>
          </p:cNvPr>
          <p:cNvPicPr preferRelativeResize="0">
            <a:picLocks/>
          </p:cNvPicPr>
          <p:nvPr/>
        </p:nvPicPr>
        <p:blipFill>
          <a:blip r:embed="rId3" cstate="hqprint">
            <a:extLst>
              <a:ext uri="{28A0092B-C50C-407E-A947-70E740481C1C}">
                <a14:useLocalDpi xmlns:a14="http://schemas.microsoft.com/office/drawing/2010/main"/>
              </a:ext>
            </a:extLst>
          </a:blip>
          <a:srcRect/>
          <a:stretch/>
        </p:blipFill>
        <p:spPr>
          <a:xfrm>
            <a:off x="6120152" y="2365532"/>
            <a:ext cx="2700000" cy="2268000"/>
          </a:xfrm>
          <a:prstGeom prst="rect">
            <a:avLst/>
          </a:prstGeom>
        </p:spPr>
      </p:pic>
      <p:pic>
        <p:nvPicPr>
          <p:cNvPr id="10" name="Grafik 9">
            <a:extLst>
              <a:ext uri="{FF2B5EF4-FFF2-40B4-BE49-F238E27FC236}">
                <a16:creationId xmlns:a16="http://schemas.microsoft.com/office/drawing/2014/main" id="{F8B7B0DB-14A4-3BB3-0B45-0C4B121118A5}"/>
              </a:ext>
            </a:extLst>
          </p:cNvPr>
          <p:cNvPicPr preferRelativeResize="0">
            <a:picLocks/>
          </p:cNvPicPr>
          <p:nvPr/>
        </p:nvPicPr>
        <p:blipFill>
          <a:blip r:embed="rId4" cstate="hqprint">
            <a:extLst>
              <a:ext uri="{28A0092B-C50C-407E-A947-70E740481C1C}">
                <a14:useLocalDpi xmlns:a14="http://schemas.microsoft.com/office/drawing/2010/main"/>
              </a:ext>
            </a:extLst>
          </a:blip>
          <a:srcRect/>
          <a:stretch/>
        </p:blipFill>
        <p:spPr>
          <a:xfrm>
            <a:off x="323850" y="2365532"/>
            <a:ext cx="2700000" cy="2268000"/>
          </a:xfrm>
          <a:prstGeom prst="rect">
            <a:avLst/>
          </a:prstGeom>
        </p:spPr>
      </p:pic>
      <p:pic>
        <p:nvPicPr>
          <p:cNvPr id="11" name="Grafik 10">
            <a:extLst>
              <a:ext uri="{FF2B5EF4-FFF2-40B4-BE49-F238E27FC236}">
                <a16:creationId xmlns:a16="http://schemas.microsoft.com/office/drawing/2014/main" id="{80EDCD25-20DD-C4ED-653D-C83EA6079D0C}"/>
              </a:ext>
            </a:extLst>
          </p:cNvPr>
          <p:cNvPicPr preferRelativeResize="0">
            <a:picLocks/>
          </p:cNvPicPr>
          <p:nvPr/>
        </p:nvPicPr>
        <p:blipFill>
          <a:blip r:embed="rId5" cstate="hqprint">
            <a:extLst>
              <a:ext uri="{28A0092B-C50C-407E-A947-70E740481C1C}">
                <a14:useLocalDpi xmlns:a14="http://schemas.microsoft.com/office/drawing/2010/main"/>
              </a:ext>
            </a:extLst>
          </a:blip>
          <a:srcRect/>
          <a:stretch>
            <a:fillRect/>
          </a:stretch>
        </p:blipFill>
        <p:spPr>
          <a:xfrm>
            <a:off x="3221504" y="2365532"/>
            <a:ext cx="2700000" cy="2268000"/>
          </a:xfrm>
          <a:prstGeom prst="rect">
            <a:avLst/>
          </a:prstGeom>
        </p:spPr>
      </p:pic>
      <p:pic>
        <p:nvPicPr>
          <p:cNvPr id="9" name="Grafik 8" descr="Ein Bild, das Grafiken, Clipart, Zeichnung, Symbol enthält.&#10;&#10;KI-generierte Inhalte können fehlerhaft sein.">
            <a:extLst>
              <a:ext uri="{FF2B5EF4-FFF2-40B4-BE49-F238E27FC236}">
                <a16:creationId xmlns:a16="http://schemas.microsoft.com/office/drawing/2014/main" id="{3DE67177-AE2C-699A-8C23-BC5BC61EC86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419474" y="949834"/>
            <a:ext cx="1083777" cy="1698457"/>
          </a:xfrm>
          <a:prstGeom prst="rect">
            <a:avLst/>
          </a:prstGeom>
        </p:spPr>
      </p:pic>
    </p:spTree>
    <p:extLst>
      <p:ext uri="{BB962C8B-B14F-4D97-AF65-F5344CB8AC3E}">
        <p14:creationId xmlns:p14="http://schemas.microsoft.com/office/powerpoint/2010/main" val="662843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47BE2-C5A4-DFC9-A05A-5CD9E92591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0CF14E9-A3EC-25BD-EF75-B42DE1855873}"/>
              </a:ext>
            </a:extLst>
          </p:cNvPr>
          <p:cNvSpPr>
            <a:spLocks noGrp="1"/>
          </p:cNvSpPr>
          <p:nvPr>
            <p:ph type="title"/>
          </p:nvPr>
        </p:nvSpPr>
        <p:spPr/>
        <p:txBody>
          <a:bodyPr/>
          <a:lstStyle/>
          <a:p>
            <a:r>
              <a:rPr lang="de-DE" dirty="0"/>
              <a:t>Hinweise für die Aufgabe</a:t>
            </a:r>
          </a:p>
        </p:txBody>
      </p:sp>
      <p:sp>
        <p:nvSpPr>
          <p:cNvPr id="3" name="Datumsplatzhalter 2">
            <a:extLst>
              <a:ext uri="{FF2B5EF4-FFF2-40B4-BE49-F238E27FC236}">
                <a16:creationId xmlns:a16="http://schemas.microsoft.com/office/drawing/2014/main" id="{E7767702-A927-C4F1-E53C-1D905AC8FBF8}"/>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619BC027-9C22-4363-D95E-A0B0B1AD67C0}"/>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A05EAA2B-0A2C-16FF-8503-DCEB347EB5AC}"/>
              </a:ext>
            </a:extLst>
          </p:cNvPr>
          <p:cNvSpPr>
            <a:spLocks noGrp="1"/>
          </p:cNvSpPr>
          <p:nvPr>
            <p:ph type="sldNum" sz="quarter" idx="12"/>
          </p:nvPr>
        </p:nvSpPr>
        <p:spPr/>
        <p:txBody>
          <a:bodyPr/>
          <a:lstStyle/>
          <a:p>
            <a:fld id="{19CC5A35-9445-7442-8C37-5A890F86A75A}" type="slidenum">
              <a:rPr lang="de-DE" smtClean="0"/>
              <a:t>20</a:t>
            </a:fld>
            <a:endParaRPr lang="de-DE"/>
          </a:p>
        </p:txBody>
      </p:sp>
      <p:sp>
        <p:nvSpPr>
          <p:cNvPr id="7" name="Textplatzhalter 6">
            <a:extLst>
              <a:ext uri="{FF2B5EF4-FFF2-40B4-BE49-F238E27FC236}">
                <a16:creationId xmlns:a16="http://schemas.microsoft.com/office/drawing/2014/main" id="{74CB1F39-22F3-9B4C-E2AF-F9BD78813F27}"/>
              </a:ext>
            </a:extLst>
          </p:cNvPr>
          <p:cNvSpPr>
            <a:spLocks noGrp="1"/>
          </p:cNvSpPr>
          <p:nvPr>
            <p:ph type="body" sz="quarter" idx="15"/>
          </p:nvPr>
        </p:nvSpPr>
        <p:spPr>
          <a:xfrm>
            <a:off x="323849" y="1563688"/>
            <a:ext cx="7095625" cy="706270"/>
          </a:xfrm>
        </p:spPr>
        <p:txBody>
          <a:bodyPr/>
          <a:lstStyle/>
          <a:p>
            <a:r>
              <a:rPr lang="de-DE" dirty="0"/>
              <a:t>Denkt dran, dass auch Menschen im Rollstuhl </a:t>
            </a:r>
            <a:br>
              <a:rPr lang="de-DE" dirty="0"/>
            </a:br>
            <a:r>
              <a:rPr lang="de-DE" dirty="0"/>
              <a:t>oder mit Kinderwagen gut vorankommen müssen.</a:t>
            </a:r>
          </a:p>
        </p:txBody>
      </p:sp>
      <p:pic>
        <p:nvPicPr>
          <p:cNvPr id="10" name="Grafik 9">
            <a:extLst>
              <a:ext uri="{FF2B5EF4-FFF2-40B4-BE49-F238E27FC236}">
                <a16:creationId xmlns:a16="http://schemas.microsoft.com/office/drawing/2014/main" id="{01615F54-47BF-3B4F-805E-F440D1EB54F3}"/>
              </a:ext>
            </a:extLst>
          </p:cNvPr>
          <p:cNvPicPr>
            <a:picLocks/>
          </p:cNvPicPr>
          <p:nvPr/>
        </p:nvPicPr>
        <p:blipFill>
          <a:blip r:embed="rId2" cstate="hqprint">
            <a:extLst>
              <a:ext uri="{BEBA8EAE-BF5A-486C-A8C5-ECC9F3942E4B}">
                <a14:imgProps xmlns:a14="http://schemas.microsoft.com/office/drawing/2010/main">
                  <a14:imgLayer r:embed="rId3">
                    <a14:imgEffect>
                      <a14:colorTemperature colorTemp="5275"/>
                    </a14:imgEffect>
                  </a14:imgLayer>
                </a14:imgProps>
              </a:ext>
              <a:ext uri="{28A0092B-C50C-407E-A947-70E740481C1C}">
                <a14:useLocalDpi xmlns:a14="http://schemas.microsoft.com/office/drawing/2010/main"/>
              </a:ext>
            </a:extLst>
          </a:blip>
          <a:srcRect/>
          <a:stretch>
            <a:fillRect/>
          </a:stretch>
        </p:blipFill>
        <p:spPr>
          <a:xfrm>
            <a:off x="4667550" y="2362659"/>
            <a:ext cx="1980000" cy="2268000"/>
          </a:xfrm>
          <a:prstGeom prst="rect">
            <a:avLst/>
          </a:prstGeom>
        </p:spPr>
      </p:pic>
      <p:pic>
        <p:nvPicPr>
          <p:cNvPr id="11" name="Grafik 10">
            <a:extLst>
              <a:ext uri="{FF2B5EF4-FFF2-40B4-BE49-F238E27FC236}">
                <a16:creationId xmlns:a16="http://schemas.microsoft.com/office/drawing/2014/main" id="{959318B6-1088-7B7F-6B76-FFFFB67B375F}"/>
              </a:ext>
            </a:extLst>
          </p:cNvPr>
          <p:cNvPicPr>
            <a:picLocks/>
          </p:cNvPicPr>
          <p:nvPr/>
        </p:nvPicPr>
        <p:blipFill>
          <a:blip r:embed="rId4" cstate="hqprint">
            <a:extLst>
              <a:ext uri="{28A0092B-C50C-407E-A947-70E740481C1C}">
                <a14:useLocalDpi xmlns:a14="http://schemas.microsoft.com/office/drawing/2010/main"/>
              </a:ext>
            </a:extLst>
          </a:blip>
          <a:srcRect/>
          <a:stretch>
            <a:fillRect/>
          </a:stretch>
        </p:blipFill>
        <p:spPr>
          <a:xfrm>
            <a:off x="324000" y="2362659"/>
            <a:ext cx="1980000" cy="2268000"/>
          </a:xfrm>
          <a:prstGeom prst="rect">
            <a:avLst/>
          </a:prstGeom>
        </p:spPr>
      </p:pic>
      <p:pic>
        <p:nvPicPr>
          <p:cNvPr id="12" name="Grafik 11">
            <a:extLst>
              <a:ext uri="{FF2B5EF4-FFF2-40B4-BE49-F238E27FC236}">
                <a16:creationId xmlns:a16="http://schemas.microsoft.com/office/drawing/2014/main" id="{B3F0B4C5-CA16-72E5-1BD2-92C4AC212491}"/>
              </a:ext>
            </a:extLst>
          </p:cNvPr>
          <p:cNvPicPr>
            <a:picLocks/>
          </p:cNvPicPr>
          <p:nvPr/>
        </p:nvPicPr>
        <p:blipFill>
          <a:blip r:embed="rId5" cstate="hqprint">
            <a:extLst>
              <a:ext uri="{28A0092B-C50C-407E-A947-70E740481C1C}">
                <a14:useLocalDpi xmlns:a14="http://schemas.microsoft.com/office/drawing/2010/main"/>
              </a:ext>
            </a:extLst>
          </a:blip>
          <a:srcRect/>
          <a:stretch>
            <a:fillRect/>
          </a:stretch>
        </p:blipFill>
        <p:spPr>
          <a:xfrm>
            <a:off x="2494952" y="2362659"/>
            <a:ext cx="1980000" cy="2268000"/>
          </a:xfrm>
          <a:prstGeom prst="rect">
            <a:avLst/>
          </a:prstGeom>
        </p:spPr>
      </p:pic>
      <p:pic>
        <p:nvPicPr>
          <p:cNvPr id="13" name="Grafik 12">
            <a:extLst>
              <a:ext uri="{FF2B5EF4-FFF2-40B4-BE49-F238E27FC236}">
                <a16:creationId xmlns:a16="http://schemas.microsoft.com/office/drawing/2014/main" id="{7CE7B06E-3AD4-3B78-ADB1-99FE5FCD0A71}"/>
              </a:ext>
            </a:extLst>
          </p:cNvPr>
          <p:cNvPicPr>
            <a:picLocks/>
          </p:cNvPicPr>
          <p:nvPr/>
        </p:nvPicPr>
        <p:blipFill>
          <a:blip r:embed="rId6" cstate="hqprint">
            <a:extLst>
              <a:ext uri="{BEBA8EAE-BF5A-486C-A8C5-ECC9F3942E4B}">
                <a14:imgProps xmlns:a14="http://schemas.microsoft.com/office/drawing/2010/main">
                  <a14:imgLayer r:embed="rId7">
                    <a14:imgEffect>
                      <a14:colorTemperature colorTemp="2826"/>
                    </a14:imgEffect>
                  </a14:imgLayer>
                </a14:imgProps>
              </a:ext>
              <a:ext uri="{28A0092B-C50C-407E-A947-70E740481C1C}">
                <a14:useLocalDpi xmlns:a14="http://schemas.microsoft.com/office/drawing/2010/main"/>
              </a:ext>
            </a:extLst>
          </a:blip>
          <a:srcRect/>
          <a:stretch/>
        </p:blipFill>
        <p:spPr>
          <a:xfrm>
            <a:off x="6840148" y="2362659"/>
            <a:ext cx="1980000" cy="2268000"/>
          </a:xfrm>
          <a:prstGeom prst="rect">
            <a:avLst/>
          </a:prstGeom>
        </p:spPr>
      </p:pic>
      <p:pic>
        <p:nvPicPr>
          <p:cNvPr id="9" name="Grafik 8" descr="Ein Bild, das Grafiken, Clipart, Zeichnung, Symbol enthält.&#10;&#10;KI-generierte Inhalte können fehlerhaft sein.">
            <a:extLst>
              <a:ext uri="{FF2B5EF4-FFF2-40B4-BE49-F238E27FC236}">
                <a16:creationId xmlns:a16="http://schemas.microsoft.com/office/drawing/2014/main" id="{1965F952-DC12-7CE7-85C5-B4302079B72C}"/>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7419474" y="949834"/>
            <a:ext cx="1083777" cy="1698457"/>
          </a:xfrm>
          <a:prstGeom prst="rect">
            <a:avLst/>
          </a:prstGeom>
        </p:spPr>
      </p:pic>
    </p:spTree>
    <p:extLst>
      <p:ext uri="{BB962C8B-B14F-4D97-AF65-F5344CB8AC3E}">
        <p14:creationId xmlns:p14="http://schemas.microsoft.com/office/powerpoint/2010/main" val="1827597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69D07-A577-C42F-88D8-0C81EE32F7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C71BBB-A578-4000-DD03-E95B79D9295E}"/>
              </a:ext>
            </a:extLst>
          </p:cNvPr>
          <p:cNvSpPr>
            <a:spLocks noGrp="1"/>
          </p:cNvSpPr>
          <p:nvPr>
            <p:ph type="title"/>
          </p:nvPr>
        </p:nvSpPr>
        <p:spPr/>
        <p:txBody>
          <a:bodyPr/>
          <a:lstStyle/>
          <a:p>
            <a:r>
              <a:rPr lang="de-DE" dirty="0"/>
              <a:t>Hinweise für die Aufgabe</a:t>
            </a:r>
          </a:p>
        </p:txBody>
      </p:sp>
      <p:sp>
        <p:nvSpPr>
          <p:cNvPr id="3" name="Datumsplatzhalter 2">
            <a:extLst>
              <a:ext uri="{FF2B5EF4-FFF2-40B4-BE49-F238E27FC236}">
                <a16:creationId xmlns:a16="http://schemas.microsoft.com/office/drawing/2014/main" id="{3F611A21-5327-AC6B-F6AC-A25D94CA2FC7}"/>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A100317F-71D3-9336-4999-D349A48EEFE0}"/>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D34CD7B2-20C6-1797-F1C3-67208DED25EF}"/>
              </a:ext>
            </a:extLst>
          </p:cNvPr>
          <p:cNvSpPr>
            <a:spLocks noGrp="1"/>
          </p:cNvSpPr>
          <p:nvPr>
            <p:ph type="sldNum" sz="quarter" idx="12"/>
          </p:nvPr>
        </p:nvSpPr>
        <p:spPr/>
        <p:txBody>
          <a:bodyPr/>
          <a:lstStyle/>
          <a:p>
            <a:fld id="{19CC5A35-9445-7442-8C37-5A890F86A75A}" type="slidenum">
              <a:rPr lang="de-DE" smtClean="0"/>
              <a:t>21</a:t>
            </a:fld>
            <a:endParaRPr lang="de-DE"/>
          </a:p>
        </p:txBody>
      </p:sp>
      <p:sp>
        <p:nvSpPr>
          <p:cNvPr id="7" name="Textplatzhalter 6">
            <a:extLst>
              <a:ext uri="{FF2B5EF4-FFF2-40B4-BE49-F238E27FC236}">
                <a16:creationId xmlns:a16="http://schemas.microsoft.com/office/drawing/2014/main" id="{B4A45B7F-E2AD-DEDB-E3CE-DE152908A435}"/>
              </a:ext>
            </a:extLst>
          </p:cNvPr>
          <p:cNvSpPr>
            <a:spLocks noGrp="1"/>
          </p:cNvSpPr>
          <p:nvPr>
            <p:ph type="body" sz="quarter" idx="15"/>
          </p:nvPr>
        </p:nvSpPr>
        <p:spPr>
          <a:xfrm>
            <a:off x="323849" y="1563688"/>
            <a:ext cx="7095625" cy="706270"/>
          </a:xfrm>
        </p:spPr>
        <p:txBody>
          <a:bodyPr/>
          <a:lstStyle/>
          <a:p>
            <a:r>
              <a:rPr lang="de-DE" dirty="0"/>
              <a:t>Denkt dran, dass auch Rettungswagen </a:t>
            </a:r>
            <a:br>
              <a:rPr lang="de-DE" dirty="0"/>
            </a:br>
            <a:r>
              <a:rPr lang="de-DE" dirty="0"/>
              <a:t>und Feuerwehr Platz brauchen.</a:t>
            </a:r>
          </a:p>
        </p:txBody>
      </p:sp>
      <p:pic>
        <p:nvPicPr>
          <p:cNvPr id="10" name="Grafik 9">
            <a:extLst>
              <a:ext uri="{FF2B5EF4-FFF2-40B4-BE49-F238E27FC236}">
                <a16:creationId xmlns:a16="http://schemas.microsoft.com/office/drawing/2014/main" id="{4D300CA8-D834-4BBE-B719-22C659E58857}"/>
              </a:ext>
            </a:extLst>
          </p:cNvPr>
          <p:cNvPicPr preferRelativeResize="0">
            <a:picLocks/>
          </p:cNvPicPr>
          <p:nvPr/>
        </p:nvPicPr>
        <p:blipFill>
          <a:blip r:embed="rId3" cstate="hqprint">
            <a:extLst>
              <a:ext uri="{28A0092B-C50C-407E-A947-70E740481C1C}">
                <a14:useLocalDpi xmlns:a14="http://schemas.microsoft.com/office/drawing/2010/main"/>
              </a:ext>
            </a:extLst>
          </a:blip>
          <a:srcRect/>
          <a:stretch>
            <a:fillRect/>
          </a:stretch>
        </p:blipFill>
        <p:spPr>
          <a:xfrm>
            <a:off x="323850" y="2365532"/>
            <a:ext cx="4176000" cy="2268000"/>
          </a:xfrm>
          <a:prstGeom prst="rect">
            <a:avLst/>
          </a:prstGeom>
        </p:spPr>
      </p:pic>
      <p:pic>
        <p:nvPicPr>
          <p:cNvPr id="6" name="Grafik 5">
            <a:extLst>
              <a:ext uri="{FF2B5EF4-FFF2-40B4-BE49-F238E27FC236}">
                <a16:creationId xmlns:a16="http://schemas.microsoft.com/office/drawing/2014/main" id="{F9DCB92A-5F74-3FD5-B6CB-CBD8FE7C732D}"/>
              </a:ext>
            </a:extLst>
          </p:cNvPr>
          <p:cNvPicPr preferRelativeResize="0">
            <a:picLocks/>
          </p:cNvPicPr>
          <p:nvPr/>
        </p:nvPicPr>
        <p:blipFill>
          <a:blip r:embed="rId4" cstate="hqprint">
            <a:extLst>
              <a:ext uri="{28A0092B-C50C-407E-A947-70E740481C1C}">
                <a14:useLocalDpi xmlns:a14="http://schemas.microsoft.com/office/drawing/2010/main"/>
              </a:ext>
            </a:extLst>
          </a:blip>
          <a:srcRect b="-1"/>
          <a:stretch>
            <a:fillRect/>
          </a:stretch>
        </p:blipFill>
        <p:spPr>
          <a:xfrm>
            <a:off x="4646175" y="2365532"/>
            <a:ext cx="4176000" cy="2268000"/>
          </a:xfrm>
          <a:prstGeom prst="rect">
            <a:avLst/>
          </a:prstGeom>
        </p:spPr>
      </p:pic>
      <p:pic>
        <p:nvPicPr>
          <p:cNvPr id="9" name="Grafik 8" descr="Ein Bild, das Grafiken, Clipart, Zeichnung, Symbol enthält.&#10;&#10;KI-generierte Inhalte können fehlerhaft sein.">
            <a:extLst>
              <a:ext uri="{FF2B5EF4-FFF2-40B4-BE49-F238E27FC236}">
                <a16:creationId xmlns:a16="http://schemas.microsoft.com/office/drawing/2014/main" id="{0C2E6FF9-B9CF-D28F-AC9A-09A9B6F697D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419474" y="949834"/>
            <a:ext cx="1083777" cy="1698457"/>
          </a:xfrm>
          <a:prstGeom prst="rect">
            <a:avLst/>
          </a:prstGeom>
        </p:spPr>
      </p:pic>
    </p:spTree>
    <p:extLst>
      <p:ext uri="{BB962C8B-B14F-4D97-AF65-F5344CB8AC3E}">
        <p14:creationId xmlns:p14="http://schemas.microsoft.com/office/powerpoint/2010/main" val="1710022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7CBEE-FDBD-5A65-C005-BD20285E95D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4BB79C-8CD8-3517-A258-A8B9149B0611}"/>
              </a:ext>
            </a:extLst>
          </p:cNvPr>
          <p:cNvSpPr>
            <a:spLocks noGrp="1"/>
          </p:cNvSpPr>
          <p:nvPr>
            <p:ph type="title"/>
          </p:nvPr>
        </p:nvSpPr>
        <p:spPr/>
        <p:txBody>
          <a:bodyPr/>
          <a:lstStyle/>
          <a:p>
            <a:r>
              <a:rPr lang="de-DE" dirty="0"/>
              <a:t>Hinweise für die Aufgabe</a:t>
            </a:r>
          </a:p>
        </p:txBody>
      </p:sp>
      <p:sp>
        <p:nvSpPr>
          <p:cNvPr id="3" name="Datumsplatzhalter 2">
            <a:extLst>
              <a:ext uri="{FF2B5EF4-FFF2-40B4-BE49-F238E27FC236}">
                <a16:creationId xmlns:a16="http://schemas.microsoft.com/office/drawing/2014/main" id="{D634AB6C-9786-BDF9-52AF-27D7CB0A7328}"/>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83094E98-EEB5-2734-4FFC-05F0E4D7E42B}"/>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3901D599-E48F-EFE0-1E23-D1CE024ABD02}"/>
              </a:ext>
            </a:extLst>
          </p:cNvPr>
          <p:cNvSpPr>
            <a:spLocks noGrp="1"/>
          </p:cNvSpPr>
          <p:nvPr>
            <p:ph type="sldNum" sz="quarter" idx="12"/>
          </p:nvPr>
        </p:nvSpPr>
        <p:spPr/>
        <p:txBody>
          <a:bodyPr/>
          <a:lstStyle/>
          <a:p>
            <a:fld id="{19CC5A35-9445-7442-8C37-5A890F86A75A}" type="slidenum">
              <a:rPr lang="de-DE" smtClean="0"/>
              <a:t>22</a:t>
            </a:fld>
            <a:endParaRPr lang="de-DE"/>
          </a:p>
        </p:txBody>
      </p:sp>
      <p:sp>
        <p:nvSpPr>
          <p:cNvPr id="7" name="Textplatzhalter 6">
            <a:extLst>
              <a:ext uri="{FF2B5EF4-FFF2-40B4-BE49-F238E27FC236}">
                <a16:creationId xmlns:a16="http://schemas.microsoft.com/office/drawing/2014/main" id="{AE90544C-AA30-0E3F-E035-C80291D27470}"/>
              </a:ext>
            </a:extLst>
          </p:cNvPr>
          <p:cNvSpPr>
            <a:spLocks noGrp="1"/>
          </p:cNvSpPr>
          <p:nvPr>
            <p:ph type="body" sz="quarter" idx="15"/>
          </p:nvPr>
        </p:nvSpPr>
        <p:spPr>
          <a:xfrm>
            <a:off x="323849" y="1563688"/>
            <a:ext cx="7095625" cy="706270"/>
          </a:xfrm>
        </p:spPr>
        <p:txBody>
          <a:bodyPr/>
          <a:lstStyle/>
          <a:p>
            <a:r>
              <a:rPr lang="de-DE" dirty="0"/>
              <a:t>Beispiel zur Umgestaltung und Verkehrsberuhigung </a:t>
            </a:r>
            <a:br>
              <a:rPr lang="de-DE" dirty="0"/>
            </a:br>
            <a:r>
              <a:rPr lang="de-DE" dirty="0"/>
              <a:t>mit „Superblocks“</a:t>
            </a:r>
          </a:p>
          <a:p>
            <a:endParaRPr lang="de-DE" dirty="0"/>
          </a:p>
        </p:txBody>
      </p:sp>
      <p:pic>
        <p:nvPicPr>
          <p:cNvPr id="10" name="Grafik 9">
            <a:extLst>
              <a:ext uri="{FF2B5EF4-FFF2-40B4-BE49-F238E27FC236}">
                <a16:creationId xmlns:a16="http://schemas.microsoft.com/office/drawing/2014/main" id="{F2C2AB33-A772-3D56-CDF4-2D58032003AB}"/>
              </a:ext>
            </a:extLst>
          </p:cNvPr>
          <p:cNvPicPr preferRelativeResize="0">
            <a:picLocks/>
          </p:cNvPicPr>
          <p:nvPr/>
        </p:nvPicPr>
        <p:blipFill>
          <a:blip r:embed="rId3" cstate="hqprint">
            <a:extLst>
              <a:ext uri="{28A0092B-C50C-407E-A947-70E740481C1C}">
                <a14:useLocalDpi xmlns:a14="http://schemas.microsoft.com/office/drawing/2010/main"/>
              </a:ext>
            </a:extLst>
          </a:blip>
          <a:srcRect/>
          <a:stretch/>
        </p:blipFill>
        <p:spPr>
          <a:xfrm>
            <a:off x="323850" y="2365532"/>
            <a:ext cx="4176000" cy="2268000"/>
          </a:xfrm>
          <a:prstGeom prst="rect">
            <a:avLst/>
          </a:prstGeom>
        </p:spPr>
      </p:pic>
      <p:pic>
        <p:nvPicPr>
          <p:cNvPr id="6" name="Grafik 5">
            <a:extLst>
              <a:ext uri="{FF2B5EF4-FFF2-40B4-BE49-F238E27FC236}">
                <a16:creationId xmlns:a16="http://schemas.microsoft.com/office/drawing/2014/main" id="{5C53EA41-FBF6-39C3-B576-B1FF6933E0B3}"/>
              </a:ext>
            </a:extLst>
          </p:cNvPr>
          <p:cNvPicPr preferRelativeResize="0">
            <a:picLocks/>
          </p:cNvPicPr>
          <p:nvPr/>
        </p:nvPicPr>
        <p:blipFill>
          <a:blip r:embed="rId4" cstate="hqprint">
            <a:extLst>
              <a:ext uri="{28A0092B-C50C-407E-A947-70E740481C1C}">
                <a14:useLocalDpi xmlns:a14="http://schemas.microsoft.com/office/drawing/2010/main"/>
              </a:ext>
            </a:extLst>
          </a:blip>
          <a:srcRect/>
          <a:stretch/>
        </p:blipFill>
        <p:spPr>
          <a:xfrm>
            <a:off x="4646175" y="2365532"/>
            <a:ext cx="4176000" cy="2268000"/>
          </a:xfrm>
          <a:prstGeom prst="rect">
            <a:avLst/>
          </a:prstGeom>
        </p:spPr>
      </p:pic>
    </p:spTree>
    <p:extLst>
      <p:ext uri="{BB962C8B-B14F-4D97-AF65-F5344CB8AC3E}">
        <p14:creationId xmlns:p14="http://schemas.microsoft.com/office/powerpoint/2010/main" val="2776251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BC567-2BBE-5649-8DFC-AA2B28A107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4C804E6-FE9C-F599-3472-B5C649D5D543}"/>
              </a:ext>
            </a:extLst>
          </p:cNvPr>
          <p:cNvSpPr>
            <a:spLocks noGrp="1"/>
          </p:cNvSpPr>
          <p:nvPr>
            <p:ph type="title"/>
          </p:nvPr>
        </p:nvSpPr>
        <p:spPr/>
        <p:txBody>
          <a:bodyPr/>
          <a:lstStyle/>
          <a:p>
            <a:r>
              <a:rPr lang="de-DE" dirty="0"/>
              <a:t>Hinweise für die Aufgabe</a:t>
            </a:r>
          </a:p>
        </p:txBody>
      </p:sp>
      <p:sp>
        <p:nvSpPr>
          <p:cNvPr id="3" name="Datumsplatzhalter 2">
            <a:extLst>
              <a:ext uri="{FF2B5EF4-FFF2-40B4-BE49-F238E27FC236}">
                <a16:creationId xmlns:a16="http://schemas.microsoft.com/office/drawing/2014/main" id="{619A5F40-6506-B3B8-E446-C3BC0C6B9769}"/>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974E9A59-69C1-8B1F-3C23-50E23CE694E3}"/>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DFF7FBDF-DC84-9184-16D4-9F95DA3F9EC8}"/>
              </a:ext>
            </a:extLst>
          </p:cNvPr>
          <p:cNvSpPr>
            <a:spLocks noGrp="1"/>
          </p:cNvSpPr>
          <p:nvPr>
            <p:ph type="sldNum" sz="quarter" idx="12"/>
          </p:nvPr>
        </p:nvSpPr>
        <p:spPr/>
        <p:txBody>
          <a:bodyPr/>
          <a:lstStyle/>
          <a:p>
            <a:fld id="{19CC5A35-9445-7442-8C37-5A890F86A75A}" type="slidenum">
              <a:rPr lang="de-DE" smtClean="0"/>
              <a:t>23</a:t>
            </a:fld>
            <a:endParaRPr lang="de-DE"/>
          </a:p>
        </p:txBody>
      </p:sp>
      <p:sp>
        <p:nvSpPr>
          <p:cNvPr id="7" name="Textplatzhalter 6">
            <a:extLst>
              <a:ext uri="{FF2B5EF4-FFF2-40B4-BE49-F238E27FC236}">
                <a16:creationId xmlns:a16="http://schemas.microsoft.com/office/drawing/2014/main" id="{D9DA517F-9D93-F8B4-B6A4-C07FB48CCA92}"/>
              </a:ext>
            </a:extLst>
          </p:cNvPr>
          <p:cNvSpPr>
            <a:spLocks noGrp="1"/>
          </p:cNvSpPr>
          <p:nvPr>
            <p:ph type="body" sz="quarter" idx="15"/>
          </p:nvPr>
        </p:nvSpPr>
        <p:spPr>
          <a:xfrm>
            <a:off x="323849" y="1563688"/>
            <a:ext cx="7095625" cy="706270"/>
          </a:xfrm>
        </p:spPr>
        <p:txBody>
          <a:bodyPr/>
          <a:lstStyle/>
          <a:p>
            <a:r>
              <a:rPr lang="de-DE" dirty="0"/>
              <a:t>Beispiel zur Umgestaltung und Verkehrsberuhigung </a:t>
            </a:r>
            <a:br>
              <a:rPr lang="de-DE" dirty="0"/>
            </a:br>
            <a:r>
              <a:rPr lang="de-DE" dirty="0"/>
              <a:t>mit „Schulstraßen“</a:t>
            </a:r>
          </a:p>
        </p:txBody>
      </p:sp>
      <p:pic>
        <p:nvPicPr>
          <p:cNvPr id="10" name="Grafik 9">
            <a:extLst>
              <a:ext uri="{FF2B5EF4-FFF2-40B4-BE49-F238E27FC236}">
                <a16:creationId xmlns:a16="http://schemas.microsoft.com/office/drawing/2014/main" id="{8D0860F2-966B-148A-34FA-BE5472CCB77E}"/>
              </a:ext>
            </a:extLst>
          </p:cNvPr>
          <p:cNvPicPr preferRelativeResize="0">
            <a:picLocks/>
          </p:cNvPicPr>
          <p:nvPr/>
        </p:nvPicPr>
        <p:blipFill>
          <a:blip r:embed="rId3" cstate="hqprint">
            <a:extLst>
              <a:ext uri="{28A0092B-C50C-407E-A947-70E740481C1C}">
                <a14:useLocalDpi xmlns:a14="http://schemas.microsoft.com/office/drawing/2010/main"/>
              </a:ext>
            </a:extLst>
          </a:blip>
          <a:srcRect/>
          <a:stretch>
            <a:fillRect/>
          </a:stretch>
        </p:blipFill>
        <p:spPr>
          <a:xfrm>
            <a:off x="323850" y="2365532"/>
            <a:ext cx="8496000" cy="2268000"/>
          </a:xfrm>
          <a:prstGeom prst="rect">
            <a:avLst/>
          </a:prstGeom>
        </p:spPr>
      </p:pic>
    </p:spTree>
    <p:extLst>
      <p:ext uri="{BB962C8B-B14F-4D97-AF65-F5344CB8AC3E}">
        <p14:creationId xmlns:p14="http://schemas.microsoft.com/office/powerpoint/2010/main" val="1558056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2CEF-0C49-F616-B0DE-6BCD914A2D1C}"/>
              </a:ext>
            </a:extLst>
          </p:cNvPr>
          <p:cNvSpPr>
            <a:spLocks noGrp="1"/>
          </p:cNvSpPr>
          <p:nvPr>
            <p:ph type="title"/>
          </p:nvPr>
        </p:nvSpPr>
        <p:spPr/>
        <p:txBody>
          <a:bodyPr/>
          <a:lstStyle/>
          <a:p>
            <a:r>
              <a:rPr lang="de-DE" dirty="0"/>
              <a:t>Hinweise für die Aufgabe</a:t>
            </a:r>
          </a:p>
        </p:txBody>
      </p:sp>
      <p:sp>
        <p:nvSpPr>
          <p:cNvPr id="3" name="Datumsplatzhalter 2">
            <a:extLst>
              <a:ext uri="{FF2B5EF4-FFF2-40B4-BE49-F238E27FC236}">
                <a16:creationId xmlns:a16="http://schemas.microsoft.com/office/drawing/2014/main" id="{BFFDFDE0-C03F-6284-9CA6-F41D5ED584C1}"/>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2EBFE833-7918-738E-664E-E05443FE2F44}"/>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82F7BAF8-BF1B-66EF-1D64-7E7D96E9D339}"/>
              </a:ext>
            </a:extLst>
          </p:cNvPr>
          <p:cNvSpPr>
            <a:spLocks noGrp="1"/>
          </p:cNvSpPr>
          <p:nvPr>
            <p:ph type="sldNum" sz="quarter" idx="12"/>
          </p:nvPr>
        </p:nvSpPr>
        <p:spPr/>
        <p:txBody>
          <a:bodyPr/>
          <a:lstStyle/>
          <a:p>
            <a:fld id="{19CC5A35-9445-7442-8C37-5A890F86A75A}" type="slidenum">
              <a:rPr lang="de-DE" smtClean="0"/>
              <a:t>24</a:t>
            </a:fld>
            <a:endParaRPr lang="de-DE"/>
          </a:p>
        </p:txBody>
      </p:sp>
      <p:graphicFrame>
        <p:nvGraphicFramePr>
          <p:cNvPr id="6" name="Google Shape;70;p3">
            <a:extLst>
              <a:ext uri="{FF2B5EF4-FFF2-40B4-BE49-F238E27FC236}">
                <a16:creationId xmlns:a16="http://schemas.microsoft.com/office/drawing/2014/main" id="{EE0DCAA3-E049-5761-93A2-5663D4307840}"/>
              </a:ext>
            </a:extLst>
          </p:cNvPr>
          <p:cNvGraphicFramePr>
            <a:graphicFrameLocks/>
          </p:cNvGraphicFramePr>
          <p:nvPr>
            <p:extLst>
              <p:ext uri="{D42A27DB-BD31-4B8C-83A1-F6EECF244321}">
                <p14:modId xmlns:p14="http://schemas.microsoft.com/office/powerpoint/2010/main" val="3819846949"/>
              </p:ext>
            </p:extLst>
          </p:nvPr>
        </p:nvGraphicFramePr>
        <p:xfrm>
          <a:off x="323850" y="1563687"/>
          <a:ext cx="4248150" cy="3087059"/>
        </p:xfrm>
        <a:graphic>
          <a:graphicData uri="http://schemas.openxmlformats.org/drawingml/2006/table">
            <a:tbl>
              <a:tblPr firstRow="1" bandRow="1">
                <a:tableStyleId>{2D5ABB26-0587-4C30-8999-92F81FD0307C}</a:tableStyleId>
              </a:tblPr>
              <a:tblGrid>
                <a:gridCol w="2466647">
                  <a:extLst>
                    <a:ext uri="{9D8B030D-6E8A-4147-A177-3AD203B41FA5}">
                      <a16:colId xmlns:a16="http://schemas.microsoft.com/office/drawing/2014/main" val="20000"/>
                    </a:ext>
                  </a:extLst>
                </a:gridCol>
                <a:gridCol w="1781503">
                  <a:extLst>
                    <a:ext uri="{9D8B030D-6E8A-4147-A177-3AD203B41FA5}">
                      <a16:colId xmlns:a16="http://schemas.microsoft.com/office/drawing/2014/main" val="20001"/>
                    </a:ext>
                  </a:extLst>
                </a:gridCol>
              </a:tblGrid>
              <a:tr h="343769">
                <a:tc>
                  <a:txBody>
                    <a:bodyPr/>
                    <a:lstStyle/>
                    <a:p>
                      <a:pPr marL="0" marR="0" lvl="0" indent="0" algn="l">
                        <a:lnSpc>
                          <a:spcPct val="100000"/>
                        </a:lnSpc>
                        <a:spcBef>
                          <a:spcPts val="0"/>
                        </a:spcBef>
                        <a:spcAft>
                          <a:spcPts val="0"/>
                        </a:spcAft>
                        <a:buNone/>
                        <a:defRPr/>
                      </a:pPr>
                      <a:r>
                        <a:rPr lang="en" sz="1400" b="1" u="none" strike="noStrike" cap="none" dirty="0">
                          <a:solidFill>
                            <a:schemeClr val="tx1"/>
                          </a:solidFill>
                        </a:rPr>
                        <a:t>Art der </a:t>
                      </a:r>
                      <a:r>
                        <a:rPr lang="en" sz="1400" b="1" u="none" strike="noStrike" cap="none" dirty="0" err="1">
                          <a:solidFill>
                            <a:schemeClr val="tx1"/>
                          </a:solidFill>
                        </a:rPr>
                        <a:t>Straßenraumnutzung</a:t>
                      </a:r>
                      <a:endParaRPr lang="en" sz="1400" b="1" u="none" strike="noStrike" cap="none" dirty="0">
                        <a:solidFill>
                          <a:schemeClr val="tx1"/>
                        </a:solidFill>
                        <a:latin typeface="Calibri" panose="020F0502020204030204" pitchFamily="34" charset="0"/>
                        <a:ea typeface="Roboto"/>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B w="12700" cap="flat" cmpd="sng" algn="ctr">
                      <a:solidFill>
                        <a:schemeClr val="tx1"/>
                      </a:solidFill>
                      <a:prstDash val="dot"/>
                      <a:round/>
                      <a:headEnd type="none" w="med" len="med"/>
                      <a:tailEnd type="none" w="med" len="med"/>
                    </a:lnB>
                    <a:noFill/>
                  </a:tcPr>
                </a:tc>
                <a:tc>
                  <a:txBody>
                    <a:bodyPr/>
                    <a:lstStyle/>
                    <a:p>
                      <a:pPr marL="0" marR="0" lvl="0" indent="0" algn="l">
                        <a:lnSpc>
                          <a:spcPct val="100000"/>
                        </a:lnSpc>
                        <a:spcBef>
                          <a:spcPts val="0"/>
                        </a:spcBef>
                        <a:spcAft>
                          <a:spcPts val="0"/>
                        </a:spcAft>
                        <a:buNone/>
                        <a:defRPr/>
                      </a:pPr>
                      <a:r>
                        <a:rPr lang="en" sz="1400" b="1" u="none" strike="noStrike" cap="none" dirty="0" err="1">
                          <a:solidFill>
                            <a:schemeClr val="tx1"/>
                          </a:solidFill>
                        </a:rPr>
                        <a:t>Richtwert</a:t>
                      </a:r>
                      <a:r>
                        <a:rPr lang="en" sz="1400" b="1" u="none" strike="noStrike" cap="none" dirty="0">
                          <a:solidFill>
                            <a:schemeClr val="tx1"/>
                          </a:solidFill>
                        </a:rPr>
                        <a:t> </a:t>
                      </a:r>
                      <a:r>
                        <a:rPr lang="en" sz="1400" b="1" u="none" strike="noStrike" cap="none" dirty="0" err="1">
                          <a:solidFill>
                            <a:schemeClr val="tx1"/>
                          </a:solidFill>
                        </a:rPr>
                        <a:t>Regelbreite</a:t>
                      </a:r>
                      <a:endParaRPr sz="1400" b="1" u="none" strike="noStrike" cap="none" dirty="0">
                        <a:solidFill>
                          <a:schemeClr val="tx1"/>
                        </a:solidFill>
                        <a:latin typeface="Calibri" panose="020F0502020204030204" pitchFamily="34" charset="0"/>
                        <a:ea typeface="Roboto"/>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0"/>
                  </a:ext>
                </a:extLst>
              </a:tr>
              <a:tr h="301881">
                <a:tc>
                  <a:txBody>
                    <a:bodyPr/>
                    <a:lstStyle/>
                    <a:p>
                      <a:pPr marL="0" marR="0" lvl="0" indent="0" algn="l">
                        <a:lnSpc>
                          <a:spcPct val="100000"/>
                        </a:lnSpc>
                        <a:spcBef>
                          <a:spcPts val="0"/>
                        </a:spcBef>
                        <a:spcAft>
                          <a:spcPts val="0"/>
                        </a:spcAft>
                        <a:buNone/>
                        <a:defRPr/>
                      </a:pPr>
                      <a:r>
                        <a:rPr lang="en" sz="1400" u="none" strike="noStrike" cap="none" dirty="0" err="1"/>
                        <a:t>Radweg</a:t>
                      </a:r>
                      <a:r>
                        <a:rPr lang="en" sz="1400" u="none" strike="noStrike" cap="none" dirty="0"/>
                        <a:t> in </a:t>
                      </a:r>
                      <a:r>
                        <a:rPr lang="en" sz="1400" u="none" strike="noStrike" cap="none" dirty="0" err="1"/>
                        <a:t>zwei</a:t>
                      </a:r>
                      <a:r>
                        <a:rPr lang="en" sz="1400" u="none" strike="noStrike" cap="none" dirty="0"/>
                        <a:t> </a:t>
                      </a:r>
                      <a:r>
                        <a:rPr lang="en" sz="1400" u="none" strike="noStrike" cap="none" dirty="0" err="1"/>
                        <a:t>Richtungen</a:t>
                      </a:r>
                      <a:endParaRPr sz="1400" dirty="0">
                        <a:latin typeface="Calibri" panose="020F0502020204030204" pitchFamily="34" charset="0"/>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ctr">
                        <a:lnSpc>
                          <a:spcPct val="100000"/>
                        </a:lnSpc>
                        <a:spcBef>
                          <a:spcPts val="0"/>
                        </a:spcBef>
                        <a:spcAft>
                          <a:spcPts val="0"/>
                        </a:spcAft>
                        <a:buNone/>
                        <a:defRPr/>
                      </a:pPr>
                      <a:r>
                        <a:rPr lang="en" sz="1400" u="none" strike="noStrike" cap="none" dirty="0"/>
                        <a:t>2,5 m</a:t>
                      </a:r>
                      <a:endParaRPr sz="1400" u="none" strike="noStrike" cap="none" dirty="0">
                        <a:latin typeface="Calibri" panose="020F0502020204030204" pitchFamily="34" charset="0"/>
                        <a:ea typeface="Roboto"/>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1"/>
                  </a:ext>
                </a:extLst>
              </a:tr>
              <a:tr h="301881">
                <a:tc>
                  <a:txBody>
                    <a:bodyPr/>
                    <a:lstStyle/>
                    <a:p>
                      <a:pPr marL="0" marR="0" lvl="0" indent="0" algn="l">
                        <a:lnSpc>
                          <a:spcPct val="100000"/>
                        </a:lnSpc>
                        <a:spcBef>
                          <a:spcPts val="0"/>
                        </a:spcBef>
                        <a:spcAft>
                          <a:spcPts val="0"/>
                        </a:spcAft>
                        <a:buNone/>
                        <a:defRPr/>
                      </a:pPr>
                      <a:r>
                        <a:rPr lang="en" sz="1400" u="none" strike="noStrike" cap="none" dirty="0" err="1"/>
                        <a:t>Radweg</a:t>
                      </a:r>
                      <a:r>
                        <a:rPr lang="en" sz="1400" u="none" strike="noStrike" cap="none" dirty="0"/>
                        <a:t> in </a:t>
                      </a:r>
                      <a:r>
                        <a:rPr lang="en" sz="1400" u="none" strike="noStrike" cap="none" dirty="0" err="1"/>
                        <a:t>eine</a:t>
                      </a:r>
                      <a:r>
                        <a:rPr lang="en" sz="1400" u="none" strike="noStrike" cap="none" dirty="0"/>
                        <a:t> </a:t>
                      </a:r>
                      <a:r>
                        <a:rPr lang="en" sz="1400" u="none" strike="noStrike" cap="none" dirty="0" err="1"/>
                        <a:t>Richtung</a:t>
                      </a:r>
                      <a:endParaRPr sz="1400" dirty="0">
                        <a:latin typeface="Calibri" panose="020F0502020204030204" pitchFamily="34" charset="0"/>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ctr">
                        <a:lnSpc>
                          <a:spcPct val="100000"/>
                        </a:lnSpc>
                        <a:spcBef>
                          <a:spcPts val="0"/>
                        </a:spcBef>
                        <a:spcAft>
                          <a:spcPts val="0"/>
                        </a:spcAft>
                        <a:buNone/>
                        <a:defRPr/>
                      </a:pPr>
                      <a:r>
                        <a:rPr lang="en" sz="1400" u="none" strike="noStrike" cap="none" dirty="0"/>
                        <a:t>2,0 m</a:t>
                      </a:r>
                      <a:endParaRPr sz="1400" u="none" strike="noStrike" cap="none" dirty="0">
                        <a:latin typeface="Calibri" panose="020F0502020204030204" pitchFamily="34" charset="0"/>
                        <a:ea typeface="Roboto"/>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2"/>
                  </a:ext>
                </a:extLst>
              </a:tr>
              <a:tr h="301881">
                <a:tc>
                  <a:txBody>
                    <a:bodyPr/>
                    <a:lstStyle/>
                    <a:p>
                      <a:pPr marL="0" marR="0" lvl="0" indent="0" algn="l">
                        <a:lnSpc>
                          <a:spcPct val="100000"/>
                        </a:lnSpc>
                        <a:spcBef>
                          <a:spcPts val="0"/>
                        </a:spcBef>
                        <a:spcAft>
                          <a:spcPts val="0"/>
                        </a:spcAft>
                        <a:buNone/>
                        <a:defRPr/>
                      </a:pPr>
                      <a:r>
                        <a:rPr lang="en" sz="1400" u="none" strike="noStrike" cap="none" dirty="0" err="1"/>
                        <a:t>Gehweg</a:t>
                      </a:r>
                      <a:endParaRPr sz="1400" dirty="0">
                        <a:latin typeface="Calibri" panose="020F0502020204030204" pitchFamily="34" charset="0"/>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ctr">
                        <a:lnSpc>
                          <a:spcPct val="100000"/>
                        </a:lnSpc>
                        <a:spcBef>
                          <a:spcPts val="0"/>
                        </a:spcBef>
                        <a:spcAft>
                          <a:spcPts val="0"/>
                        </a:spcAft>
                        <a:buNone/>
                        <a:defRPr/>
                      </a:pPr>
                      <a:r>
                        <a:rPr lang="en" sz="1400" u="none" strike="noStrike" cap="none" dirty="0"/>
                        <a:t>2,0 m</a:t>
                      </a:r>
                      <a:endParaRPr sz="1400" dirty="0">
                        <a:latin typeface="Calibri" panose="020F0502020204030204" pitchFamily="34" charset="0"/>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3"/>
                  </a:ext>
                </a:extLst>
              </a:tr>
              <a:tr h="301881">
                <a:tc>
                  <a:txBody>
                    <a:bodyPr/>
                    <a:lstStyle/>
                    <a:p>
                      <a:pPr marL="0" marR="0" lvl="0" indent="0" algn="l">
                        <a:lnSpc>
                          <a:spcPct val="100000"/>
                        </a:lnSpc>
                        <a:spcBef>
                          <a:spcPts val="0"/>
                        </a:spcBef>
                        <a:spcAft>
                          <a:spcPts val="0"/>
                        </a:spcAft>
                        <a:buNone/>
                        <a:defRPr/>
                      </a:pPr>
                      <a:r>
                        <a:rPr lang="en" sz="1400" u="none" strike="noStrike" cap="none" dirty="0" err="1"/>
                        <a:t>Gemeinsamer</a:t>
                      </a:r>
                      <a:r>
                        <a:rPr lang="en" sz="1400" u="none" strike="noStrike" cap="none" dirty="0"/>
                        <a:t> Geh- und </a:t>
                      </a:r>
                      <a:r>
                        <a:rPr lang="en" sz="1400" u="none" strike="noStrike" cap="none" dirty="0" err="1"/>
                        <a:t>Radweg</a:t>
                      </a:r>
                      <a:endParaRPr sz="1400" u="none" strike="noStrike" cap="none" dirty="0">
                        <a:latin typeface="Calibri" panose="020F0502020204030204" pitchFamily="34" charset="0"/>
                        <a:ea typeface="Roboto"/>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ctr">
                        <a:lnSpc>
                          <a:spcPct val="100000"/>
                        </a:lnSpc>
                        <a:spcBef>
                          <a:spcPts val="0"/>
                        </a:spcBef>
                        <a:spcAft>
                          <a:spcPts val="0"/>
                        </a:spcAft>
                        <a:buNone/>
                        <a:defRPr/>
                      </a:pPr>
                      <a:r>
                        <a:rPr lang="en" sz="1400" u="none" strike="noStrike" cap="none" dirty="0"/>
                        <a:t>2,5 m</a:t>
                      </a:r>
                      <a:endParaRPr sz="1400" u="none" strike="noStrike" cap="none" dirty="0">
                        <a:latin typeface="Calibri" panose="020F0502020204030204" pitchFamily="34" charset="0"/>
                        <a:ea typeface="Roboto"/>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4"/>
                  </a:ext>
                </a:extLst>
              </a:tr>
              <a:tr h="301881">
                <a:tc>
                  <a:txBody>
                    <a:bodyPr/>
                    <a:lstStyle/>
                    <a:p>
                      <a:pPr marL="0" marR="0" lvl="0" indent="0" algn="l">
                        <a:lnSpc>
                          <a:spcPct val="100000"/>
                        </a:lnSpc>
                        <a:spcBef>
                          <a:spcPts val="0"/>
                        </a:spcBef>
                        <a:spcAft>
                          <a:spcPts val="0"/>
                        </a:spcAft>
                        <a:buNone/>
                        <a:defRPr/>
                      </a:pPr>
                      <a:r>
                        <a:rPr lang="en" sz="1400" u="none" strike="noStrike" cap="none" dirty="0" err="1"/>
                        <a:t>Fahrbahn</a:t>
                      </a:r>
                      <a:r>
                        <a:rPr lang="en" sz="1400" u="none" strike="noStrike" cap="none" dirty="0"/>
                        <a:t> in </a:t>
                      </a:r>
                      <a:r>
                        <a:rPr lang="en" sz="1400" u="none" strike="noStrike" cap="none" dirty="0" err="1"/>
                        <a:t>zwei</a:t>
                      </a:r>
                      <a:r>
                        <a:rPr lang="en" sz="1400" u="none" strike="noStrike" cap="none" dirty="0"/>
                        <a:t> </a:t>
                      </a:r>
                      <a:r>
                        <a:rPr lang="en" sz="1400" u="none" strike="noStrike" cap="none" dirty="0" err="1"/>
                        <a:t>Richtungen</a:t>
                      </a:r>
                      <a:endParaRPr sz="1400" u="none" strike="noStrike" cap="none" dirty="0">
                        <a:latin typeface="Calibri" panose="020F0502020204030204" pitchFamily="34" charset="0"/>
                        <a:ea typeface="Roboto"/>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ctr">
                        <a:lnSpc>
                          <a:spcPct val="100000"/>
                        </a:lnSpc>
                        <a:spcBef>
                          <a:spcPts val="0"/>
                        </a:spcBef>
                        <a:spcAft>
                          <a:spcPts val="0"/>
                        </a:spcAft>
                        <a:buNone/>
                        <a:defRPr/>
                      </a:pPr>
                      <a:r>
                        <a:rPr lang="en" sz="1400" u="none" strike="noStrike" cap="none" dirty="0"/>
                        <a:t>5,5 m</a:t>
                      </a:r>
                      <a:endParaRPr sz="1400" dirty="0">
                        <a:latin typeface="Calibri" panose="020F0502020204030204" pitchFamily="34" charset="0"/>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5"/>
                  </a:ext>
                </a:extLst>
              </a:tr>
              <a:tr h="301881">
                <a:tc>
                  <a:txBody>
                    <a:bodyPr/>
                    <a:lstStyle/>
                    <a:p>
                      <a:pPr marL="0" marR="0" lvl="0" indent="0" algn="l">
                        <a:lnSpc>
                          <a:spcPct val="100000"/>
                        </a:lnSpc>
                        <a:spcBef>
                          <a:spcPts val="0"/>
                        </a:spcBef>
                        <a:spcAft>
                          <a:spcPts val="0"/>
                        </a:spcAft>
                        <a:buNone/>
                        <a:defRPr/>
                      </a:pPr>
                      <a:r>
                        <a:rPr lang="en" sz="1400" u="none" strike="noStrike" cap="none" dirty="0" err="1"/>
                        <a:t>Fahrbahn</a:t>
                      </a:r>
                      <a:r>
                        <a:rPr lang="en" sz="1400" u="none" strike="noStrike" cap="none" dirty="0"/>
                        <a:t> in </a:t>
                      </a:r>
                      <a:r>
                        <a:rPr lang="en" sz="1400" u="none" strike="noStrike" cap="none" dirty="0" err="1"/>
                        <a:t>eine</a:t>
                      </a:r>
                      <a:r>
                        <a:rPr lang="en" sz="1400" u="none" strike="noStrike" cap="none" dirty="0"/>
                        <a:t> </a:t>
                      </a:r>
                      <a:r>
                        <a:rPr lang="en" sz="1400" u="none" strike="noStrike" cap="none" dirty="0" err="1"/>
                        <a:t>Richtung</a:t>
                      </a:r>
                      <a:endParaRPr sz="1400" u="none" strike="noStrike" cap="none" dirty="0">
                        <a:latin typeface="Calibri" panose="020F0502020204030204" pitchFamily="34" charset="0"/>
                        <a:ea typeface="Roboto"/>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ctr">
                        <a:lnSpc>
                          <a:spcPct val="100000"/>
                        </a:lnSpc>
                        <a:spcBef>
                          <a:spcPts val="0"/>
                        </a:spcBef>
                        <a:spcAft>
                          <a:spcPts val="0"/>
                        </a:spcAft>
                        <a:buNone/>
                        <a:defRPr/>
                      </a:pPr>
                      <a:r>
                        <a:rPr lang="en" sz="1400" u="none" strike="noStrike" cap="none" dirty="0"/>
                        <a:t>3,5 m</a:t>
                      </a:r>
                      <a:endParaRPr sz="1400" dirty="0">
                        <a:latin typeface="Calibri" panose="020F0502020204030204" pitchFamily="34" charset="0"/>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6"/>
                  </a:ext>
                </a:extLst>
              </a:tr>
              <a:tr h="301881">
                <a:tc>
                  <a:txBody>
                    <a:bodyPr/>
                    <a:lstStyle/>
                    <a:p>
                      <a:pPr marL="0" marR="0" lvl="0" indent="0" algn="l">
                        <a:lnSpc>
                          <a:spcPct val="100000"/>
                        </a:lnSpc>
                        <a:spcBef>
                          <a:spcPts val="0"/>
                        </a:spcBef>
                        <a:spcAft>
                          <a:spcPts val="0"/>
                        </a:spcAft>
                        <a:buClr>
                          <a:srgbClr val="000000"/>
                        </a:buClr>
                        <a:buSzPts val="1200"/>
                        <a:buFont typeface="Arial"/>
                        <a:buNone/>
                        <a:defRPr/>
                      </a:pPr>
                      <a:r>
                        <a:rPr lang="en" sz="1400" u="none" strike="noStrike" cap="none" dirty="0" err="1"/>
                        <a:t>Parkplatz</a:t>
                      </a:r>
                      <a:r>
                        <a:rPr lang="en" sz="1400" u="none" strike="noStrike" cap="none" dirty="0"/>
                        <a:t> (</a:t>
                      </a:r>
                      <a:r>
                        <a:rPr lang="en" sz="1400" u="none" strike="noStrike" cap="none" dirty="0" err="1"/>
                        <a:t>schräg</a:t>
                      </a:r>
                      <a:r>
                        <a:rPr lang="en" sz="1400" u="none" strike="noStrike" cap="none" dirty="0"/>
                        <a:t> </a:t>
                      </a:r>
                      <a:r>
                        <a:rPr lang="en" sz="1400" u="none" strike="noStrike" cap="none" dirty="0" err="1"/>
                        <a:t>zur</a:t>
                      </a:r>
                      <a:r>
                        <a:rPr lang="en" sz="1400" u="none" strike="noStrike" cap="none" dirty="0"/>
                        <a:t> </a:t>
                      </a:r>
                      <a:r>
                        <a:rPr lang="en" sz="1400" u="none" strike="noStrike" cap="none" dirty="0" err="1"/>
                        <a:t>Fahrbahn</a:t>
                      </a:r>
                      <a:r>
                        <a:rPr lang="en" sz="1400" u="none" strike="noStrike" cap="none" dirty="0"/>
                        <a:t>)</a:t>
                      </a:r>
                      <a:endParaRPr sz="1400" dirty="0">
                        <a:latin typeface="Calibri" panose="020F0502020204030204" pitchFamily="34" charset="0"/>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ctr">
                        <a:lnSpc>
                          <a:spcPct val="100000"/>
                        </a:lnSpc>
                        <a:spcBef>
                          <a:spcPts val="0"/>
                        </a:spcBef>
                        <a:spcAft>
                          <a:spcPts val="0"/>
                        </a:spcAft>
                        <a:buNone/>
                        <a:defRPr/>
                      </a:pPr>
                      <a:r>
                        <a:rPr lang="en" sz="1400" u="none" strike="noStrike" cap="none" dirty="0"/>
                        <a:t>4,5 m</a:t>
                      </a:r>
                      <a:endParaRPr sz="1400" u="none" strike="noStrike" cap="none" dirty="0">
                        <a:latin typeface="Calibri" panose="020F0502020204030204" pitchFamily="34" charset="0"/>
                        <a:ea typeface="Roboto"/>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7"/>
                  </a:ext>
                </a:extLst>
              </a:tr>
              <a:tr h="301881">
                <a:tc>
                  <a:txBody>
                    <a:bodyPr/>
                    <a:lstStyle/>
                    <a:p>
                      <a:pPr marL="0" marR="0" lvl="0" indent="0" algn="l">
                        <a:lnSpc>
                          <a:spcPct val="100000"/>
                        </a:lnSpc>
                        <a:spcBef>
                          <a:spcPts val="0"/>
                        </a:spcBef>
                        <a:spcAft>
                          <a:spcPts val="0"/>
                        </a:spcAft>
                        <a:buClr>
                          <a:srgbClr val="000000"/>
                        </a:buClr>
                        <a:buSzPts val="1200"/>
                        <a:buFont typeface="Arial"/>
                        <a:buNone/>
                        <a:defRPr/>
                      </a:pPr>
                      <a:r>
                        <a:rPr lang="en" sz="1400" b="0" u="none" strike="noStrike" cap="none" dirty="0" err="1"/>
                        <a:t>Parkplatz</a:t>
                      </a:r>
                      <a:r>
                        <a:rPr lang="en" sz="1400" b="0" u="none" strike="noStrike" cap="none" dirty="0"/>
                        <a:t> (parallel </a:t>
                      </a:r>
                      <a:r>
                        <a:rPr lang="en" sz="1400" b="0" u="none" strike="noStrike" cap="none" dirty="0" err="1"/>
                        <a:t>zur</a:t>
                      </a:r>
                      <a:r>
                        <a:rPr lang="en" sz="1400" b="0" u="none" strike="noStrike" cap="none" dirty="0"/>
                        <a:t> </a:t>
                      </a:r>
                      <a:r>
                        <a:rPr lang="en" sz="1400" b="0" u="none" strike="noStrike" cap="none" dirty="0" err="1"/>
                        <a:t>Fahrbahn</a:t>
                      </a:r>
                      <a:r>
                        <a:rPr lang="en" sz="1400" b="0" u="none" strike="noStrike" cap="none" dirty="0"/>
                        <a:t>)</a:t>
                      </a:r>
                      <a:endParaRPr sz="1400" b="0" u="none" strike="noStrike" cap="none" dirty="0">
                        <a:latin typeface="Calibri" panose="020F0502020204030204" pitchFamily="34" charset="0"/>
                        <a:ea typeface="Roboto"/>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marL="0" marR="0" lvl="0" indent="0" algn="ctr">
                        <a:lnSpc>
                          <a:spcPct val="100000"/>
                        </a:lnSpc>
                        <a:spcBef>
                          <a:spcPts val="0"/>
                        </a:spcBef>
                        <a:spcAft>
                          <a:spcPts val="0"/>
                        </a:spcAft>
                        <a:buNone/>
                        <a:defRPr/>
                      </a:pPr>
                      <a:r>
                        <a:rPr lang="en" sz="1400" b="0" u="none" strike="noStrike" cap="none" dirty="0"/>
                        <a:t>2,0 m</a:t>
                      </a:r>
                      <a:endParaRPr sz="1400" b="0" dirty="0">
                        <a:latin typeface="Calibri" panose="020F0502020204030204" pitchFamily="34" charset="0"/>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0008"/>
                  </a:ext>
                </a:extLst>
              </a:tr>
              <a:tr h="301881">
                <a:tc>
                  <a:txBody>
                    <a:bodyPr/>
                    <a:lstStyle/>
                    <a:p>
                      <a:pPr marL="0" marR="0" lvl="0" indent="0" algn="l">
                        <a:lnSpc>
                          <a:spcPct val="100000"/>
                        </a:lnSpc>
                        <a:spcBef>
                          <a:spcPts val="0"/>
                        </a:spcBef>
                        <a:spcAft>
                          <a:spcPts val="0"/>
                        </a:spcAft>
                        <a:buClr>
                          <a:srgbClr val="000000"/>
                        </a:buClr>
                        <a:buSzPts val="1200"/>
                        <a:buFont typeface="Arial"/>
                        <a:buNone/>
                        <a:defRPr/>
                      </a:pPr>
                      <a:r>
                        <a:rPr lang="en" sz="1400" b="0" u="none" strike="noStrike" cap="none" dirty="0" err="1"/>
                        <a:t>Grünstreifen</a:t>
                      </a:r>
                      <a:r>
                        <a:rPr lang="en" sz="1400" b="0" u="none" strike="noStrike" cap="none" dirty="0"/>
                        <a:t> </a:t>
                      </a:r>
                      <a:r>
                        <a:rPr lang="en" sz="1400" b="0" u="none" strike="noStrike" cap="none" dirty="0" err="1"/>
                        <a:t>mit</a:t>
                      </a:r>
                      <a:r>
                        <a:rPr lang="en" sz="1400" b="0" u="none" strike="noStrike" cap="none" dirty="0"/>
                        <a:t> Baum</a:t>
                      </a:r>
                      <a:endParaRPr sz="1400" b="0" dirty="0">
                        <a:latin typeface="Calibri" panose="020F0502020204030204" pitchFamily="34" charset="0"/>
                        <a:cs typeface="Calibri" panose="020F0502020204030204" pitchFamily="34" charset="0"/>
                      </a:endParaRPr>
                    </a:p>
                  </a:txBody>
                  <a:tcPr marL="0" marR="91450" marT="45725" marB="45725">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noFill/>
                  </a:tcPr>
                </a:tc>
                <a:tc>
                  <a:txBody>
                    <a:bodyPr/>
                    <a:lstStyle/>
                    <a:p>
                      <a:pPr marL="0" marR="0" lvl="0" indent="0" algn="ctr">
                        <a:lnSpc>
                          <a:spcPct val="100000"/>
                        </a:lnSpc>
                        <a:spcBef>
                          <a:spcPts val="0"/>
                        </a:spcBef>
                        <a:spcAft>
                          <a:spcPts val="0"/>
                        </a:spcAft>
                        <a:buNone/>
                        <a:defRPr/>
                      </a:pPr>
                      <a:r>
                        <a:rPr lang="en" sz="1400" b="0" u="none" strike="noStrike" cap="none" dirty="0"/>
                        <a:t>2,5 m</a:t>
                      </a:r>
                      <a:endParaRPr sz="1400" b="0" u="none" strike="noStrike" cap="none" dirty="0">
                        <a:latin typeface="Calibri" panose="020F0502020204030204" pitchFamily="34" charset="0"/>
                        <a:ea typeface="Roboto"/>
                        <a:cs typeface="Calibri" panose="020F0502020204030204" pitchFamily="34" charset="0"/>
                      </a:endParaRPr>
                    </a:p>
                  </a:txBody>
                  <a:tcPr marL="91450" marR="0" marT="45725" marB="45725">
                    <a:lnL w="12700" cap="flat" cmpd="sng" algn="ctr">
                      <a:solidFill>
                        <a:schemeClr val="tx1"/>
                      </a:solidFill>
                      <a:prstDash val="dot"/>
                      <a:round/>
                      <a:headEnd type="none" w="med" len="med"/>
                      <a:tailEnd type="none" w="med" len="med"/>
                    </a:lnL>
                    <a:lnT w="12700" cap="flat" cmpd="sng" algn="ctr">
                      <a:solidFill>
                        <a:schemeClr val="tx1"/>
                      </a:solidFill>
                      <a:prstDash val="dot"/>
                      <a:round/>
                      <a:headEnd type="none" w="med" len="med"/>
                      <a:tailEnd type="none" w="med" len="med"/>
                    </a:lnT>
                    <a:noFill/>
                  </a:tcPr>
                </a:tc>
                <a:extLst>
                  <a:ext uri="{0D108BD9-81ED-4DB2-BD59-A6C34878D82A}">
                    <a16:rowId xmlns:a16="http://schemas.microsoft.com/office/drawing/2014/main" val="10009"/>
                  </a:ext>
                </a:extLst>
              </a:tr>
            </a:tbl>
          </a:graphicData>
        </a:graphic>
      </p:graphicFrame>
      <p:sp>
        <p:nvSpPr>
          <p:cNvPr id="8" name="Textfeld 7">
            <a:extLst>
              <a:ext uri="{FF2B5EF4-FFF2-40B4-BE49-F238E27FC236}">
                <a16:creationId xmlns:a16="http://schemas.microsoft.com/office/drawing/2014/main" id="{A7B44F9D-10BC-0F36-C924-5B4A09AA3EE8}"/>
              </a:ext>
            </a:extLst>
          </p:cNvPr>
          <p:cNvSpPr txBox="1"/>
          <p:nvPr/>
        </p:nvSpPr>
        <p:spPr>
          <a:xfrm>
            <a:off x="4713889" y="1558706"/>
            <a:ext cx="4106261" cy="1323439"/>
          </a:xfrm>
          <a:prstGeom prst="rect">
            <a:avLst/>
          </a:prstGeom>
          <a:solidFill>
            <a:schemeClr val="accent5">
              <a:lumMod val="40000"/>
              <a:lumOff val="60000"/>
            </a:schemeClr>
          </a:solidFill>
        </p:spPr>
        <p:txBody>
          <a:bodyPr wrap="square">
            <a:spAutoFit/>
          </a:bodyPr>
          <a:lstStyle/>
          <a:p>
            <a:pPr marL="0" marR="0" lvl="0" indent="0" algn="l">
              <a:spcBef>
                <a:spcPts val="0"/>
              </a:spcBef>
              <a:spcAft>
                <a:spcPts val="0"/>
              </a:spcAft>
              <a:buNone/>
              <a:defRPr/>
            </a:pPr>
            <a:r>
              <a:rPr lang="de-DE" sz="1600" b="1" i="0" u="none" strike="noStrike" cap="none" dirty="0">
                <a:latin typeface="+mn-lt"/>
                <a:ea typeface="Roboto"/>
                <a:cs typeface="Arial" panose="020B0604020202020204" pitchFamily="34" charset="0"/>
              </a:rPr>
              <a:t>Rahmenbedingungen [Straßenname] im Bestand</a:t>
            </a:r>
            <a:endParaRPr lang="de-DE" sz="1600" dirty="0">
              <a:latin typeface="+mn-lt"/>
              <a:cs typeface="Arial" panose="020B0604020202020204" pitchFamily="34" charset="0"/>
            </a:endParaRPr>
          </a:p>
          <a:p>
            <a:pPr marL="179388" indent="-179388">
              <a:buClr>
                <a:srgbClr val="000000"/>
              </a:buClr>
              <a:buSzPts val="1050"/>
              <a:buFont typeface="Arial" panose="020B0604020202020204" pitchFamily="34" charset="0"/>
              <a:buChar char="•"/>
              <a:defRPr/>
            </a:pPr>
            <a:r>
              <a:rPr lang="de-DE" sz="1600" dirty="0">
                <a:latin typeface="+mn-lt"/>
                <a:ea typeface="Roboto"/>
                <a:cs typeface="Arial" panose="020B0604020202020204" pitchFamily="34" charset="0"/>
              </a:rPr>
              <a:t>X</a:t>
            </a:r>
            <a:r>
              <a:rPr lang="de-DE" sz="1600" b="0" i="0" u="none" strike="noStrike" cap="none" dirty="0">
                <a:latin typeface="+mn-lt"/>
                <a:ea typeface="Roboto"/>
                <a:cs typeface="Arial" panose="020B0604020202020204" pitchFamily="34" charset="0"/>
              </a:rPr>
              <a:t> m Gehweg vor der Schule</a:t>
            </a:r>
            <a:endParaRPr lang="de-DE" sz="1600" b="0" i="0" u="none" strike="noStrike" cap="none" dirty="0">
              <a:cs typeface="Arial" panose="020B0604020202020204" pitchFamily="34" charset="0"/>
            </a:endParaRPr>
          </a:p>
          <a:p>
            <a:pPr marL="179388" indent="-179388">
              <a:buClr>
                <a:srgbClr val="000000"/>
              </a:buClr>
              <a:buSzPts val="1050"/>
              <a:buFont typeface="Arial" panose="020B0604020202020204" pitchFamily="34" charset="0"/>
              <a:buChar char="•"/>
              <a:defRPr/>
            </a:pPr>
            <a:r>
              <a:rPr lang="de-DE" sz="1600" dirty="0">
                <a:latin typeface="+mn-lt"/>
                <a:ea typeface="Roboto"/>
                <a:cs typeface="Arial" panose="020B0604020202020204" pitchFamily="34" charset="0"/>
              </a:rPr>
              <a:t>X</a:t>
            </a:r>
            <a:r>
              <a:rPr lang="de-DE" sz="1600" b="0" i="0" u="none" strike="noStrike" cap="none" dirty="0">
                <a:latin typeface="+mn-lt"/>
                <a:ea typeface="Roboto"/>
                <a:cs typeface="Arial" panose="020B0604020202020204" pitchFamily="34" charset="0"/>
              </a:rPr>
              <a:t> m Fahrbahn</a:t>
            </a:r>
            <a:endParaRPr lang="de-DE" sz="1600" dirty="0">
              <a:latin typeface="+mn-lt"/>
              <a:cs typeface="Arial" panose="020B0604020202020204" pitchFamily="34" charset="0"/>
            </a:endParaRPr>
          </a:p>
          <a:p>
            <a:pPr marL="179388" indent="-179388">
              <a:buClr>
                <a:srgbClr val="000000"/>
              </a:buClr>
              <a:buSzPts val="1050"/>
              <a:buFont typeface="Arial" panose="020B0604020202020204" pitchFamily="34" charset="0"/>
              <a:buChar char="•"/>
              <a:defRPr/>
            </a:pPr>
            <a:r>
              <a:rPr lang="de-DE" sz="1600" dirty="0">
                <a:latin typeface="+mn-lt"/>
                <a:ea typeface="Roboto"/>
                <a:cs typeface="Arial" panose="020B0604020202020204" pitchFamily="34" charset="0"/>
              </a:rPr>
              <a:t>X</a:t>
            </a:r>
            <a:r>
              <a:rPr lang="de-DE" sz="1600" b="0" i="0" u="none" strike="noStrike" cap="none" dirty="0">
                <a:latin typeface="+mn-lt"/>
                <a:ea typeface="Roboto"/>
                <a:cs typeface="Arial" panose="020B0604020202020204" pitchFamily="34" charset="0"/>
              </a:rPr>
              <a:t> m Gehweg gegenüber der Schule</a:t>
            </a:r>
          </a:p>
        </p:txBody>
      </p:sp>
      <p:sp>
        <p:nvSpPr>
          <p:cNvPr id="9" name="Textfeld 8">
            <a:extLst>
              <a:ext uri="{FF2B5EF4-FFF2-40B4-BE49-F238E27FC236}">
                <a16:creationId xmlns:a16="http://schemas.microsoft.com/office/drawing/2014/main" id="{D9EA3577-1F33-4FDE-E4DA-9B587A9C669B}"/>
              </a:ext>
            </a:extLst>
          </p:cNvPr>
          <p:cNvSpPr txBox="1"/>
          <p:nvPr/>
        </p:nvSpPr>
        <p:spPr>
          <a:xfrm>
            <a:off x="4713889" y="2984209"/>
            <a:ext cx="4106261" cy="584775"/>
          </a:xfrm>
          <a:prstGeom prst="rect">
            <a:avLst/>
          </a:prstGeom>
          <a:solidFill>
            <a:schemeClr val="accent5">
              <a:lumMod val="40000"/>
              <a:lumOff val="60000"/>
            </a:schemeClr>
          </a:solidFill>
        </p:spPr>
        <p:txBody>
          <a:bodyPr wrap="square">
            <a:spAutoFit/>
          </a:bodyPr>
          <a:lstStyle/>
          <a:p>
            <a:pPr marL="0" marR="0" lvl="0" indent="0" algn="l">
              <a:spcBef>
                <a:spcPts val="0"/>
              </a:spcBef>
              <a:spcAft>
                <a:spcPts val="0"/>
              </a:spcAft>
              <a:buNone/>
              <a:defRPr/>
            </a:pPr>
            <a:r>
              <a:rPr lang="de-DE" sz="1600" b="1" i="0" u="none" strike="noStrike" cap="none" dirty="0">
                <a:latin typeface="+mn-lt"/>
                <a:ea typeface="Roboto"/>
                <a:cs typeface="Arial" panose="020B0604020202020204" pitchFamily="34" charset="0"/>
              </a:rPr>
              <a:t>Gesamtbreite [Straßenname]</a:t>
            </a:r>
            <a:endParaRPr lang="de-DE" sz="1600" dirty="0">
              <a:latin typeface="+mn-lt"/>
              <a:cs typeface="Arial" panose="020B0604020202020204" pitchFamily="34" charset="0"/>
            </a:endParaRPr>
          </a:p>
          <a:p>
            <a:pPr marL="179388" indent="-179388">
              <a:buClr>
                <a:srgbClr val="000000"/>
              </a:buClr>
              <a:buSzPts val="1050"/>
              <a:buFont typeface="Arial" panose="020B0604020202020204" pitchFamily="34" charset="0"/>
              <a:buChar char="•"/>
              <a:defRPr/>
            </a:pPr>
            <a:r>
              <a:rPr lang="de-DE" sz="1600" dirty="0">
                <a:latin typeface="+mn-lt"/>
                <a:ea typeface="Roboto"/>
                <a:cs typeface="Arial" panose="020B0604020202020204" pitchFamily="34" charset="0"/>
              </a:rPr>
              <a:t>X</a:t>
            </a:r>
            <a:r>
              <a:rPr lang="de-DE" sz="1600" b="0" i="0" u="none" strike="noStrike" cap="none" dirty="0">
                <a:latin typeface="+mn-lt"/>
                <a:ea typeface="Roboto"/>
                <a:cs typeface="Arial" panose="020B0604020202020204" pitchFamily="34" charset="0"/>
              </a:rPr>
              <a:t> m</a:t>
            </a:r>
            <a:endParaRPr lang="de-DE" sz="1600" dirty="0">
              <a:ea typeface="Roboto"/>
              <a:cs typeface="Arial" panose="020B0604020202020204" pitchFamily="34" charset="0"/>
            </a:endParaRPr>
          </a:p>
        </p:txBody>
      </p:sp>
    </p:spTree>
    <p:extLst>
      <p:ext uri="{BB962C8B-B14F-4D97-AF65-F5344CB8AC3E}">
        <p14:creationId xmlns:p14="http://schemas.microsoft.com/office/powerpoint/2010/main" val="4151514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E29C8-9834-1716-937E-4F2F96EC23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93B9F1-0DED-A933-BBE5-F7008EC9CD31}"/>
              </a:ext>
            </a:extLst>
          </p:cNvPr>
          <p:cNvSpPr>
            <a:spLocks noGrp="1"/>
          </p:cNvSpPr>
          <p:nvPr>
            <p:ph type="title"/>
          </p:nvPr>
        </p:nvSpPr>
        <p:spPr>
          <a:xfrm>
            <a:off x="3139126" y="1929468"/>
            <a:ext cx="5681024" cy="1795244"/>
          </a:xfrm>
        </p:spPr>
        <p:txBody>
          <a:bodyPr/>
          <a:lstStyle/>
          <a:p>
            <a:r>
              <a:rPr lang="de-DE" dirty="0"/>
              <a:t>Los geht’s!</a:t>
            </a:r>
            <a:br>
              <a:rPr lang="de-DE" dirty="0"/>
            </a:br>
            <a:r>
              <a:rPr lang="de-DE" dirty="0"/>
              <a:t>Verkehrsplaner*in spielen!</a:t>
            </a:r>
          </a:p>
        </p:txBody>
      </p:sp>
      <p:sp>
        <p:nvSpPr>
          <p:cNvPr id="3" name="Oval 2">
            <a:extLst>
              <a:ext uri="{FF2B5EF4-FFF2-40B4-BE49-F238E27FC236}">
                <a16:creationId xmlns:a16="http://schemas.microsoft.com/office/drawing/2014/main" id="{48DEC1ED-EB5C-1BF1-CB89-31FFD04DBD4C}"/>
              </a:ext>
            </a:extLst>
          </p:cNvPr>
          <p:cNvSpPr/>
          <p:nvPr/>
        </p:nvSpPr>
        <p:spPr>
          <a:xfrm rot="20628959">
            <a:off x="821171" y="715848"/>
            <a:ext cx="1691640" cy="1652903"/>
          </a:xfrm>
          <a:prstGeom prst="ellipse">
            <a:avLst/>
          </a:prstGeom>
          <a:solidFill>
            <a:schemeClr val="accent5">
              <a:lumMod val="60000"/>
              <a:lumOff val="40000"/>
            </a:schemeClr>
          </a:solidFill>
          <a:ln>
            <a:solidFill>
              <a:schemeClr val="tx1"/>
            </a:solidFill>
          </a:ln>
          <a:scene3d>
            <a:camera prst="perspectiveRight"/>
            <a:lightRig rig="threePt" dir="t"/>
          </a:scene3d>
          <a:sp3d extrusionH="247650"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solidFill>
                  <a:schemeClr val="tx2"/>
                </a:solidFill>
              </a:rPr>
              <a:t>15</a:t>
            </a:r>
          </a:p>
          <a:p>
            <a:pPr algn="ctr"/>
            <a:r>
              <a:rPr lang="de-DE" b="1" dirty="0">
                <a:solidFill>
                  <a:schemeClr val="tx2"/>
                </a:solidFill>
              </a:rPr>
              <a:t>Minuten</a:t>
            </a:r>
          </a:p>
        </p:txBody>
      </p:sp>
    </p:spTree>
    <p:extLst>
      <p:ext uri="{BB962C8B-B14F-4D97-AF65-F5344CB8AC3E}">
        <p14:creationId xmlns:p14="http://schemas.microsoft.com/office/powerpoint/2010/main" val="3042353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611F3-54E7-E0F8-A004-A13B411E98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9238F9-9398-1466-EA6E-A9F865BACC92}"/>
              </a:ext>
            </a:extLst>
          </p:cNvPr>
          <p:cNvSpPr>
            <a:spLocks noGrp="1"/>
          </p:cNvSpPr>
          <p:nvPr>
            <p:ph type="title"/>
          </p:nvPr>
        </p:nvSpPr>
        <p:spPr/>
        <p:txBody>
          <a:bodyPr/>
          <a:lstStyle/>
          <a:p>
            <a:r>
              <a:rPr lang="de-DE" dirty="0"/>
              <a:t>Umgestaltung mit </a:t>
            </a:r>
            <a:r>
              <a:rPr lang="de-DE" dirty="0" err="1"/>
              <a:t>Streetmix</a:t>
            </a:r>
            <a:endParaRPr lang="de-DE" dirty="0"/>
          </a:p>
        </p:txBody>
      </p:sp>
      <p:sp>
        <p:nvSpPr>
          <p:cNvPr id="3" name="Datumsplatzhalter 2">
            <a:extLst>
              <a:ext uri="{FF2B5EF4-FFF2-40B4-BE49-F238E27FC236}">
                <a16:creationId xmlns:a16="http://schemas.microsoft.com/office/drawing/2014/main" id="{A8D0EF81-8646-0A50-804D-9C69EE8B52A1}"/>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EA4A82B5-16F7-CA28-E85F-5C50179C34A0}"/>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D2C94C77-4276-859B-37EE-07A170A905BA}"/>
              </a:ext>
            </a:extLst>
          </p:cNvPr>
          <p:cNvSpPr>
            <a:spLocks noGrp="1"/>
          </p:cNvSpPr>
          <p:nvPr>
            <p:ph type="sldNum" sz="quarter" idx="12"/>
          </p:nvPr>
        </p:nvSpPr>
        <p:spPr/>
        <p:txBody>
          <a:bodyPr/>
          <a:lstStyle/>
          <a:p>
            <a:fld id="{19CC5A35-9445-7442-8C37-5A890F86A75A}" type="slidenum">
              <a:rPr lang="de-DE" smtClean="0"/>
              <a:t>26</a:t>
            </a:fld>
            <a:endParaRPr lang="de-DE"/>
          </a:p>
        </p:txBody>
      </p:sp>
      <p:sp>
        <p:nvSpPr>
          <p:cNvPr id="6" name="Textplatzhalter 5">
            <a:extLst>
              <a:ext uri="{FF2B5EF4-FFF2-40B4-BE49-F238E27FC236}">
                <a16:creationId xmlns:a16="http://schemas.microsoft.com/office/drawing/2014/main" id="{4BEC69D5-F2B2-9352-727F-767201D1A4F0}"/>
              </a:ext>
            </a:extLst>
          </p:cNvPr>
          <p:cNvSpPr>
            <a:spLocks noGrp="1"/>
          </p:cNvSpPr>
          <p:nvPr>
            <p:ph type="body" sz="quarter" idx="13"/>
          </p:nvPr>
        </p:nvSpPr>
        <p:spPr>
          <a:xfrm>
            <a:off x="5669280" y="1563688"/>
            <a:ext cx="3150870" cy="3063012"/>
          </a:xfrm>
        </p:spPr>
        <p:txBody>
          <a:bodyPr/>
          <a:lstStyle/>
          <a:p>
            <a:r>
              <a:rPr lang="de-DE" dirty="0" err="1"/>
              <a:t>Streetmix</a:t>
            </a:r>
            <a:r>
              <a:rPr lang="de-DE" dirty="0"/>
              <a:t> im Internet aufrufen: </a:t>
            </a:r>
            <a:r>
              <a:rPr lang="de-DE" dirty="0">
                <a:hlinkClick r:id="rId3"/>
              </a:rPr>
              <a:t>www.streetmix.net</a:t>
            </a:r>
            <a:endParaRPr lang="de-DE" dirty="0"/>
          </a:p>
          <a:p>
            <a:r>
              <a:rPr lang="de-DE" dirty="0"/>
              <a:t>Eurer Straßen einen Namen geben</a:t>
            </a:r>
          </a:p>
          <a:p>
            <a:r>
              <a:rPr lang="de-DE" dirty="0"/>
              <a:t>Straßenbreite eingeben: X m</a:t>
            </a:r>
          </a:p>
          <a:p>
            <a:r>
              <a:rPr lang="de-DE" dirty="0"/>
              <a:t>Los geht’s!</a:t>
            </a:r>
          </a:p>
        </p:txBody>
      </p:sp>
      <p:pic>
        <p:nvPicPr>
          <p:cNvPr id="8" name="Google Shape;45;p4">
            <a:hlinkClick r:id="rId4"/>
            <a:extLst>
              <a:ext uri="{FF2B5EF4-FFF2-40B4-BE49-F238E27FC236}">
                <a16:creationId xmlns:a16="http://schemas.microsoft.com/office/drawing/2014/main" id="{2C39A980-0194-DE4A-C434-9F4FAC9EEE01}"/>
              </a:ext>
            </a:extLst>
          </p:cNvPr>
          <p:cNvPicPr/>
          <p:nvPr/>
        </p:nvPicPr>
        <p:blipFill>
          <a:blip r:embed="rId5" cstate="hqprint">
            <a:alphaModFix/>
            <a:extLst>
              <a:ext uri="{28A0092B-C50C-407E-A947-70E740481C1C}">
                <a14:useLocalDpi xmlns:a14="http://schemas.microsoft.com/office/drawing/2010/main"/>
              </a:ext>
            </a:extLst>
          </a:blip>
          <a:srcRect/>
          <a:stretch/>
        </p:blipFill>
        <p:spPr bwMode="auto">
          <a:xfrm>
            <a:off x="323850" y="1563688"/>
            <a:ext cx="5125974" cy="3062460"/>
          </a:xfrm>
          <a:prstGeom prst="rect">
            <a:avLst/>
          </a:prstGeom>
          <a:noFill/>
          <a:ln>
            <a:noFill/>
          </a:ln>
        </p:spPr>
      </p:pic>
      <p:sp>
        <p:nvSpPr>
          <p:cNvPr id="7" name="Datumsplatzhalter 2">
            <a:extLst>
              <a:ext uri="{FF2B5EF4-FFF2-40B4-BE49-F238E27FC236}">
                <a16:creationId xmlns:a16="http://schemas.microsoft.com/office/drawing/2014/main" id="{4E87B99C-C611-E33A-57DE-81B60E80A700}"/>
              </a:ext>
            </a:extLst>
          </p:cNvPr>
          <p:cNvSpPr txBox="1">
            <a:spLocks/>
          </p:cNvSpPr>
          <p:nvPr/>
        </p:nvSpPr>
        <p:spPr>
          <a:xfrm>
            <a:off x="5449824" y="4394824"/>
            <a:ext cx="2057400" cy="181486"/>
          </a:xfrm>
          <a:prstGeom prst="rect">
            <a:avLst/>
          </a:prstGeom>
        </p:spPr>
        <p:txBody>
          <a:bodyPr vert="horz" lIns="0" tIns="0" rIns="0" bIns="0" rtlCol="0" anchor="b"/>
          <a:lstStyle>
            <a:defPPr>
              <a:defRPr lang="en-US"/>
            </a:defPPr>
            <a:lvl1pPr marL="0" algn="r" defTabSz="457200" rtl="0" eaLnBrk="1" latinLnBrk="0" hangingPunct="1">
              <a:defRPr sz="550" b="0" i="0" kern="1200">
                <a:solidFill>
                  <a:schemeClr val="tx1">
                    <a:tint val="82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a:t>Quelle: Screenshot von </a:t>
            </a:r>
            <a:r>
              <a:rPr lang="de-DE" dirty="0" err="1"/>
              <a:t>Streetmix</a:t>
            </a:r>
            <a:r>
              <a:rPr lang="de-DE" dirty="0"/>
              <a:t>, </a:t>
            </a:r>
            <a:r>
              <a:rPr lang="de-DE" dirty="0" err="1"/>
              <a:t>www.streetmix.net</a:t>
            </a:r>
            <a:r>
              <a:rPr lang="de-DE" dirty="0"/>
              <a:t>, 2025</a:t>
            </a:r>
          </a:p>
        </p:txBody>
      </p:sp>
    </p:spTree>
    <p:extLst>
      <p:ext uri="{BB962C8B-B14F-4D97-AF65-F5344CB8AC3E}">
        <p14:creationId xmlns:p14="http://schemas.microsoft.com/office/powerpoint/2010/main" val="3783161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4AC85-588B-D9D0-0E6C-76D01D74F98C}"/>
            </a:ext>
          </a:extLst>
        </p:cNvPr>
        <p:cNvGrpSpPr/>
        <p:nvPr/>
      </p:nvGrpSpPr>
      <p:grpSpPr>
        <a:xfrm>
          <a:off x="0" y="0"/>
          <a:ext cx="0" cy="0"/>
          <a:chOff x="0" y="0"/>
          <a:chExt cx="0" cy="0"/>
        </a:xfrm>
      </p:grpSpPr>
      <p:sp>
        <p:nvSpPr>
          <p:cNvPr id="2" name="Datumsplatzhalter 1">
            <a:extLst>
              <a:ext uri="{FF2B5EF4-FFF2-40B4-BE49-F238E27FC236}">
                <a16:creationId xmlns:a16="http://schemas.microsoft.com/office/drawing/2014/main" id="{30F9B694-EC36-F54F-3F73-5C2AC6E8EAF2}"/>
              </a:ext>
            </a:extLst>
          </p:cNvPr>
          <p:cNvSpPr>
            <a:spLocks noGrp="1"/>
          </p:cNvSpPr>
          <p:nvPr>
            <p:ph type="dt" sz="half" idx="10"/>
          </p:nvPr>
        </p:nvSpPr>
        <p:spPr/>
        <p:txBody>
          <a:bodyPr/>
          <a:lstStyle/>
          <a:p>
            <a:r>
              <a:rPr lang="de-DE"/>
              <a:t>© Leitfaden BikeBuddies</a:t>
            </a:r>
          </a:p>
        </p:txBody>
      </p:sp>
      <p:sp>
        <p:nvSpPr>
          <p:cNvPr id="3" name="Fußzeilenplatzhalter 2">
            <a:extLst>
              <a:ext uri="{FF2B5EF4-FFF2-40B4-BE49-F238E27FC236}">
                <a16:creationId xmlns:a16="http://schemas.microsoft.com/office/drawing/2014/main" id="{993ED5D2-C98D-788A-CF57-0662B93D170E}"/>
              </a:ext>
            </a:extLst>
          </p:cNvPr>
          <p:cNvSpPr>
            <a:spLocks noGrp="1"/>
          </p:cNvSpPr>
          <p:nvPr>
            <p:ph type="ftr" sz="quarter" idx="11"/>
          </p:nvPr>
        </p:nvSpPr>
        <p:spPr/>
        <p:txBody>
          <a:bodyPr/>
          <a:lstStyle/>
          <a:p>
            <a:r>
              <a:rPr lang="de-DE"/>
              <a:t>Gestalte deine Straße</a:t>
            </a:r>
          </a:p>
        </p:txBody>
      </p:sp>
      <p:sp>
        <p:nvSpPr>
          <p:cNvPr id="4" name="Foliennummernplatzhalter 3">
            <a:extLst>
              <a:ext uri="{FF2B5EF4-FFF2-40B4-BE49-F238E27FC236}">
                <a16:creationId xmlns:a16="http://schemas.microsoft.com/office/drawing/2014/main" id="{83650FB1-FB13-5B3A-AACC-D83AB43F6BA6}"/>
              </a:ext>
            </a:extLst>
          </p:cNvPr>
          <p:cNvSpPr>
            <a:spLocks noGrp="1"/>
          </p:cNvSpPr>
          <p:nvPr>
            <p:ph type="sldNum" sz="quarter" idx="12"/>
          </p:nvPr>
        </p:nvSpPr>
        <p:spPr/>
        <p:txBody>
          <a:bodyPr/>
          <a:lstStyle/>
          <a:p>
            <a:fld id="{19CC5A35-9445-7442-8C37-5A890F86A75A}" type="slidenum">
              <a:rPr lang="de-DE" smtClean="0"/>
              <a:t>27</a:t>
            </a:fld>
            <a:endParaRPr lang="de-DE"/>
          </a:p>
        </p:txBody>
      </p:sp>
      <p:sp>
        <p:nvSpPr>
          <p:cNvPr id="5" name="Bildplatzhalter 4">
            <a:extLst>
              <a:ext uri="{FF2B5EF4-FFF2-40B4-BE49-F238E27FC236}">
                <a16:creationId xmlns:a16="http://schemas.microsoft.com/office/drawing/2014/main" id="{421D55D2-3960-D882-23A0-21DE180F037A}"/>
              </a:ext>
            </a:extLst>
          </p:cNvPr>
          <p:cNvSpPr>
            <a:spLocks noGrp="1"/>
          </p:cNvSpPr>
          <p:nvPr>
            <p:ph type="pic" sz="quarter" idx="13"/>
          </p:nvPr>
        </p:nvSpPr>
        <p:spPr/>
        <p:txBody>
          <a:bodyPr/>
          <a:lstStyle/>
          <a:p>
            <a:endParaRPr lang="de-DE" dirty="0"/>
          </a:p>
        </p:txBody>
      </p:sp>
      <p:sp>
        <p:nvSpPr>
          <p:cNvPr id="6" name="Titel 5">
            <a:extLst>
              <a:ext uri="{FF2B5EF4-FFF2-40B4-BE49-F238E27FC236}">
                <a16:creationId xmlns:a16="http://schemas.microsoft.com/office/drawing/2014/main" id="{11CA2764-5BC9-1FDA-E20A-8B287D3FDDB8}"/>
              </a:ext>
            </a:extLst>
          </p:cNvPr>
          <p:cNvSpPr>
            <a:spLocks noGrp="1"/>
          </p:cNvSpPr>
          <p:nvPr>
            <p:ph type="title"/>
          </p:nvPr>
        </p:nvSpPr>
        <p:spPr/>
        <p:txBody>
          <a:bodyPr/>
          <a:lstStyle/>
          <a:p>
            <a:r>
              <a:rPr lang="de-DE" sz="2400" dirty="0"/>
              <a:t>Umgestaltung mit </a:t>
            </a:r>
            <a:r>
              <a:rPr lang="de-DE" sz="2400" dirty="0" err="1"/>
              <a:t>Streetmix</a:t>
            </a:r>
            <a:endParaRPr lang="de-DE" dirty="0"/>
          </a:p>
        </p:txBody>
      </p:sp>
    </p:spTree>
    <p:extLst>
      <p:ext uri="{BB962C8B-B14F-4D97-AF65-F5344CB8AC3E}">
        <p14:creationId xmlns:p14="http://schemas.microsoft.com/office/powerpoint/2010/main" val="1495800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219C8-DB27-751A-9613-FD31A31798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720568-E319-F6B5-C5D6-0CFC4FEC3A53}"/>
              </a:ext>
            </a:extLst>
          </p:cNvPr>
          <p:cNvSpPr>
            <a:spLocks noGrp="1"/>
          </p:cNvSpPr>
          <p:nvPr>
            <p:ph type="title"/>
          </p:nvPr>
        </p:nvSpPr>
        <p:spPr/>
        <p:txBody>
          <a:bodyPr/>
          <a:lstStyle/>
          <a:p>
            <a:r>
              <a:rPr lang="de-DE" sz="2800" dirty="0"/>
              <a:t>Umgestaltung mit </a:t>
            </a:r>
            <a:r>
              <a:rPr lang="de-DE" sz="2800" dirty="0" err="1"/>
              <a:t>Streetmix</a:t>
            </a:r>
            <a:endParaRPr lang="de-DE" dirty="0"/>
          </a:p>
        </p:txBody>
      </p:sp>
      <p:sp>
        <p:nvSpPr>
          <p:cNvPr id="3" name="Datumsplatzhalter 2">
            <a:extLst>
              <a:ext uri="{FF2B5EF4-FFF2-40B4-BE49-F238E27FC236}">
                <a16:creationId xmlns:a16="http://schemas.microsoft.com/office/drawing/2014/main" id="{24A8E7AF-886A-FBA5-68C8-0D3AD910C20A}"/>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89BA8747-41C4-EACD-7FED-CD2B7D52A04B}"/>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3B70F324-B513-BF56-6279-C5EA1B701167}"/>
              </a:ext>
            </a:extLst>
          </p:cNvPr>
          <p:cNvSpPr>
            <a:spLocks noGrp="1"/>
          </p:cNvSpPr>
          <p:nvPr>
            <p:ph type="sldNum" sz="quarter" idx="12"/>
          </p:nvPr>
        </p:nvSpPr>
        <p:spPr/>
        <p:txBody>
          <a:bodyPr/>
          <a:lstStyle/>
          <a:p>
            <a:fld id="{19CC5A35-9445-7442-8C37-5A890F86A75A}" type="slidenum">
              <a:rPr lang="de-DE" smtClean="0"/>
              <a:t>28</a:t>
            </a:fld>
            <a:endParaRPr lang="de-DE"/>
          </a:p>
        </p:txBody>
      </p:sp>
      <p:sp>
        <p:nvSpPr>
          <p:cNvPr id="6" name="Textplatzhalter 5">
            <a:extLst>
              <a:ext uri="{FF2B5EF4-FFF2-40B4-BE49-F238E27FC236}">
                <a16:creationId xmlns:a16="http://schemas.microsoft.com/office/drawing/2014/main" id="{C544E37A-8141-6294-8C13-761A04585F31}"/>
              </a:ext>
            </a:extLst>
          </p:cNvPr>
          <p:cNvSpPr>
            <a:spLocks noGrp="1"/>
          </p:cNvSpPr>
          <p:nvPr>
            <p:ph type="body" sz="quarter" idx="13"/>
          </p:nvPr>
        </p:nvSpPr>
        <p:spPr>
          <a:xfrm>
            <a:off x="6327648" y="1563688"/>
            <a:ext cx="2569464" cy="3060700"/>
          </a:xfrm>
        </p:spPr>
        <p:txBody>
          <a:bodyPr>
            <a:normAutofit/>
          </a:bodyPr>
          <a:lstStyle/>
          <a:p>
            <a:pPr marL="180975" indent="-180975">
              <a:buClr>
                <a:schemeClr val="accent5">
                  <a:lumMod val="75000"/>
                </a:schemeClr>
              </a:buClr>
              <a:buSzPct val="100000"/>
              <a:buFont typeface="+mj-lt"/>
              <a:buAutoNum type="arabicPeriod"/>
            </a:pPr>
            <a:r>
              <a:rPr lang="de-DE" dirty="0"/>
              <a:t>Gib deiner Straße einen Namen</a:t>
            </a:r>
          </a:p>
          <a:p>
            <a:pPr marL="180975" indent="-180975">
              <a:buClr>
                <a:schemeClr val="accent5">
                  <a:lumMod val="75000"/>
                </a:schemeClr>
              </a:buClr>
              <a:buSzPct val="100000"/>
              <a:buFont typeface="+mj-lt"/>
              <a:buAutoNum type="arabicPeriod"/>
            </a:pPr>
            <a:r>
              <a:rPr lang="de-DE" dirty="0"/>
              <a:t>Ändere die Gesamtbreite der Straße</a:t>
            </a:r>
          </a:p>
          <a:p>
            <a:pPr marL="180975" indent="-180975">
              <a:buClr>
                <a:schemeClr val="accent5">
                  <a:lumMod val="75000"/>
                </a:schemeClr>
              </a:buClr>
              <a:buSzPct val="100000"/>
              <a:buFont typeface="+mj-lt"/>
              <a:buAutoNum type="arabicPeriod"/>
            </a:pPr>
            <a:r>
              <a:rPr lang="de-DE" dirty="0"/>
              <a:t>Hier kannst du die Straßenbreite einstellen oder Straßen löschen.</a:t>
            </a:r>
          </a:p>
          <a:p>
            <a:pPr marL="180975" indent="-180975">
              <a:buClr>
                <a:schemeClr val="accent5">
                  <a:lumMod val="75000"/>
                </a:schemeClr>
              </a:buClr>
              <a:buSzPct val="100000"/>
              <a:buFont typeface="+mj-lt"/>
              <a:buAutoNum type="arabicPeriod"/>
            </a:pPr>
            <a:r>
              <a:rPr lang="de-DE" dirty="0"/>
              <a:t>Hier kannst du Elemente der Straße hinzufügen, z.B. einen Fahrradweg oder eine Sitzbank. Einfach mit der Maus das gewünschte Element in die Straße ziehen!</a:t>
            </a:r>
          </a:p>
          <a:p>
            <a:pPr marL="180975" indent="-180975">
              <a:buClr>
                <a:schemeClr val="accent5">
                  <a:lumMod val="75000"/>
                </a:schemeClr>
              </a:buClr>
              <a:buSzPct val="100000"/>
              <a:buFont typeface="+mj-lt"/>
              <a:buAutoNum type="arabicPeriod"/>
            </a:pPr>
            <a:endParaRPr lang="de-DE" dirty="0"/>
          </a:p>
        </p:txBody>
      </p:sp>
      <p:pic>
        <p:nvPicPr>
          <p:cNvPr id="7" name="Grafik 6" descr="Ein Bild, das Text, Screenshot, Software, Multimedia-Software enthält.&#10;&#10;Automatisch generierte Beschreibung">
            <a:extLst>
              <a:ext uri="{FF2B5EF4-FFF2-40B4-BE49-F238E27FC236}">
                <a16:creationId xmlns:a16="http://schemas.microsoft.com/office/drawing/2014/main" id="{50D227B4-D68B-CFCB-D70C-56B497C6278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bwMode="auto">
          <a:xfrm>
            <a:off x="323850" y="1561376"/>
            <a:ext cx="5836386" cy="3063012"/>
          </a:xfrm>
          <a:prstGeom prst="rect">
            <a:avLst/>
          </a:prstGeom>
        </p:spPr>
      </p:pic>
      <p:sp>
        <p:nvSpPr>
          <p:cNvPr id="8" name="Oval 7">
            <a:extLst>
              <a:ext uri="{FF2B5EF4-FFF2-40B4-BE49-F238E27FC236}">
                <a16:creationId xmlns:a16="http://schemas.microsoft.com/office/drawing/2014/main" id="{16869D56-1541-96CA-03D8-7B1B4FA7E1B1}"/>
              </a:ext>
            </a:extLst>
          </p:cNvPr>
          <p:cNvSpPr/>
          <p:nvPr/>
        </p:nvSpPr>
        <p:spPr>
          <a:xfrm>
            <a:off x="2011901" y="1547922"/>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1</a:t>
            </a:r>
          </a:p>
        </p:txBody>
      </p:sp>
      <p:sp>
        <p:nvSpPr>
          <p:cNvPr id="9" name="Oval 8">
            <a:extLst>
              <a:ext uri="{FF2B5EF4-FFF2-40B4-BE49-F238E27FC236}">
                <a16:creationId xmlns:a16="http://schemas.microsoft.com/office/drawing/2014/main" id="{2E470D1C-B7A2-E2DC-1676-004E585A67D8}"/>
              </a:ext>
            </a:extLst>
          </p:cNvPr>
          <p:cNvSpPr/>
          <p:nvPr/>
        </p:nvSpPr>
        <p:spPr>
          <a:xfrm>
            <a:off x="2166703" y="1810736"/>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2</a:t>
            </a:r>
          </a:p>
        </p:txBody>
      </p:sp>
      <p:sp>
        <p:nvSpPr>
          <p:cNvPr id="12" name="Oval 11">
            <a:extLst>
              <a:ext uri="{FF2B5EF4-FFF2-40B4-BE49-F238E27FC236}">
                <a16:creationId xmlns:a16="http://schemas.microsoft.com/office/drawing/2014/main" id="{3592C351-D605-A753-AC4F-63B7CD8AE0E8}"/>
              </a:ext>
            </a:extLst>
          </p:cNvPr>
          <p:cNvSpPr/>
          <p:nvPr/>
        </p:nvSpPr>
        <p:spPr>
          <a:xfrm>
            <a:off x="690226" y="4246390"/>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4</a:t>
            </a:r>
          </a:p>
        </p:txBody>
      </p:sp>
      <p:sp>
        <p:nvSpPr>
          <p:cNvPr id="13" name="Rahmen 12">
            <a:extLst>
              <a:ext uri="{FF2B5EF4-FFF2-40B4-BE49-F238E27FC236}">
                <a16:creationId xmlns:a16="http://schemas.microsoft.com/office/drawing/2014/main" id="{C969E448-100D-2FD6-524D-9CF346330A9D}"/>
              </a:ext>
            </a:extLst>
          </p:cNvPr>
          <p:cNvSpPr/>
          <p:nvPr/>
        </p:nvSpPr>
        <p:spPr>
          <a:xfrm>
            <a:off x="2512834" y="1929329"/>
            <a:ext cx="524891" cy="132352"/>
          </a:xfrm>
          <a:prstGeom prst="frame">
            <a:avLst/>
          </a:prstGeom>
          <a:solidFill>
            <a:schemeClr val="accent5">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4" name="Oval 13">
            <a:extLst>
              <a:ext uri="{FF2B5EF4-FFF2-40B4-BE49-F238E27FC236}">
                <a16:creationId xmlns:a16="http://schemas.microsoft.com/office/drawing/2014/main" id="{382370A6-4CED-7878-1996-E6ED38BF2761}"/>
              </a:ext>
            </a:extLst>
          </p:cNvPr>
          <p:cNvSpPr/>
          <p:nvPr/>
        </p:nvSpPr>
        <p:spPr>
          <a:xfrm>
            <a:off x="2379537" y="2330998"/>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3</a:t>
            </a:r>
          </a:p>
        </p:txBody>
      </p:sp>
      <p:sp>
        <p:nvSpPr>
          <p:cNvPr id="10" name="Datumsplatzhalter 2">
            <a:extLst>
              <a:ext uri="{FF2B5EF4-FFF2-40B4-BE49-F238E27FC236}">
                <a16:creationId xmlns:a16="http://schemas.microsoft.com/office/drawing/2014/main" id="{E961588F-FF3A-3913-AB17-31AA90830D4B}"/>
              </a:ext>
            </a:extLst>
          </p:cNvPr>
          <p:cNvSpPr txBox="1">
            <a:spLocks/>
          </p:cNvSpPr>
          <p:nvPr/>
        </p:nvSpPr>
        <p:spPr>
          <a:xfrm>
            <a:off x="6160236" y="4394824"/>
            <a:ext cx="2057400" cy="181486"/>
          </a:xfrm>
          <a:prstGeom prst="rect">
            <a:avLst/>
          </a:prstGeom>
        </p:spPr>
        <p:txBody>
          <a:bodyPr vert="horz" lIns="0" tIns="0" rIns="0" bIns="0" rtlCol="0" anchor="b"/>
          <a:lstStyle>
            <a:defPPr>
              <a:defRPr lang="en-US"/>
            </a:defPPr>
            <a:lvl1pPr marL="0" algn="r" defTabSz="457200" rtl="0" eaLnBrk="1" latinLnBrk="0" hangingPunct="1">
              <a:defRPr sz="550" b="0" i="0" kern="1200">
                <a:solidFill>
                  <a:schemeClr val="tx1">
                    <a:tint val="82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a:t>Quelle: Screenshot von </a:t>
            </a:r>
            <a:r>
              <a:rPr lang="de-DE" dirty="0" err="1"/>
              <a:t>Streetmix</a:t>
            </a:r>
            <a:r>
              <a:rPr lang="de-DE" dirty="0"/>
              <a:t>, </a:t>
            </a:r>
            <a:r>
              <a:rPr lang="de-DE" dirty="0" err="1"/>
              <a:t>www.streetmix.net</a:t>
            </a:r>
            <a:r>
              <a:rPr lang="de-DE" dirty="0"/>
              <a:t>, 2025</a:t>
            </a:r>
          </a:p>
        </p:txBody>
      </p:sp>
    </p:spTree>
    <p:extLst>
      <p:ext uri="{BB962C8B-B14F-4D97-AF65-F5344CB8AC3E}">
        <p14:creationId xmlns:p14="http://schemas.microsoft.com/office/powerpoint/2010/main" val="1000899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49832-8E90-D993-37FB-0F651ADA0B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8A581F-D961-F3F4-C267-A861A113079A}"/>
              </a:ext>
            </a:extLst>
          </p:cNvPr>
          <p:cNvSpPr>
            <a:spLocks noGrp="1"/>
          </p:cNvSpPr>
          <p:nvPr>
            <p:ph type="title"/>
          </p:nvPr>
        </p:nvSpPr>
        <p:spPr/>
        <p:txBody>
          <a:bodyPr/>
          <a:lstStyle/>
          <a:p>
            <a:r>
              <a:rPr lang="de-DE" sz="2800" dirty="0"/>
              <a:t>Umgestaltung mit </a:t>
            </a:r>
            <a:r>
              <a:rPr lang="de-DE" sz="2800" dirty="0" err="1"/>
              <a:t>Streetmix</a:t>
            </a:r>
            <a:endParaRPr lang="de-DE" dirty="0"/>
          </a:p>
        </p:txBody>
      </p:sp>
      <p:sp>
        <p:nvSpPr>
          <p:cNvPr id="3" name="Datumsplatzhalter 2">
            <a:extLst>
              <a:ext uri="{FF2B5EF4-FFF2-40B4-BE49-F238E27FC236}">
                <a16:creationId xmlns:a16="http://schemas.microsoft.com/office/drawing/2014/main" id="{D906E602-A8A7-2910-FF43-D260E26D7733}"/>
              </a:ext>
            </a:extLst>
          </p:cNvPr>
          <p:cNvSpPr>
            <a:spLocks noGrp="1"/>
          </p:cNvSpPr>
          <p:nvPr>
            <p:ph type="dt" sz="half" idx="10"/>
          </p:nvPr>
        </p:nvSpPr>
        <p:spPr/>
        <p:txBody>
          <a:bodyPr/>
          <a:lstStyle/>
          <a:p>
            <a:r>
              <a:rPr lang="de-DE"/>
              <a:t>© Leitfaden BikeBuddies</a:t>
            </a:r>
          </a:p>
        </p:txBody>
      </p:sp>
      <p:sp>
        <p:nvSpPr>
          <p:cNvPr id="4" name="Fußzeilenplatzhalter 3">
            <a:extLst>
              <a:ext uri="{FF2B5EF4-FFF2-40B4-BE49-F238E27FC236}">
                <a16:creationId xmlns:a16="http://schemas.microsoft.com/office/drawing/2014/main" id="{211B9869-818E-B824-DDBC-E880A3003208}"/>
              </a:ext>
            </a:extLst>
          </p:cNvPr>
          <p:cNvSpPr>
            <a:spLocks noGrp="1"/>
          </p:cNvSpPr>
          <p:nvPr>
            <p:ph type="ftr" sz="quarter" idx="11"/>
          </p:nvPr>
        </p:nvSpPr>
        <p:spPr/>
        <p:txBody>
          <a:bodyPr/>
          <a:lstStyle/>
          <a:p>
            <a:r>
              <a:rPr lang="de-DE"/>
              <a:t>Gestalte deine Straße</a:t>
            </a:r>
          </a:p>
        </p:txBody>
      </p:sp>
      <p:sp>
        <p:nvSpPr>
          <p:cNvPr id="5" name="Foliennummernplatzhalter 4">
            <a:extLst>
              <a:ext uri="{FF2B5EF4-FFF2-40B4-BE49-F238E27FC236}">
                <a16:creationId xmlns:a16="http://schemas.microsoft.com/office/drawing/2014/main" id="{45E1919B-D528-2EDC-63AC-1546C4FF7420}"/>
              </a:ext>
            </a:extLst>
          </p:cNvPr>
          <p:cNvSpPr>
            <a:spLocks noGrp="1"/>
          </p:cNvSpPr>
          <p:nvPr>
            <p:ph type="sldNum" sz="quarter" idx="12"/>
          </p:nvPr>
        </p:nvSpPr>
        <p:spPr/>
        <p:txBody>
          <a:bodyPr/>
          <a:lstStyle/>
          <a:p>
            <a:fld id="{19CC5A35-9445-7442-8C37-5A890F86A75A}" type="slidenum">
              <a:rPr lang="de-DE" smtClean="0"/>
              <a:t>29</a:t>
            </a:fld>
            <a:endParaRPr lang="de-DE"/>
          </a:p>
        </p:txBody>
      </p:sp>
      <p:sp>
        <p:nvSpPr>
          <p:cNvPr id="6" name="Textplatzhalter 5">
            <a:extLst>
              <a:ext uri="{FF2B5EF4-FFF2-40B4-BE49-F238E27FC236}">
                <a16:creationId xmlns:a16="http://schemas.microsoft.com/office/drawing/2014/main" id="{E9E6692C-5168-70C6-BE57-9A57DEF181BA}"/>
              </a:ext>
            </a:extLst>
          </p:cNvPr>
          <p:cNvSpPr>
            <a:spLocks noGrp="1"/>
          </p:cNvSpPr>
          <p:nvPr>
            <p:ph type="body" sz="quarter" idx="13"/>
          </p:nvPr>
        </p:nvSpPr>
        <p:spPr>
          <a:xfrm>
            <a:off x="333530" y="4029667"/>
            <a:ext cx="4238469" cy="517471"/>
          </a:xfrm>
        </p:spPr>
        <p:txBody>
          <a:bodyPr>
            <a:normAutofit/>
          </a:bodyPr>
          <a:lstStyle/>
          <a:p>
            <a:pPr marL="180975" indent="-180975">
              <a:buClr>
                <a:schemeClr val="accent5">
                  <a:lumMod val="75000"/>
                </a:schemeClr>
              </a:buClr>
              <a:buSzPct val="100000"/>
              <a:buFont typeface="+mj-lt"/>
              <a:buAutoNum type="arabicPeriod"/>
            </a:pPr>
            <a:r>
              <a:rPr lang="de-DE" dirty="0"/>
              <a:t>Digitales Straßenmodell herunterladen</a:t>
            </a:r>
          </a:p>
        </p:txBody>
      </p:sp>
      <p:pic>
        <p:nvPicPr>
          <p:cNvPr id="8" name="Grafik 7">
            <a:extLst>
              <a:ext uri="{FF2B5EF4-FFF2-40B4-BE49-F238E27FC236}">
                <a16:creationId xmlns:a16="http://schemas.microsoft.com/office/drawing/2014/main" id="{DE79BD86-7901-9708-D81C-20A900F5DCA3}"/>
              </a:ext>
            </a:extLst>
          </p:cNvPr>
          <p:cNvPicPr>
            <a:picLocks noChangeAspect="1"/>
          </p:cNvPicPr>
          <p:nvPr/>
        </p:nvPicPr>
        <p:blipFill>
          <a:blip r:embed="rId3"/>
          <a:stretch/>
        </p:blipFill>
        <p:spPr bwMode="auto">
          <a:xfrm>
            <a:off x="323851" y="2038617"/>
            <a:ext cx="4082612" cy="1850306"/>
          </a:xfrm>
          <a:prstGeom prst="rect">
            <a:avLst/>
          </a:prstGeom>
        </p:spPr>
      </p:pic>
      <p:pic>
        <p:nvPicPr>
          <p:cNvPr id="9" name="Grafik 8">
            <a:extLst>
              <a:ext uri="{FF2B5EF4-FFF2-40B4-BE49-F238E27FC236}">
                <a16:creationId xmlns:a16="http://schemas.microsoft.com/office/drawing/2014/main" id="{11156A8E-14EA-45A3-F35E-BED7E0D4A8AD}"/>
              </a:ext>
            </a:extLst>
          </p:cNvPr>
          <p:cNvPicPr>
            <a:picLocks noChangeAspect="1"/>
          </p:cNvPicPr>
          <p:nvPr/>
        </p:nvPicPr>
        <p:blipFill>
          <a:blip r:embed="rId4"/>
          <a:stretch/>
        </p:blipFill>
        <p:spPr bwMode="auto">
          <a:xfrm>
            <a:off x="4571999" y="2038615"/>
            <a:ext cx="2280760" cy="1850307"/>
          </a:xfrm>
          <a:prstGeom prst="rect">
            <a:avLst/>
          </a:prstGeom>
        </p:spPr>
      </p:pic>
      <p:sp>
        <p:nvSpPr>
          <p:cNvPr id="12" name="Textplatzhalter 6">
            <a:extLst>
              <a:ext uri="{FF2B5EF4-FFF2-40B4-BE49-F238E27FC236}">
                <a16:creationId xmlns:a16="http://schemas.microsoft.com/office/drawing/2014/main" id="{EE295948-0467-FC5B-BF37-68FFEEAD5E22}"/>
              </a:ext>
            </a:extLst>
          </p:cNvPr>
          <p:cNvSpPr>
            <a:spLocks noGrp="1"/>
          </p:cNvSpPr>
          <p:nvPr>
            <p:ph type="body" sz="quarter" idx="15"/>
          </p:nvPr>
        </p:nvSpPr>
        <p:spPr>
          <a:xfrm>
            <a:off x="323849" y="1563688"/>
            <a:ext cx="7095625" cy="706270"/>
          </a:xfrm>
        </p:spPr>
        <p:txBody>
          <a:bodyPr/>
          <a:lstStyle/>
          <a:p>
            <a:r>
              <a:rPr lang="de-DE" dirty="0"/>
              <a:t>Bevor ihr euren PC ausschaltet:</a:t>
            </a:r>
          </a:p>
        </p:txBody>
      </p:sp>
      <p:sp>
        <p:nvSpPr>
          <p:cNvPr id="20" name="Textplatzhalter 5">
            <a:extLst>
              <a:ext uri="{FF2B5EF4-FFF2-40B4-BE49-F238E27FC236}">
                <a16:creationId xmlns:a16="http://schemas.microsoft.com/office/drawing/2014/main" id="{51CD3D3C-BDF3-7914-9C72-64DFFC01E586}"/>
              </a:ext>
            </a:extLst>
          </p:cNvPr>
          <p:cNvSpPr txBox="1">
            <a:spLocks/>
          </p:cNvSpPr>
          <p:nvPr/>
        </p:nvSpPr>
        <p:spPr>
          <a:xfrm>
            <a:off x="4581682" y="4029667"/>
            <a:ext cx="4325835" cy="610488"/>
          </a:xfrm>
          <a:prstGeom prst="rect">
            <a:avLst/>
          </a:prstGeom>
        </p:spPr>
        <p:txBody>
          <a:bodyPr vert="horz" lIns="0" tIns="0" rIns="0" bIns="0" rtlCol="0">
            <a:normAutofit fontScale="92500" lnSpcReduction="20000"/>
          </a:bodyPr>
          <a:lstStyle>
            <a:lvl1pPr marL="108000" indent="-108000" algn="l" defTabSz="685800" rtl="0" eaLnBrk="1" latinLnBrk="0" hangingPunct="1">
              <a:lnSpc>
                <a:spcPct val="100000"/>
              </a:lnSpc>
              <a:spcBef>
                <a:spcPts val="750"/>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1pPr>
            <a:lvl2pPr marL="216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Calibri" panose="020F0502020204030204" pitchFamily="34" charset="0"/>
              </a:defRPr>
            </a:lvl2pPr>
            <a:lvl3pPr marL="324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3pPr>
            <a:lvl4pPr marL="432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4pPr>
            <a:lvl5pPr marL="540000" indent="-108000" algn="l" defTabSz="685800" rtl="0" eaLnBrk="1" latinLnBrk="0" hangingPunct="1">
              <a:lnSpc>
                <a:spcPct val="100000"/>
              </a:lnSpc>
              <a:spcBef>
                <a:spcPts val="375"/>
              </a:spcBef>
              <a:buFont typeface="Arial" panose="020B0604020202020204" pitchFamily="34" charset="0"/>
              <a:buChar char="•"/>
              <a:defRPr sz="1400" b="0" i="0" kern="1200">
                <a:solidFill>
                  <a:schemeClr val="tx1"/>
                </a:solidFill>
                <a:latin typeface="+mn-lt"/>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9388" indent="-179388">
              <a:buClr>
                <a:schemeClr val="accent5">
                  <a:lumMod val="75000"/>
                </a:schemeClr>
              </a:buClr>
              <a:buSzPct val="100000"/>
              <a:buFont typeface="+mj-lt"/>
              <a:buAutoNum type="arabicPeriod" startAt="2"/>
            </a:pPr>
            <a:r>
              <a:rPr lang="de-DE" dirty="0"/>
              <a:t>Beschriftet die Datei mit eurem Namen</a:t>
            </a:r>
          </a:p>
          <a:p>
            <a:pPr marL="179388" indent="-179388">
              <a:buClr>
                <a:schemeClr val="accent5">
                  <a:lumMod val="75000"/>
                </a:schemeClr>
              </a:buClr>
              <a:buSzPct val="100000"/>
              <a:buFont typeface="+mj-lt"/>
              <a:buAutoNum type="arabicPeriod" startAt="2"/>
            </a:pPr>
            <a:r>
              <a:rPr lang="de-DE" dirty="0"/>
              <a:t>Eine Festplatte geht rum, auf der ihr eure Datei sichern könnt. Alternativ sendet ihr eure Datei an: [E-Mailadresse]</a:t>
            </a:r>
          </a:p>
        </p:txBody>
      </p:sp>
      <p:sp>
        <p:nvSpPr>
          <p:cNvPr id="29" name="Oval 28">
            <a:extLst>
              <a:ext uri="{FF2B5EF4-FFF2-40B4-BE49-F238E27FC236}">
                <a16:creationId xmlns:a16="http://schemas.microsoft.com/office/drawing/2014/main" id="{14D2EE44-BE5D-98EF-FFC2-0DCC54129171}"/>
              </a:ext>
            </a:extLst>
          </p:cNvPr>
          <p:cNvSpPr/>
          <p:nvPr/>
        </p:nvSpPr>
        <p:spPr>
          <a:xfrm>
            <a:off x="4919741" y="3563362"/>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3</a:t>
            </a:r>
          </a:p>
        </p:txBody>
      </p:sp>
      <p:sp>
        <p:nvSpPr>
          <p:cNvPr id="30" name="Oval 29">
            <a:extLst>
              <a:ext uri="{FF2B5EF4-FFF2-40B4-BE49-F238E27FC236}">
                <a16:creationId xmlns:a16="http://schemas.microsoft.com/office/drawing/2014/main" id="{55970BD6-0725-BCB7-3076-9050C945F507}"/>
              </a:ext>
            </a:extLst>
          </p:cNvPr>
          <p:cNvSpPr/>
          <p:nvPr/>
        </p:nvSpPr>
        <p:spPr>
          <a:xfrm>
            <a:off x="2516398" y="3509414"/>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1</a:t>
            </a:r>
          </a:p>
        </p:txBody>
      </p:sp>
      <p:sp>
        <p:nvSpPr>
          <p:cNvPr id="31" name="Oval 30">
            <a:extLst>
              <a:ext uri="{FF2B5EF4-FFF2-40B4-BE49-F238E27FC236}">
                <a16:creationId xmlns:a16="http://schemas.microsoft.com/office/drawing/2014/main" id="{0F2491C2-14A4-1C24-D5E8-B8128725FAD6}"/>
              </a:ext>
            </a:extLst>
          </p:cNvPr>
          <p:cNvSpPr/>
          <p:nvPr/>
        </p:nvSpPr>
        <p:spPr>
          <a:xfrm>
            <a:off x="6765205" y="2153579"/>
            <a:ext cx="431754" cy="43175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2</a:t>
            </a:r>
          </a:p>
        </p:txBody>
      </p:sp>
      <p:pic>
        <p:nvPicPr>
          <p:cNvPr id="32" name="Grafik 31">
            <a:extLst>
              <a:ext uri="{FF2B5EF4-FFF2-40B4-BE49-F238E27FC236}">
                <a16:creationId xmlns:a16="http://schemas.microsoft.com/office/drawing/2014/main" id="{49EE9687-683B-C605-C997-34DFFE89D5E2}"/>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7419474" y="949834"/>
            <a:ext cx="1083777" cy="1698456"/>
          </a:xfrm>
          <a:prstGeom prst="rect">
            <a:avLst/>
          </a:prstGeom>
        </p:spPr>
      </p:pic>
      <p:sp>
        <p:nvSpPr>
          <p:cNvPr id="34" name="Rahmen 33">
            <a:extLst>
              <a:ext uri="{FF2B5EF4-FFF2-40B4-BE49-F238E27FC236}">
                <a16:creationId xmlns:a16="http://schemas.microsoft.com/office/drawing/2014/main" id="{BA0232E5-2EA2-D61F-6D86-73DF56C3ED2A}"/>
              </a:ext>
            </a:extLst>
          </p:cNvPr>
          <p:cNvSpPr/>
          <p:nvPr/>
        </p:nvSpPr>
        <p:spPr>
          <a:xfrm>
            <a:off x="4571999" y="2271366"/>
            <a:ext cx="2280760" cy="259748"/>
          </a:xfrm>
          <a:prstGeom prst="frame">
            <a:avLst>
              <a:gd name="adj1" fmla="val 7376"/>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7" name="Datumsplatzhalter 2">
            <a:extLst>
              <a:ext uri="{FF2B5EF4-FFF2-40B4-BE49-F238E27FC236}">
                <a16:creationId xmlns:a16="http://schemas.microsoft.com/office/drawing/2014/main" id="{D3313EC6-A7E4-F7B1-F966-CB8C9D3CBFFD}"/>
              </a:ext>
            </a:extLst>
          </p:cNvPr>
          <p:cNvSpPr txBox="1">
            <a:spLocks/>
          </p:cNvSpPr>
          <p:nvPr/>
        </p:nvSpPr>
        <p:spPr>
          <a:xfrm>
            <a:off x="130594" y="4394824"/>
            <a:ext cx="2057400" cy="181486"/>
          </a:xfrm>
          <a:prstGeom prst="rect">
            <a:avLst/>
          </a:prstGeom>
        </p:spPr>
        <p:txBody>
          <a:bodyPr vert="horz" lIns="0" tIns="0" rIns="0" bIns="0" rtlCol="0" anchor="b"/>
          <a:lstStyle>
            <a:defPPr>
              <a:defRPr lang="en-US"/>
            </a:defPPr>
            <a:lvl1pPr marL="0" algn="r" defTabSz="457200" rtl="0" eaLnBrk="1" latinLnBrk="0" hangingPunct="1">
              <a:defRPr sz="550" b="0" i="0" kern="1200">
                <a:solidFill>
                  <a:schemeClr val="tx1">
                    <a:tint val="82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a:t>Quelle: Screenshot von </a:t>
            </a:r>
            <a:r>
              <a:rPr lang="de-DE" dirty="0" err="1"/>
              <a:t>Streetmix</a:t>
            </a:r>
            <a:r>
              <a:rPr lang="de-DE" dirty="0"/>
              <a:t>, </a:t>
            </a:r>
            <a:r>
              <a:rPr lang="de-DE" dirty="0" err="1"/>
              <a:t>www.streetmix.net</a:t>
            </a:r>
            <a:r>
              <a:rPr lang="de-DE" dirty="0"/>
              <a:t>, 2025</a:t>
            </a:r>
          </a:p>
        </p:txBody>
      </p:sp>
    </p:spTree>
    <p:extLst>
      <p:ext uri="{BB962C8B-B14F-4D97-AF65-F5344CB8AC3E}">
        <p14:creationId xmlns:p14="http://schemas.microsoft.com/office/powerpoint/2010/main" val="1169666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1EEE3B-E3FC-A733-484B-D4DCD4E79D3F}"/>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3428186964"/>
      </p:ext>
    </p:extLst>
  </p:cSld>
  <p:clrMapOvr>
    <a:masterClrMapping/>
  </p:clrMapOvr>
</p:sld>
</file>

<file path=ppt/theme/theme1.xml><?xml version="1.0" encoding="utf-8"?>
<a:theme xmlns:a="http://schemas.openxmlformats.org/drawingml/2006/main" name="Office">
  <a:themeElements>
    <a:clrScheme name="THW">
      <a:dk1>
        <a:srgbClr val="3A2C00"/>
      </a:dk1>
      <a:lt1>
        <a:srgbClr val="FFFFFF"/>
      </a:lt1>
      <a:dk2>
        <a:srgbClr val="000000"/>
      </a:dk2>
      <a:lt2>
        <a:srgbClr val="897CB8"/>
      </a:lt2>
      <a:accent1>
        <a:srgbClr val="43348B"/>
      </a:accent1>
      <a:accent2>
        <a:srgbClr val="007334"/>
      </a:accent2>
      <a:accent3>
        <a:srgbClr val="695111"/>
      </a:accent3>
      <a:accent4>
        <a:srgbClr val="F3C123"/>
      </a:accent4>
      <a:accent5>
        <a:srgbClr val="28B8CE"/>
      </a:accent5>
      <a:accent6>
        <a:srgbClr val="86AE8A"/>
      </a:accent6>
      <a:hlink>
        <a:srgbClr val="43348B"/>
      </a:hlink>
      <a:folHlink>
        <a:srgbClr val="69511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oAutofit/>
      </a:bodyPr>
      <a:lstStyle>
        <a:defPPr marL="0" indent="0" algn="l">
          <a:lnSpc>
            <a:spcPct val="100000"/>
          </a:lnSpc>
          <a:buNone/>
          <a:defRPr sz="1400" b="0" i="0" dirty="0">
            <a:solidFill>
              <a:schemeClr val="tx1"/>
            </a:solidFill>
            <a:latin typeface="+mn-lt"/>
            <a:ea typeface="Roboto" panose="02000000000000000000" pitchFamily="2" charset="0"/>
            <a:cs typeface="Open Sans" panose="020B0606030504020204" pitchFamily="34" charset="0"/>
          </a:defRPr>
        </a:defPPr>
      </a:lstStyle>
    </a:txDef>
  </a:objectDefaults>
  <a:extraClrSchemeLst/>
  <a:extLst>
    <a:ext uri="{05A4C25C-085E-4340-85A3-A5531E510DB2}">
      <thm15:themeFamily xmlns:thm15="http://schemas.microsoft.com/office/thememl/2012/main" name="THW_Leitfaden-BikeBuddies-Praesentation_Berufswelt-Fahrrad-Werdegang-2505-01" id="{B888A25F-E147-5343-B5FB-27192EFDDCDD}" vid="{6415B066-7EFC-A647-B380-E5DF72C353E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Template>
  <TotalTime>0</TotalTime>
  <Words>1764</Words>
  <Application>Microsoft Office PowerPoint</Application>
  <PresentationFormat>Bildschirmpräsentation (16:9)</PresentationFormat>
  <Paragraphs>263</Paragraphs>
  <Slides>30</Slides>
  <Notes>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30</vt:i4>
      </vt:variant>
    </vt:vector>
  </HeadingPairs>
  <TitlesOfParts>
    <vt:vector size="38" baseType="lpstr">
      <vt:lpstr>Aptos</vt:lpstr>
      <vt:lpstr>Arial</vt:lpstr>
      <vt:lpstr>Calibri</vt:lpstr>
      <vt:lpstr>Open Sans</vt:lpstr>
      <vt:lpstr>Open Sans Light</vt:lpstr>
      <vt:lpstr>Roboto</vt:lpstr>
      <vt:lpstr>Roboto Slab</vt:lpstr>
      <vt:lpstr>Office</vt:lpstr>
      <vt:lpstr>PowerPoint-Präsentation</vt:lpstr>
      <vt:lpstr>Optional: Ablauf vom Modell bis zur Realität</vt:lpstr>
      <vt:lpstr>Heutiger Ablauf</vt:lpstr>
      <vt:lpstr>Streetmix  – ausprobieren und lernen</vt:lpstr>
      <vt:lpstr>Streetmix – ausprobieren und lernen</vt:lpstr>
      <vt:lpstr>Streetmix – ausprobieren und lernen</vt:lpstr>
      <vt:lpstr>Wie sieht es vor eurer Schule aus?</vt:lpstr>
      <vt:lpstr>Aktuelle Gegebenheiten [Straßenname]</vt:lpstr>
      <vt:lpstr>Aktuelle Gegebenheiten [Straßenname]</vt:lpstr>
      <vt:lpstr>Aktuelle Gegebenheiten [Straßenname]</vt:lpstr>
      <vt:lpstr>Aktuelle Gegebenheiten [Straßenname]</vt:lpstr>
      <vt:lpstr>Aktuelle Gegebenheiten [Straßenname]</vt:lpstr>
      <vt:lpstr>Was ist eure Aufgabe?</vt:lpstr>
      <vt:lpstr>Aufgabenstellung</vt:lpstr>
      <vt:lpstr>Aufgabenstellung</vt:lpstr>
      <vt:lpstr>Was ist zu beachten?</vt:lpstr>
      <vt:lpstr>Hinweise für die Aufgabe</vt:lpstr>
      <vt:lpstr>Hinweise für die Aufgabe</vt:lpstr>
      <vt:lpstr>Hinweise für die Aufgabe</vt:lpstr>
      <vt:lpstr>Hinweise für die Aufgabe</vt:lpstr>
      <vt:lpstr>Hinweise für die Aufgabe</vt:lpstr>
      <vt:lpstr>Hinweise für die Aufgabe</vt:lpstr>
      <vt:lpstr>Hinweise für die Aufgabe</vt:lpstr>
      <vt:lpstr>Hinweise für die Aufgabe</vt:lpstr>
      <vt:lpstr>Los geht’s! Verkehrsplaner*in spielen!</vt:lpstr>
      <vt:lpstr>Umgestaltung mit Streetmix</vt:lpstr>
      <vt:lpstr>Umgestaltung mit Streetmix</vt:lpstr>
      <vt:lpstr>Umgestaltung mit Streetmix</vt:lpstr>
      <vt:lpstr>Umgestaltung mit Streetmix</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Juliane Strehmann</dc:creator>
  <cp:lastModifiedBy>Vanessa von Wiedner</cp:lastModifiedBy>
  <cp:revision>200</cp:revision>
  <dcterms:created xsi:type="dcterms:W3CDTF">2025-05-15T10:08:31Z</dcterms:created>
  <dcterms:modified xsi:type="dcterms:W3CDTF">2025-06-03T15:26:01Z</dcterms:modified>
</cp:coreProperties>
</file>