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7"/>
  </p:notesMasterIdLst>
  <p:sldIdLst>
    <p:sldId id="260" r:id="rId2"/>
    <p:sldId id="261" r:id="rId3"/>
    <p:sldId id="262" r:id="rId4"/>
    <p:sldId id="264" r:id="rId5"/>
    <p:sldId id="265" r:id="rId6"/>
    <p:sldId id="267" r:id="rId7"/>
    <p:sldId id="268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66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B8CE"/>
    <a:srgbClr val="F3C123"/>
    <a:srgbClr val="695111"/>
    <a:srgbClr val="86AE8A"/>
    <a:srgbClr val="007334"/>
    <a:srgbClr val="897CB8"/>
    <a:srgbClr val="43348B"/>
    <a:srgbClr val="292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93"/>
    <p:restoredTop sz="80680"/>
  </p:normalViewPr>
  <p:slideViewPr>
    <p:cSldViewPr snapToGrid="0" showGuides="1">
      <p:cViewPr varScale="1">
        <p:scale>
          <a:sx n="120" d="100"/>
          <a:sy n="120" d="100"/>
        </p:scale>
        <p:origin x="1572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CA312-A7A2-8547-8B0A-077FA7946892}" type="datetimeFigureOut">
              <a:rPr lang="de-DE" smtClean="0"/>
              <a:t>03.06.2025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6F18A-5741-0E4B-A260-8577D575AE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98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NICHT VERÄNDERN / LÖSCHEN (Ausnahme: Berufsbezeichnung)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9993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Aber von vorn …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331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Aber von vorn …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6811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Aber von vorn …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377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Aber von vorn …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066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Aber von vorn …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1021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Aber von vorn …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5470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Aber von vorn …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6797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Aber von vorn …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115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Aber von vorn …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2053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Aber von vorn …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93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NICHT VERÄNDERN / LÖSCHEN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6F18A-5741-0E4B-A260-8577D575AE0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3202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Vielseitigkeit-des-Fahrra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Fahrrad, Cartoon, Design, Darstellung enthält.&#10;&#10;KI-generierte Inhalte können fehlerhaft sein.">
            <a:extLst>
              <a:ext uri="{FF2B5EF4-FFF2-40B4-BE49-F238E27FC236}">
                <a16:creationId xmlns:a16="http://schemas.microsoft.com/office/drawing/2014/main" id="{408537B0-B7B9-B102-03C0-715FC1DDFF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025BA74-8933-A203-82D1-DF85B8A1A63E}"/>
              </a:ext>
            </a:extLst>
          </p:cNvPr>
          <p:cNvSpPr txBox="1"/>
          <p:nvPr userDrawn="1"/>
        </p:nvSpPr>
        <p:spPr>
          <a:xfrm>
            <a:off x="5091193" y="2616140"/>
            <a:ext cx="3728957" cy="1000659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>
            <a:spAutoFit/>
          </a:bodyPr>
          <a:lstStyle>
            <a:lvl1pPr algn="r" defTabSz="685800">
              <a:lnSpc>
                <a:spcPct val="90000"/>
              </a:lnSpc>
              <a:spcBef>
                <a:spcPct val="0"/>
              </a:spcBef>
              <a:buNone/>
              <a:defRPr sz="3800" b="1" i="0">
                <a:solidFill>
                  <a:srgbClr val="3A2D00"/>
                </a:solidFill>
                <a:effectLst/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pPr lvl="0">
              <a:lnSpc>
                <a:spcPct val="70000"/>
              </a:lnSpc>
            </a:pPr>
            <a:r>
              <a:rPr lang="de-DE" sz="4500" dirty="0">
                <a:latin typeface="+mj-lt"/>
              </a:rPr>
              <a:t>Vielseitigkeit des Fahrrades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64AE386-A1EB-F2A9-2E5D-2EA0413BBEE1}"/>
              </a:ext>
            </a:extLst>
          </p:cNvPr>
          <p:cNvSpPr txBox="1"/>
          <p:nvPr userDrawn="1"/>
        </p:nvSpPr>
        <p:spPr>
          <a:xfrm>
            <a:off x="4757980" y="3722340"/>
            <a:ext cx="4062169" cy="6209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algn="r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b="0" i="0">
                <a:solidFill>
                  <a:srgbClr val="3A2D00"/>
                </a:solidFill>
                <a:effectLst/>
                <a:latin typeface="Roboto" panose="02000000000000000000" pitchFamily="2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3429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6858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287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3716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pPr lvl="0"/>
            <a:r>
              <a:rPr lang="de-DE" dirty="0">
                <a:latin typeface="+mn-lt"/>
              </a:rPr>
              <a:t>Wo werden Sie genutzt und wie kann ich das Fahrrad zum Beruf machen?</a:t>
            </a:r>
          </a:p>
          <a:p>
            <a:pPr lvl="0"/>
            <a:endParaRPr lang="de-DE" dirty="0">
              <a:latin typeface="+mn-lt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6FE1887-352A-E5EA-B489-73903F9C50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964982" y="1503478"/>
            <a:ext cx="862135" cy="991917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E69024B2-C11A-1A1B-8A7C-7070400ACAF0}"/>
              </a:ext>
            </a:extLst>
          </p:cNvPr>
          <p:cNvGrpSpPr/>
          <p:nvPr userDrawn="1"/>
        </p:nvGrpSpPr>
        <p:grpSpPr>
          <a:xfrm>
            <a:off x="285751" y="4417234"/>
            <a:ext cx="3702048" cy="523722"/>
            <a:chOff x="285751" y="4417234"/>
            <a:chExt cx="3702048" cy="523722"/>
          </a:xfrm>
        </p:grpSpPr>
        <p:pic>
          <p:nvPicPr>
            <p:cNvPr id="6" name="Grafik 5" descr="Ein Bild, das Text, Schrift, Logo, Grafiken enthält.&#10;&#10;KI-generierte Inhalte können fehlerhaft sein.">
              <a:extLst>
                <a:ext uri="{FF2B5EF4-FFF2-40B4-BE49-F238E27FC236}">
                  <a16:creationId xmlns:a16="http://schemas.microsoft.com/office/drawing/2014/main" id="{2C3F1B67-B3CF-C207-08EB-2A6A513672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30574" y="4498334"/>
              <a:ext cx="657225" cy="420624"/>
            </a:xfrm>
            <a:prstGeom prst="rect">
              <a:avLst/>
            </a:prstGeom>
          </p:spPr>
        </p:pic>
        <p:pic>
          <p:nvPicPr>
            <p:cNvPr id="7" name="Grafik 6" descr="Ein Bild, das Schrift, Logo, Grafiken, Design enthält.&#10;&#10;KI-generierte Inhalte können fehlerhaft sein.">
              <a:extLst>
                <a:ext uri="{FF2B5EF4-FFF2-40B4-BE49-F238E27FC236}">
                  <a16:creationId xmlns:a16="http://schemas.microsoft.com/office/drawing/2014/main" id="{D78BEBFA-2E0C-3A81-4FD4-C681567796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85751" y="4537499"/>
              <a:ext cx="857250" cy="342294"/>
            </a:xfrm>
            <a:prstGeom prst="rect">
              <a:avLst/>
            </a:prstGeom>
          </p:spPr>
        </p:pic>
        <p:pic>
          <p:nvPicPr>
            <p:cNvPr id="8" name="Grafik 7" descr="Ein Bild, das Text, Fahrrad, Schrift, Fahrradreifen enthält.&#10;&#10;KI-generierte Inhalte können fehlerhaft sein.">
              <a:extLst>
                <a:ext uri="{FF2B5EF4-FFF2-40B4-BE49-F238E27FC236}">
                  <a16:creationId xmlns:a16="http://schemas.microsoft.com/office/drawing/2014/main" id="{02911A62-03EF-5CD1-9AFF-2EB86387B3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259899" y="4556549"/>
              <a:ext cx="1311851" cy="235497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1A933DF8-63C9-F7A6-472F-691D7D7BCA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rcRect/>
            <a:stretch/>
          </p:blipFill>
          <p:spPr>
            <a:xfrm>
              <a:off x="2656373" y="4417234"/>
              <a:ext cx="785583" cy="523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5571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erufswelt-Fahrrad-Werdeg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Fahrrad, Cartoon, Design, Darstellung enthält.&#10;&#10;KI-generierte Inhalte können fehlerhaft sein.">
            <a:extLst>
              <a:ext uri="{FF2B5EF4-FFF2-40B4-BE49-F238E27FC236}">
                <a16:creationId xmlns:a16="http://schemas.microsoft.com/office/drawing/2014/main" id="{408537B0-B7B9-B102-03C0-715FC1DDFF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025BA74-8933-A203-82D1-DF85B8A1A63E}"/>
              </a:ext>
            </a:extLst>
          </p:cNvPr>
          <p:cNvSpPr txBox="1"/>
          <p:nvPr userDrawn="1"/>
        </p:nvSpPr>
        <p:spPr>
          <a:xfrm>
            <a:off x="4135773" y="2616140"/>
            <a:ext cx="4684378" cy="1052596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lvl="0" algn="r" defTabSz="685800">
              <a:lnSpc>
                <a:spcPct val="70000"/>
              </a:lnSpc>
              <a:spcBef>
                <a:spcPct val="0"/>
              </a:spcBef>
              <a:buNone/>
              <a:defRPr sz="4500" b="1" i="0">
                <a:solidFill>
                  <a:srgbClr val="3A2D00"/>
                </a:solidFill>
                <a:effectLst/>
                <a:latin typeface="+mj-lt"/>
                <a:ea typeface="Roboto Slab" pitchFamily="2" charset="0"/>
                <a:cs typeface="+mj-cs"/>
              </a:defRPr>
            </a:lvl1pPr>
          </a:lstStyle>
          <a:p>
            <a:pPr lvl="0"/>
            <a:r>
              <a:rPr lang="de-DE" dirty="0"/>
              <a:t>Berufswelt</a:t>
            </a:r>
          </a:p>
          <a:p>
            <a:pPr lvl="0"/>
            <a:r>
              <a:rPr lang="de-DE" dirty="0"/>
              <a:t>Fahrrad Werdegang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64AE386-A1EB-F2A9-2E5D-2EA0413BBEE1}"/>
              </a:ext>
            </a:extLst>
          </p:cNvPr>
          <p:cNvSpPr txBox="1"/>
          <p:nvPr userDrawn="1"/>
        </p:nvSpPr>
        <p:spPr>
          <a:xfrm>
            <a:off x="5323668" y="3722340"/>
            <a:ext cx="3496481" cy="6209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algn="r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b="0" i="0">
                <a:solidFill>
                  <a:srgbClr val="3A2D00"/>
                </a:solidFill>
                <a:effectLst/>
                <a:latin typeface="Roboto" panose="02000000000000000000" pitchFamily="2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3429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6858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287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3716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pPr lvl="0"/>
            <a:r>
              <a:rPr lang="de-DE" dirty="0">
                <a:latin typeface="+mn-lt"/>
              </a:rPr>
              <a:t>Untertitel der Präsentation kann zweizeilig verlaufen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C16D77-EB0F-0555-FBC9-FA8922D19F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87452" y="1503478"/>
            <a:ext cx="1062717" cy="988788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B5560DEE-546C-C39D-77D3-CB96344B24CB}"/>
              </a:ext>
            </a:extLst>
          </p:cNvPr>
          <p:cNvGrpSpPr/>
          <p:nvPr userDrawn="1"/>
        </p:nvGrpSpPr>
        <p:grpSpPr>
          <a:xfrm>
            <a:off x="285751" y="4417234"/>
            <a:ext cx="3702048" cy="523722"/>
            <a:chOff x="285751" y="4417234"/>
            <a:chExt cx="3702048" cy="523722"/>
          </a:xfrm>
        </p:grpSpPr>
        <p:pic>
          <p:nvPicPr>
            <p:cNvPr id="6" name="Grafik 5" descr="Ein Bild, das Text, Schrift, Logo, Grafiken enthält.&#10;&#10;KI-generierte Inhalte können fehlerhaft sein.">
              <a:extLst>
                <a:ext uri="{FF2B5EF4-FFF2-40B4-BE49-F238E27FC236}">
                  <a16:creationId xmlns:a16="http://schemas.microsoft.com/office/drawing/2014/main" id="{C2CDFB6C-59D0-9470-DE81-00E9D6FD9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30574" y="4498334"/>
              <a:ext cx="657225" cy="420624"/>
            </a:xfrm>
            <a:prstGeom prst="rect">
              <a:avLst/>
            </a:prstGeom>
          </p:spPr>
        </p:pic>
        <p:pic>
          <p:nvPicPr>
            <p:cNvPr id="7" name="Grafik 6" descr="Ein Bild, das Schrift, Logo, Grafiken, Design enthält.&#10;&#10;KI-generierte Inhalte können fehlerhaft sein.">
              <a:extLst>
                <a:ext uri="{FF2B5EF4-FFF2-40B4-BE49-F238E27FC236}">
                  <a16:creationId xmlns:a16="http://schemas.microsoft.com/office/drawing/2014/main" id="{5FD5D3B5-E318-B0E4-B085-27514707AA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85751" y="4537499"/>
              <a:ext cx="857250" cy="342294"/>
            </a:xfrm>
            <a:prstGeom prst="rect">
              <a:avLst/>
            </a:prstGeom>
          </p:spPr>
        </p:pic>
        <p:pic>
          <p:nvPicPr>
            <p:cNvPr id="8" name="Grafik 7" descr="Ein Bild, das Text, Fahrrad, Schrift, Fahrradreifen enthält.&#10;&#10;KI-generierte Inhalte können fehlerhaft sein.">
              <a:extLst>
                <a:ext uri="{FF2B5EF4-FFF2-40B4-BE49-F238E27FC236}">
                  <a16:creationId xmlns:a16="http://schemas.microsoft.com/office/drawing/2014/main" id="{219E72B5-49D6-DF7C-62F8-9440FDBE24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259899" y="4556549"/>
              <a:ext cx="1311851" cy="235497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148A14A8-50AA-AF86-373E-6DAAA82A69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rcRect/>
            <a:stretch/>
          </p:blipFill>
          <p:spPr>
            <a:xfrm>
              <a:off x="2656373" y="4417234"/>
              <a:ext cx="785583" cy="523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296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Gestalte-deine-Stras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Fahrrad, Cartoon, Design, Darstellung enthält.&#10;&#10;KI-generierte Inhalte können fehlerhaft sein.">
            <a:extLst>
              <a:ext uri="{FF2B5EF4-FFF2-40B4-BE49-F238E27FC236}">
                <a16:creationId xmlns:a16="http://schemas.microsoft.com/office/drawing/2014/main" id="{408537B0-B7B9-B102-03C0-715FC1DDFF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025BA74-8933-A203-82D1-DF85B8A1A63E}"/>
              </a:ext>
            </a:extLst>
          </p:cNvPr>
          <p:cNvSpPr txBox="1"/>
          <p:nvPr userDrawn="1"/>
        </p:nvSpPr>
        <p:spPr>
          <a:xfrm>
            <a:off x="5255581" y="2616140"/>
            <a:ext cx="3564569" cy="1052596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lvl="0" algn="r" defTabSz="685800">
              <a:lnSpc>
                <a:spcPct val="70000"/>
              </a:lnSpc>
              <a:spcBef>
                <a:spcPct val="0"/>
              </a:spcBef>
              <a:buNone/>
              <a:defRPr sz="4500" b="1" i="0">
                <a:solidFill>
                  <a:srgbClr val="3A2D00"/>
                </a:solidFill>
                <a:effectLst/>
                <a:latin typeface="+mj-lt"/>
                <a:ea typeface="Roboto Slab" pitchFamily="2" charset="0"/>
                <a:cs typeface="+mj-cs"/>
              </a:defRPr>
            </a:lvl1pPr>
          </a:lstStyle>
          <a:p>
            <a:pPr lvl="0"/>
            <a:r>
              <a:rPr lang="de-DE" dirty="0"/>
              <a:t>Gestalte </a:t>
            </a:r>
          </a:p>
          <a:p>
            <a:pPr lvl="0"/>
            <a:r>
              <a:rPr lang="de-DE" dirty="0"/>
              <a:t>deine Straße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64AE386-A1EB-F2A9-2E5D-2EA0413BBEE1}"/>
              </a:ext>
            </a:extLst>
          </p:cNvPr>
          <p:cNvSpPr txBox="1"/>
          <p:nvPr userDrawn="1"/>
        </p:nvSpPr>
        <p:spPr>
          <a:xfrm>
            <a:off x="5255580" y="3722340"/>
            <a:ext cx="3564569" cy="6209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indent="0" algn="r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b="0" i="0">
                <a:solidFill>
                  <a:srgbClr val="3A2D00"/>
                </a:solidFill>
                <a:effectLst/>
                <a:latin typeface="Roboto" panose="02000000000000000000" pitchFamily="2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3429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6858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287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371600" indent="0" algn="ctr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pPr lvl="0"/>
            <a:r>
              <a:rPr lang="de-DE" dirty="0">
                <a:latin typeface="+mn-lt"/>
              </a:rPr>
              <a:t>Untertitel der Präsentation kann zweizeilig verlaufen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C739BA2-5C25-F09B-DDF7-DB41070D3F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73505" y="1503478"/>
            <a:ext cx="1068981" cy="986043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AECF08F6-7464-28A4-200B-F3CCAE391A1E}"/>
              </a:ext>
            </a:extLst>
          </p:cNvPr>
          <p:cNvGrpSpPr/>
          <p:nvPr userDrawn="1"/>
        </p:nvGrpSpPr>
        <p:grpSpPr>
          <a:xfrm>
            <a:off x="285751" y="4417234"/>
            <a:ext cx="3702048" cy="523722"/>
            <a:chOff x="285751" y="4417234"/>
            <a:chExt cx="3702048" cy="523722"/>
          </a:xfrm>
        </p:grpSpPr>
        <p:pic>
          <p:nvPicPr>
            <p:cNvPr id="6" name="Grafik 5" descr="Ein Bild, das Text, Schrift, Logo, Grafiken enthält.&#10;&#10;KI-generierte Inhalte können fehlerhaft sein.">
              <a:extLst>
                <a:ext uri="{FF2B5EF4-FFF2-40B4-BE49-F238E27FC236}">
                  <a16:creationId xmlns:a16="http://schemas.microsoft.com/office/drawing/2014/main" id="{F5A63975-5BFD-0205-1B01-23F6201A59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330574" y="4498334"/>
              <a:ext cx="657225" cy="420624"/>
            </a:xfrm>
            <a:prstGeom prst="rect">
              <a:avLst/>
            </a:prstGeom>
          </p:spPr>
        </p:pic>
        <p:pic>
          <p:nvPicPr>
            <p:cNvPr id="7" name="Grafik 6" descr="Ein Bild, das Schrift, Logo, Grafiken, Design enthält.&#10;&#10;KI-generierte Inhalte können fehlerhaft sein.">
              <a:extLst>
                <a:ext uri="{FF2B5EF4-FFF2-40B4-BE49-F238E27FC236}">
                  <a16:creationId xmlns:a16="http://schemas.microsoft.com/office/drawing/2014/main" id="{E3B62EEA-5320-F6C7-9BA2-4AA0F029D5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85751" y="4537499"/>
              <a:ext cx="857250" cy="342294"/>
            </a:xfrm>
            <a:prstGeom prst="rect">
              <a:avLst/>
            </a:prstGeom>
          </p:spPr>
        </p:pic>
        <p:pic>
          <p:nvPicPr>
            <p:cNvPr id="8" name="Grafik 7" descr="Ein Bild, das Text, Fahrrad, Schrift, Fahrradreifen enthält.&#10;&#10;KI-generierte Inhalte können fehlerhaft sein.">
              <a:extLst>
                <a:ext uri="{FF2B5EF4-FFF2-40B4-BE49-F238E27FC236}">
                  <a16:creationId xmlns:a16="http://schemas.microsoft.com/office/drawing/2014/main" id="{05C61CB0-5338-88D3-7368-C16585A219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259899" y="4556549"/>
              <a:ext cx="1311851" cy="235497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505BC4EF-D3BB-BE77-9BBC-27727E5971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rcRect/>
            <a:stretch/>
          </p:blipFill>
          <p:spPr>
            <a:xfrm>
              <a:off x="2656373" y="4417234"/>
              <a:ext cx="785583" cy="523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1861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anpass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Fahrrad, Cartoon, Design, Darstellung enthält.&#10;&#10;KI-generierte Inhalte können fehlerhaft sein.">
            <a:extLst>
              <a:ext uri="{FF2B5EF4-FFF2-40B4-BE49-F238E27FC236}">
                <a16:creationId xmlns:a16="http://schemas.microsoft.com/office/drawing/2014/main" id="{408537B0-B7B9-B102-03C0-715FC1DDFF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1" y="3718061"/>
            <a:ext cx="4248149" cy="620908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lang="de-DE" sz="2000" b="0" i="0" smtClean="0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>
                <a:solidFill>
                  <a:srgbClr val="3A2D00"/>
                </a:solidFill>
                <a:effectLst/>
                <a:latin typeface="Roboto" panose="02000000000000000000" pitchFamily="2" charset="0"/>
              </a:rPr>
              <a:t>Untertitel der Präsentation kann zweizeilig verlaufen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A06AAF8F-1796-CB83-C7F8-D22FB72D96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0" y="2616140"/>
            <a:ext cx="4248149" cy="990592"/>
          </a:xfrm>
        </p:spPr>
        <p:txBody>
          <a:bodyPr wrap="square">
            <a:spAutoFit/>
          </a:bodyPr>
          <a:lstStyle>
            <a:lvl1pPr algn="r">
              <a:lnSpc>
                <a:spcPct val="70000"/>
              </a:lnSpc>
              <a:defRPr lang="de-DE" sz="4500" b="1" i="0" smtClean="0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b="1" dirty="0">
                <a:solidFill>
                  <a:srgbClr val="3A2D00"/>
                </a:solidFill>
                <a:effectLst/>
                <a:latin typeface="Roboto Slab" pitchFamily="2" charset="0"/>
              </a:rPr>
              <a:t>Titel der Präsentation</a:t>
            </a:r>
            <a:endParaRPr lang="de-DE" dirty="0">
              <a:solidFill>
                <a:srgbClr val="3A2D00"/>
              </a:solidFill>
              <a:effectLst/>
              <a:latin typeface="Roboto Slab" pitchFamily="2" charset="0"/>
            </a:endParaRPr>
          </a:p>
        </p:txBody>
      </p:sp>
      <p:sp>
        <p:nvSpPr>
          <p:cNvPr id="34" name="Bildplatzhalter 33">
            <a:extLst>
              <a:ext uri="{FF2B5EF4-FFF2-40B4-BE49-F238E27FC236}">
                <a16:creationId xmlns:a16="http://schemas.microsoft.com/office/drawing/2014/main" id="{D0894E7D-CEEF-8EFA-2E9A-47D554FDAA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050718" y="1497211"/>
            <a:ext cx="769432" cy="991918"/>
          </a:xfrm>
        </p:spPr>
        <p:txBody>
          <a:bodyPr/>
          <a:lstStyle/>
          <a:p>
            <a:r>
              <a:rPr lang="de-DE" dirty="0"/>
              <a:t>Nummer als Grafik einfügen</a:t>
            </a:r>
          </a:p>
          <a:p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9F5041B-2F9A-B0E5-AC4F-FF94E89BEEBF}"/>
              </a:ext>
            </a:extLst>
          </p:cNvPr>
          <p:cNvGrpSpPr/>
          <p:nvPr userDrawn="1"/>
        </p:nvGrpSpPr>
        <p:grpSpPr>
          <a:xfrm>
            <a:off x="285751" y="4417234"/>
            <a:ext cx="3702048" cy="523722"/>
            <a:chOff x="285751" y="4417234"/>
            <a:chExt cx="3702048" cy="523722"/>
          </a:xfrm>
        </p:grpSpPr>
        <p:pic>
          <p:nvPicPr>
            <p:cNvPr id="4" name="Grafik 3" descr="Ein Bild, das Text, Schrift, Logo, Grafiken enthält.&#10;&#10;KI-generierte Inhalte können fehlerhaft sein.">
              <a:extLst>
                <a:ext uri="{FF2B5EF4-FFF2-40B4-BE49-F238E27FC236}">
                  <a16:creationId xmlns:a16="http://schemas.microsoft.com/office/drawing/2014/main" id="{BF475C9B-E28C-DAE6-6FC6-D6178FFD88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330574" y="4498334"/>
              <a:ext cx="657225" cy="420624"/>
            </a:xfrm>
            <a:prstGeom prst="rect">
              <a:avLst/>
            </a:prstGeom>
          </p:spPr>
        </p:pic>
        <p:pic>
          <p:nvPicPr>
            <p:cNvPr id="5" name="Grafik 4" descr="Ein Bild, das Schrift, Logo, Grafiken, Design enthält.&#10;&#10;KI-generierte Inhalte können fehlerhaft sein.">
              <a:extLst>
                <a:ext uri="{FF2B5EF4-FFF2-40B4-BE49-F238E27FC236}">
                  <a16:creationId xmlns:a16="http://schemas.microsoft.com/office/drawing/2014/main" id="{26E869F7-9337-E6BF-88AD-82F3D8CE4F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85751" y="4537499"/>
              <a:ext cx="857250" cy="342294"/>
            </a:xfrm>
            <a:prstGeom prst="rect">
              <a:avLst/>
            </a:prstGeom>
          </p:spPr>
        </p:pic>
        <p:pic>
          <p:nvPicPr>
            <p:cNvPr id="6" name="Grafik 5" descr="Ein Bild, das Text, Fahrrad, Schrift, Fahrradreifen enthält.&#10;&#10;KI-generierte Inhalte können fehlerhaft sein.">
              <a:extLst>
                <a:ext uri="{FF2B5EF4-FFF2-40B4-BE49-F238E27FC236}">
                  <a16:creationId xmlns:a16="http://schemas.microsoft.com/office/drawing/2014/main" id="{FE412E40-067F-FAA6-9A55-7B98173E81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259899" y="4556549"/>
              <a:ext cx="1311851" cy="235497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6DD35216-F453-E4AC-C286-B99B73EF38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/>
          </p:blipFill>
          <p:spPr>
            <a:xfrm>
              <a:off x="2656373" y="4417234"/>
              <a:ext cx="785583" cy="523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7494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zwischentit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0526648D-E471-F812-8345-0CC29051C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9644" y="1929468"/>
            <a:ext cx="6110506" cy="1795244"/>
          </a:xfrm>
        </p:spPr>
        <p:txBody>
          <a:bodyPr anchor="b"/>
          <a:lstStyle>
            <a:lvl1pPr algn="r"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Abschnittstitelformat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0831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Agenda</a:t>
            </a:r>
            <a:endParaRPr lang="en-US" dirty="0"/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818CDB2E-57DD-4BC3-8E2A-9A683B8367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1563688"/>
            <a:ext cx="8496299" cy="3060700"/>
          </a:xfrm>
        </p:spPr>
        <p:txBody>
          <a:bodyPr>
            <a:noAutofit/>
          </a:bodyPr>
          <a:lstStyle>
            <a:lvl1pPr marL="288000" indent="-288000">
              <a:lnSpc>
                <a:spcPct val="100000"/>
              </a:lnSpc>
              <a:buFont typeface="+mj-lt"/>
              <a:buAutoNum type="arabicPeriod"/>
              <a:defRPr sz="2000" b="1" i="0">
                <a:solidFill>
                  <a:schemeClr val="bg1"/>
                </a:solidFill>
                <a:latin typeface="+mn-lt"/>
                <a:ea typeface="Roboto Slab" pitchFamily="2" charset="0"/>
              </a:defRPr>
            </a:lvl1pPr>
            <a:lvl2pPr marL="288000" indent="0">
              <a:buNone/>
              <a:defRPr b="0" i="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2pPr>
          </a:lstStyle>
          <a:p>
            <a:pPr lvl="0"/>
            <a:r>
              <a:rPr lang="de-DE" dirty="0"/>
              <a:t>Agenda-Punkt 1</a:t>
            </a:r>
          </a:p>
          <a:p>
            <a:pPr lvl="1"/>
            <a:r>
              <a:rPr lang="de-DE" dirty="0"/>
              <a:t>Kurzbeschreibung </a:t>
            </a:r>
          </a:p>
          <a:p>
            <a:pPr lvl="1"/>
            <a:endParaRPr lang="de-DE" dirty="0"/>
          </a:p>
          <a:p>
            <a:pPr lvl="1"/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D10B4F5-0F1C-EF5C-9951-83507A052C1C}"/>
              </a:ext>
            </a:extLst>
          </p:cNvPr>
          <p:cNvSpPr txBox="1"/>
          <p:nvPr userDrawn="1"/>
        </p:nvSpPr>
        <p:spPr>
          <a:xfrm>
            <a:off x="9144000" y="238461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90000"/>
              </a:lnSpc>
              <a:buNone/>
            </a:pPr>
            <a:endParaRPr lang="de-DE" sz="1200" b="0" i="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24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überschrift +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EBE165A3-3330-F298-E93A-D9021E2DF5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50" y="1994400"/>
            <a:ext cx="8496300" cy="2632300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818CDB2E-57DD-4BC3-8E2A-9A683B8367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849" y="1563688"/>
            <a:ext cx="8496299" cy="36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/>
              <a:t>Zwischenüberschrift</a:t>
            </a:r>
          </a:p>
        </p:txBody>
      </p:sp>
    </p:spTree>
    <p:extLst>
      <p:ext uri="{BB962C8B-B14F-4D97-AF65-F5344CB8AC3E}">
        <p14:creationId xmlns:p14="http://schemas.microsoft.com/office/powerpoint/2010/main" val="2934364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EBE165A3-3330-F298-E93A-D9021E2DF5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50" y="1566000"/>
            <a:ext cx="8496300" cy="30607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5171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41BA63F-0D5F-9585-DA6A-F1475E6258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49" y="1566000"/>
            <a:ext cx="4013566" cy="30582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1" name="Textplatzhalter 9">
            <a:extLst>
              <a:ext uri="{FF2B5EF4-FFF2-40B4-BE49-F238E27FC236}">
                <a16:creationId xmlns:a16="http://schemas.microsoft.com/office/drawing/2014/main" id="{B8754680-6DCA-4731-BE61-254CDBBB7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06202" y="1566000"/>
            <a:ext cx="4013566" cy="30582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9835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spaltig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F429ACBC-C715-DA89-3D18-94E6DE1D8A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49" y="1566000"/>
            <a:ext cx="2520000" cy="30607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26908B61-A121-0D57-F60F-F31B10896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02187" y="1566000"/>
            <a:ext cx="2520000" cy="30607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FB7F5461-CCA1-828C-A27D-DF15BFF496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13018" y="1566000"/>
            <a:ext cx="2520000" cy="30607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493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4399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4671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AEC90162-198E-04D5-AD94-50F8424B1765}"/>
              </a:ext>
            </a:extLst>
          </p:cNvPr>
          <p:cNvSpPr txBox="1"/>
          <p:nvPr userDrawn="1"/>
        </p:nvSpPr>
        <p:spPr>
          <a:xfrm>
            <a:off x="323849" y="1177273"/>
            <a:ext cx="4337798" cy="9652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de-DE" sz="1400" b="0" i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Open Sans" panose="020B0606030504020204" pitchFamily="34" charset="0"/>
              </a:rPr>
              <a:t>Bei Fragen oder für weitere Informationen zur Projektwoche </a:t>
            </a:r>
            <a:r>
              <a:rPr lang="de-DE" sz="1400" b="0" i="0" dirty="0" err="1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Open Sans" panose="020B0606030504020204" pitchFamily="34" charset="0"/>
              </a:rPr>
              <a:t>BikeBuddies</a:t>
            </a:r>
            <a:r>
              <a:rPr lang="de-DE" sz="1400" b="0" i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Open Sans" panose="020B0606030504020204" pitchFamily="34" charset="0"/>
              </a:rPr>
              <a:t> können Sie sich gerne an das Team Radverkehr der TH Wildau wenden. Sie erreichen uns per E-Mail unter </a:t>
            </a:r>
            <a:r>
              <a:rPr lang="de-DE" sz="1400" b="0" i="0" dirty="0" err="1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Open Sans" panose="020B0606030504020204" pitchFamily="34" charset="0"/>
              </a:rPr>
              <a:t>radverkehr@th-wildau.de</a:t>
            </a:r>
            <a:r>
              <a:rPr lang="de-DE" sz="1400" b="0" i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12" name="Grafik 11" descr="Ein Bild, das Muster, Grafiken, Quadrat, Pixel enthält.&#10;&#10;KI-generierte Inhalte können fehlerhaft sein.">
            <a:extLst>
              <a:ext uri="{FF2B5EF4-FFF2-40B4-BE49-F238E27FC236}">
                <a16:creationId xmlns:a16="http://schemas.microsoft.com/office/drawing/2014/main" id="{59B11253-82DC-0430-8790-E51E27E3A7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848" y="2249070"/>
            <a:ext cx="778809" cy="778809"/>
          </a:xfrm>
          <a:prstGeom prst="rect">
            <a:avLst/>
          </a:prstGeom>
        </p:spPr>
      </p:pic>
      <p:pic>
        <p:nvPicPr>
          <p:cNvPr id="15" name="Grafik 14" descr="Ein Bild, das Muster, Pixel, Design enthält.&#10;&#10;KI-generierte Inhalte können fehlerhaft sein.">
            <a:extLst>
              <a:ext uri="{FF2B5EF4-FFF2-40B4-BE49-F238E27FC236}">
                <a16:creationId xmlns:a16="http://schemas.microsoft.com/office/drawing/2014/main" id="{D45FBFF5-50C1-20CD-30E3-1AAA0DC128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49" y="3287573"/>
            <a:ext cx="778809" cy="778809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E032AC93-2CB8-6099-3642-4CDFC37063FE}"/>
              </a:ext>
            </a:extLst>
          </p:cNvPr>
          <p:cNvSpPr txBox="1"/>
          <p:nvPr userDrawn="1"/>
        </p:nvSpPr>
        <p:spPr>
          <a:xfrm>
            <a:off x="1336860" y="2522355"/>
            <a:ext cx="3235140" cy="19637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de-DE" sz="1400" b="1" i="0" dirty="0" err="1">
                <a:solidFill>
                  <a:schemeClr val="bg1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www.nudafa.de</a:t>
            </a:r>
            <a:endParaRPr lang="de-DE" sz="1400" b="1" i="0" dirty="0">
              <a:solidFill>
                <a:schemeClr val="bg1"/>
              </a:solidFill>
              <a:latin typeface="Calibri" panose="020F0502020204030204" pitchFamily="34" charset="0"/>
              <a:ea typeface="Roboto Black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A3E7E63-CE15-A790-939F-3BC97E795543}"/>
              </a:ext>
            </a:extLst>
          </p:cNvPr>
          <p:cNvSpPr txBox="1"/>
          <p:nvPr userDrawn="1"/>
        </p:nvSpPr>
        <p:spPr>
          <a:xfrm>
            <a:off x="1336860" y="3461534"/>
            <a:ext cx="3235140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de-DE" sz="1400" b="1" i="0" dirty="0" err="1">
                <a:solidFill>
                  <a:schemeClr val="bg1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www.th-wildau.de</a:t>
            </a:r>
            <a:r>
              <a:rPr lang="de-DE" sz="1400" b="1" i="0" dirty="0">
                <a:solidFill>
                  <a:schemeClr val="bg1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/</a:t>
            </a:r>
            <a:br>
              <a:rPr lang="de-DE" sz="1400" b="1" i="0" dirty="0">
                <a:solidFill>
                  <a:schemeClr val="bg1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</a:br>
            <a:r>
              <a:rPr lang="de-DE" sz="1400" b="1" i="0" dirty="0">
                <a:solidFill>
                  <a:schemeClr val="bg1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radverkehr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12654EA-F5A3-E239-B438-37B9D83E1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Kontakt und Rückfragen</a:t>
            </a:r>
            <a:br>
              <a:rPr lang="de-DE" dirty="0"/>
            </a:b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08D5320-777F-D791-A689-7F97EE462201}"/>
              </a:ext>
            </a:extLst>
          </p:cNvPr>
          <p:cNvSpPr txBox="1"/>
          <p:nvPr userDrawn="1"/>
        </p:nvSpPr>
        <p:spPr>
          <a:xfrm>
            <a:off x="6678706" y="4318375"/>
            <a:ext cx="2141444" cy="359803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de-DE" sz="1800" b="1" i="0" dirty="0" err="1">
                <a:solidFill>
                  <a:schemeClr val="bg1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www.nudafa.de</a:t>
            </a:r>
            <a:endParaRPr lang="de-DE" sz="1800" b="1" i="0" dirty="0">
              <a:solidFill>
                <a:schemeClr val="bg1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73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850" y="418418"/>
            <a:ext cx="8496300" cy="3600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850" y="1567545"/>
            <a:ext cx="8496301" cy="30568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62750" y="4725080"/>
            <a:ext cx="2057400" cy="18148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550" b="0" i="0">
                <a:solidFill>
                  <a:schemeClr val="tx1">
                    <a:tint val="82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de-DE"/>
              <a:t>© Leitfaden BikeBuddies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3653" y="4725081"/>
            <a:ext cx="3086100" cy="18148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 b="0" i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3850" y="4726800"/>
            <a:ext cx="299803" cy="18148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 b="0" i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19CC5A35-9445-7442-8C37-5A890F86A75A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CD8D8BBB-D69E-2BF9-0BB9-03B041E3E944}"/>
              </a:ext>
            </a:extLst>
          </p:cNvPr>
          <p:cNvCxnSpPr/>
          <p:nvPr userDrawn="1"/>
        </p:nvCxnSpPr>
        <p:spPr>
          <a:xfrm>
            <a:off x="323850" y="4725080"/>
            <a:ext cx="8496300" cy="0"/>
          </a:xfrm>
          <a:prstGeom prst="line">
            <a:avLst/>
          </a:prstGeom>
          <a:ln w="12700" cap="rnd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fik 13" descr="Ein Bild, das Schrift, Logo, Grafiken, Design enthält.&#10;&#10;KI-generierte Inhalte können fehlerhaft sein.">
            <a:extLst>
              <a:ext uri="{FF2B5EF4-FFF2-40B4-BE49-F238E27FC236}">
                <a16:creationId xmlns:a16="http://schemas.microsoft.com/office/drawing/2014/main" id="{1B73B278-EFF4-4A18-EFF3-390BD8FC1475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489825" y="275355"/>
            <a:ext cx="1414318" cy="56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1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61" r:id="rId4"/>
    <p:sldLayoutId id="2147483663" r:id="rId5"/>
    <p:sldLayoutId id="2147483676" r:id="rId6"/>
    <p:sldLayoutId id="2147483674" r:id="rId7"/>
    <p:sldLayoutId id="2147483662" r:id="rId8"/>
    <p:sldLayoutId id="2147483664" r:id="rId9"/>
    <p:sldLayoutId id="2147483673" r:id="rId10"/>
    <p:sldLayoutId id="2147483666" r:id="rId11"/>
    <p:sldLayoutId id="2147483667" r:id="rId12"/>
    <p:sldLayoutId id="2147483675" r:id="rId1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chemeClr val="tx1"/>
          </a:solidFill>
          <a:latin typeface="Calibri" panose="020F0502020204030204" pitchFamily="34" charset="0"/>
          <a:ea typeface="Roboto Slab" pitchFamily="2" charset="0"/>
          <a:cs typeface="Calibri" panose="020F0502020204030204" pitchFamily="34" charset="0"/>
        </a:defRPr>
      </a:lvl1pPr>
    </p:titleStyle>
    <p:bodyStyle>
      <a:lvl1pPr marL="108000" indent="-10800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  <a:lvl2pPr marL="216000" indent="-10800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Calibri" panose="020F0502020204030204" pitchFamily="34" charset="0"/>
        </a:defRPr>
      </a:lvl2pPr>
      <a:lvl3pPr marL="324000" indent="-10800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3pPr>
      <a:lvl4pPr marL="432000" indent="-10800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4pPr>
      <a:lvl5pPr marL="540000" indent="-10800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" userDrawn="1">
          <p15:clr>
            <a:srgbClr val="F26B43"/>
          </p15:clr>
        </p15:guide>
        <p15:guide id="2" pos="204" userDrawn="1">
          <p15:clr>
            <a:srgbClr val="F26B43"/>
          </p15:clr>
        </p15:guide>
        <p15:guide id="3" orient="horz" pos="2913" userDrawn="1">
          <p15:clr>
            <a:srgbClr val="F26B43"/>
          </p15:clr>
        </p15:guide>
        <p15:guide id="4" pos="5556" userDrawn="1">
          <p15:clr>
            <a:srgbClr val="F26B43"/>
          </p15:clr>
        </p15:guide>
        <p15:guide id="5" orient="horz" pos="9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e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E5C6CA5F-D570-6B8B-2C4B-B2C26F215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00865" y="3709751"/>
            <a:ext cx="6019285" cy="620908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F3D7102-92F0-7B9F-B2BF-7692336E7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3502" y="2616140"/>
            <a:ext cx="5096647" cy="1000659"/>
          </a:xfrm>
        </p:spPr>
        <p:txBody>
          <a:bodyPr/>
          <a:lstStyle/>
          <a:p>
            <a:r>
              <a:rPr lang="de-DE" dirty="0"/>
              <a:t>Berufswelt </a:t>
            </a:r>
            <a:br>
              <a:rPr lang="de-DE" dirty="0"/>
            </a:br>
            <a:r>
              <a:rPr lang="de-DE" dirty="0"/>
              <a:t>Fahrrad – Werdegang</a:t>
            </a:r>
          </a:p>
        </p:txBody>
      </p:sp>
      <p:pic>
        <p:nvPicPr>
          <p:cNvPr id="5" name="Bildplatzhalter 5" descr="Ein Bild, das Grafiken, Schrift, Kunst, Symbol enthält.&#10;&#10;KI-generierte Inhalte können fehlerhaft sein.">
            <a:extLst>
              <a:ext uri="{FF2B5EF4-FFF2-40B4-BE49-F238E27FC236}">
                <a16:creationId xmlns:a16="http://schemas.microsoft.com/office/drawing/2014/main" id="{1AE0A705-8D28-2872-C6BE-073E5D300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625" y="1480863"/>
            <a:ext cx="1062182" cy="98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67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4DE2B1-5C41-3938-4274-BE9DD873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75FD60E-5E9B-19C3-17F1-26C5448A1A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3E679E6-2F9F-E544-C6D7-0AD26ACC8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9373E2-A037-7CD2-2074-ABC50E080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2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BAADFC2-17D5-57D2-E79F-7D7B5A5E74A2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0205A7CC-D512-E7D3-CD88-AB5376027D62}"/>
              </a:ext>
            </a:extLst>
          </p:cNvPr>
          <p:cNvSpPr/>
          <p:nvPr/>
        </p:nvSpPr>
        <p:spPr>
          <a:xfrm>
            <a:off x="5441530" y="1529125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Beruflicher Werdegang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2C275EE-2541-3D06-DCD5-20AEB3C20087}"/>
              </a:ext>
            </a:extLst>
          </p:cNvPr>
          <p:cNvSpPr/>
          <p:nvPr/>
        </p:nvSpPr>
        <p:spPr>
          <a:xfrm>
            <a:off x="7176053" y="1523269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Aktueller Beruf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D0AECDC-7E0A-4CAC-5BCA-8C3C4FF12071}"/>
              </a:ext>
            </a:extLst>
          </p:cNvPr>
          <p:cNvSpPr/>
          <p:nvPr/>
        </p:nvSpPr>
        <p:spPr>
          <a:xfrm>
            <a:off x="3707007" y="1532056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Master-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2214A68-2B49-FA2C-1D93-E406BD634E2F}"/>
              </a:ext>
            </a:extLst>
          </p:cNvPr>
          <p:cNvSpPr/>
          <p:nvPr/>
        </p:nvSpPr>
        <p:spPr>
          <a:xfrm>
            <a:off x="1972483" y="1526194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Bachelor-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6" name="Textplatzhalter 5">
            <a:extLst>
              <a:ext uri="{FF2B5EF4-FFF2-40B4-BE49-F238E27FC236}">
                <a16:creationId xmlns:a16="http://schemas.microsoft.com/office/drawing/2014/main" id="{64EA506D-057F-2B1B-0D2C-39876E6B2CC2}"/>
              </a:ext>
            </a:extLst>
          </p:cNvPr>
          <p:cNvSpPr txBox="1">
            <a:spLocks/>
          </p:cNvSpPr>
          <p:nvPr/>
        </p:nvSpPr>
        <p:spPr>
          <a:xfrm>
            <a:off x="323849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[Ort]</a:t>
            </a:r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id="{252FB98A-57B4-BAE5-676D-B5B490DFDE18}"/>
              </a:ext>
            </a:extLst>
          </p:cNvPr>
          <p:cNvSpPr txBox="1">
            <a:spLocks/>
          </p:cNvSpPr>
          <p:nvPr/>
        </p:nvSpPr>
        <p:spPr>
          <a:xfrm>
            <a:off x="2059858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[Universität/Hochschule]</a:t>
            </a:r>
          </a:p>
        </p:txBody>
      </p:sp>
      <p:sp>
        <p:nvSpPr>
          <p:cNvPr id="19" name="Textplatzhalter 5">
            <a:extLst>
              <a:ext uri="{FF2B5EF4-FFF2-40B4-BE49-F238E27FC236}">
                <a16:creationId xmlns:a16="http://schemas.microsoft.com/office/drawing/2014/main" id="{284BE6FC-6753-A43E-6ECF-AA221653E7EA}"/>
              </a:ext>
            </a:extLst>
          </p:cNvPr>
          <p:cNvSpPr txBox="1">
            <a:spLocks/>
          </p:cNvSpPr>
          <p:nvPr/>
        </p:nvSpPr>
        <p:spPr>
          <a:xfrm>
            <a:off x="3795867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[Universität/Hochschule]</a:t>
            </a:r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FB892FB9-267B-6C95-DD08-432C80ACE602}"/>
              </a:ext>
            </a:extLst>
          </p:cNvPr>
          <p:cNvSpPr txBox="1">
            <a:spLocks/>
          </p:cNvSpPr>
          <p:nvPr/>
        </p:nvSpPr>
        <p:spPr>
          <a:xfrm>
            <a:off x="5531876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[Ort]</a:t>
            </a:r>
          </a:p>
          <a:p>
            <a:r>
              <a:rPr lang="de-DE" dirty="0"/>
              <a:t>…</a:t>
            </a:r>
          </a:p>
        </p:txBody>
      </p:sp>
      <p:sp>
        <p:nvSpPr>
          <p:cNvPr id="22" name="Textplatzhalter 5">
            <a:extLst>
              <a:ext uri="{FF2B5EF4-FFF2-40B4-BE49-F238E27FC236}">
                <a16:creationId xmlns:a16="http://schemas.microsoft.com/office/drawing/2014/main" id="{707951DD-78A1-4580-9EC8-1304B361BFF2}"/>
              </a:ext>
            </a:extLst>
          </p:cNvPr>
          <p:cNvSpPr txBox="1">
            <a:spLocks/>
          </p:cNvSpPr>
          <p:nvPr/>
        </p:nvSpPr>
        <p:spPr>
          <a:xfrm>
            <a:off x="7267884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[Ort]</a:t>
            </a:r>
          </a:p>
          <a:p>
            <a:r>
              <a:rPr lang="de-DE" dirty="0"/>
              <a:t>…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E2F891ED-EC27-DCD6-8041-087245440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092" y="1791911"/>
            <a:ext cx="292100" cy="2413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29E57B1C-18D5-10F4-1766-D17762B26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038" y="1791911"/>
            <a:ext cx="292100" cy="2413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89800605-BF74-DF71-0E0B-2F948D997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984" y="1791911"/>
            <a:ext cx="292100" cy="2413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BB42067C-4D63-92ED-8308-DFB272836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168" y="1791911"/>
            <a:ext cx="29210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31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61A96-4314-7404-FEFC-5DFBAC01E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E17742-C530-4579-1A3B-021A0508D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E3965CE-E8B6-5E65-AD57-BD106E19D1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185AD4-52D4-3134-5EA2-CF8497EA8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79032C-EC11-5BCF-9173-FC50AF529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3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7D1524D-A6DB-D5E0-356F-2FD1F2E6D0B2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A70B702-5165-D9B3-449A-336C5533FAEA}"/>
              </a:ext>
            </a:extLst>
          </p:cNvPr>
          <p:cNvSpPr/>
          <p:nvPr/>
        </p:nvSpPr>
        <p:spPr>
          <a:xfrm>
            <a:off x="5441530" y="1529125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Beruflicher Werdegang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FD875818-DFB8-A441-47E0-6767E67DB389}"/>
              </a:ext>
            </a:extLst>
          </p:cNvPr>
          <p:cNvSpPr/>
          <p:nvPr/>
        </p:nvSpPr>
        <p:spPr>
          <a:xfrm>
            <a:off x="7176053" y="1523269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Aktueller Beruf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553A599-5DEE-4680-DD5A-6946BCE6D8A3}"/>
              </a:ext>
            </a:extLst>
          </p:cNvPr>
          <p:cNvSpPr/>
          <p:nvPr/>
        </p:nvSpPr>
        <p:spPr>
          <a:xfrm>
            <a:off x="3707007" y="1532056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Master-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7FC093A-DA5E-FA33-FDBC-5CF34E63323D}"/>
              </a:ext>
            </a:extLst>
          </p:cNvPr>
          <p:cNvSpPr/>
          <p:nvPr/>
        </p:nvSpPr>
        <p:spPr>
          <a:xfrm>
            <a:off x="1972483" y="1526194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Bachelor-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181B6442-580F-10BE-764C-30B92C462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092" y="1791911"/>
            <a:ext cx="292100" cy="2413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18860AB8-6217-AB28-C048-C63C45E1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038" y="1791911"/>
            <a:ext cx="292100" cy="2413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C91F021E-EA16-5EDA-9318-3B3D70B3D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984" y="1791911"/>
            <a:ext cx="292100" cy="2413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9899D4B0-1374-FBCE-A195-F68F27F6E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168" y="1791911"/>
            <a:ext cx="292100" cy="241300"/>
          </a:xfrm>
          <a:prstGeom prst="rect">
            <a:avLst/>
          </a:prstGeom>
        </p:spPr>
      </p:pic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3DD21238-EE72-9498-8D73-C2219D7641D6}"/>
              </a:ext>
            </a:extLst>
          </p:cNvPr>
          <p:cNvSpPr txBox="1">
            <a:spLocks/>
          </p:cNvSpPr>
          <p:nvPr/>
        </p:nvSpPr>
        <p:spPr>
          <a:xfrm>
            <a:off x="323850" y="2495142"/>
            <a:ext cx="8496299" cy="3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  <a:lvl2pPr marL="216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de-DE" dirty="0"/>
              <a:t>Sieht nach einem klaren Weg aus?</a:t>
            </a:r>
          </a:p>
        </p:txBody>
      </p:sp>
    </p:spTree>
    <p:extLst>
      <p:ext uri="{BB962C8B-B14F-4D97-AF65-F5344CB8AC3E}">
        <p14:creationId xmlns:p14="http://schemas.microsoft.com/office/powerpoint/2010/main" val="192025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170AF-D14D-887C-980A-66DF345BB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48B27-1065-03E4-1C8D-349954B31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5D8D3E2-EBB8-35BF-538A-5E10DFA337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25DD76-6DA0-6EFD-A8C0-6EF2890D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4B0807-D15A-D4B8-0E51-EED0471B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4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5B531F1-6613-390F-3F61-1F75EA7AF9FA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051E203-7EF5-8376-8BB7-8190D7DEF29A}"/>
              </a:ext>
            </a:extLst>
          </p:cNvPr>
          <p:cNvSpPr/>
          <p:nvPr/>
        </p:nvSpPr>
        <p:spPr>
          <a:xfrm>
            <a:off x="5441530" y="1529125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Beruflicher Werdegang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13305E5-CD98-D430-31A4-F12AA94B0092}"/>
              </a:ext>
            </a:extLst>
          </p:cNvPr>
          <p:cNvSpPr/>
          <p:nvPr/>
        </p:nvSpPr>
        <p:spPr>
          <a:xfrm>
            <a:off x="7176053" y="1523269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Aktueller Beruf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3A20A7A-28F9-FF9C-DE78-CA7D45E135FE}"/>
              </a:ext>
            </a:extLst>
          </p:cNvPr>
          <p:cNvSpPr/>
          <p:nvPr/>
        </p:nvSpPr>
        <p:spPr>
          <a:xfrm>
            <a:off x="3707007" y="1532056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Master-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A101B89-6204-6552-1D81-2162AC8AEFDA}"/>
              </a:ext>
            </a:extLst>
          </p:cNvPr>
          <p:cNvSpPr/>
          <p:nvPr/>
        </p:nvSpPr>
        <p:spPr>
          <a:xfrm>
            <a:off x="1972483" y="1526194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Bachelor-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4D5D7CE2-CB3F-AA8F-F2DA-6F06619B5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092" y="1791911"/>
            <a:ext cx="292100" cy="2413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696F7B67-F43F-1766-D696-4DA1E0958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038" y="1791911"/>
            <a:ext cx="292100" cy="2413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14BBE8B4-9BE9-2FCF-F2B7-81A99685D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984" y="1791911"/>
            <a:ext cx="292100" cy="2413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E7A03B5C-5475-1F71-5875-14F74A2DB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168" y="1791911"/>
            <a:ext cx="292100" cy="241300"/>
          </a:xfrm>
          <a:prstGeom prst="rect">
            <a:avLst/>
          </a:prstGeom>
        </p:spPr>
      </p:pic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20527C64-C002-FFEA-ECAD-CE43D5671046}"/>
              </a:ext>
            </a:extLst>
          </p:cNvPr>
          <p:cNvSpPr txBox="1">
            <a:spLocks/>
          </p:cNvSpPr>
          <p:nvPr/>
        </p:nvSpPr>
        <p:spPr>
          <a:xfrm>
            <a:off x="323850" y="2495142"/>
            <a:ext cx="8496299" cy="3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  <a:lvl2pPr marL="216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de-DE" dirty="0"/>
              <a:t>Sieht nach einem klaren Weg aus?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7F21648A-6029-762D-8567-741FF47F91AA}"/>
              </a:ext>
            </a:extLst>
          </p:cNvPr>
          <p:cNvSpPr txBox="1">
            <a:spLocks/>
          </p:cNvSpPr>
          <p:nvPr/>
        </p:nvSpPr>
        <p:spPr>
          <a:xfrm>
            <a:off x="327966" y="2957073"/>
            <a:ext cx="8496299" cy="3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  <a:lvl2pPr marL="216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de-DE" dirty="0"/>
              <a:t>Meine Gedanken, Gefühle und Entscheidungen: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DC7A6A0-F0B1-2D85-BFE7-611E67DF0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59" y="3419004"/>
            <a:ext cx="8496299" cy="120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89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6549A-9440-1629-EC9B-2B41F82BE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C7051A-8899-4B12-E9CF-76D81EDC7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94E6104-6F56-F211-4AFC-4B4AD477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9CF6E2-7E32-907E-AB7E-FBB3B6780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F33EFCA-8400-1BCC-EF85-C2B1E228C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5</a:t>
            </a:fld>
            <a:endParaRPr lang="de-DE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DB61C9E5-64C9-D878-2233-5BBC0113E637}"/>
              </a:ext>
            </a:extLst>
          </p:cNvPr>
          <p:cNvSpPr txBox="1">
            <a:spLocks/>
          </p:cNvSpPr>
          <p:nvPr/>
        </p:nvSpPr>
        <p:spPr>
          <a:xfrm>
            <a:off x="323850" y="1563688"/>
            <a:ext cx="8496299" cy="3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  <a:lvl2pPr marL="216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de-DE" dirty="0"/>
              <a:t>Endlich Schulabschluss!</a:t>
            </a:r>
          </a:p>
          <a:p>
            <a:r>
              <a:rPr lang="de-DE" dirty="0"/>
              <a:t>Und was jetzt?</a:t>
            </a:r>
          </a:p>
        </p:txBody>
      </p:sp>
      <p:pic>
        <p:nvPicPr>
          <p:cNvPr id="12" name="Grafik 11" descr="Ein Bild, das Cartoon, Schuhwerk, Darstellung, Kleidung enthält.&#10;&#10;KI-generierte Inhalte können fehlerhaft sein.">
            <a:extLst>
              <a:ext uri="{FF2B5EF4-FFF2-40B4-BE49-F238E27FC236}">
                <a16:creationId xmlns:a16="http://schemas.microsoft.com/office/drawing/2014/main" id="{0079E92B-D8B6-C12C-481F-2D363B6AE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914400"/>
            <a:ext cx="4069433" cy="443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18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E6F7B-0ABF-81E0-F5E7-707AC6916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608AF-029F-E6ED-22D5-DE5C8F57B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54F72-E4C7-8D3B-DB3E-8E61FC0DEC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6F53CDE-AA48-7FF4-E08E-1EE4F3DCE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2CBD909-651B-D23A-BC1E-A2159A3ED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6</a:t>
            </a:fld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2B7A0B54-A04D-3070-6473-89A9304EBAF1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BE9025FE-D148-0F39-2C36-985A53ACAF1C}"/>
              </a:ext>
            </a:extLst>
          </p:cNvPr>
          <p:cNvSpPr txBox="1">
            <a:spLocks/>
          </p:cNvSpPr>
          <p:nvPr/>
        </p:nvSpPr>
        <p:spPr>
          <a:xfrm>
            <a:off x="323849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[Ort]</a:t>
            </a:r>
          </a:p>
        </p:txBody>
      </p:sp>
      <p:pic>
        <p:nvPicPr>
          <p:cNvPr id="9" name="Grafik 8" descr="Ein Bild, das Karte enthält.&#10;&#10;KI-generierte Inhalte können fehlerhaft sein.">
            <a:extLst>
              <a:ext uri="{FF2B5EF4-FFF2-40B4-BE49-F238E27FC236}">
                <a16:creationId xmlns:a16="http://schemas.microsoft.com/office/drawing/2014/main" id="{68A8E0D1-D2AA-1449-EAA4-768DDB7A7F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860" y="757025"/>
            <a:ext cx="3634102" cy="3957251"/>
          </a:xfrm>
          <a:prstGeom prst="rect">
            <a:avLst/>
          </a:prstGeom>
        </p:spPr>
      </p:pic>
      <p:pic>
        <p:nvPicPr>
          <p:cNvPr id="11" name="Grafik 10" descr="Ein Bild, das gelb, Kreis, Cartoon, Kunst enthält.&#10;&#10;KI-generierte Inhalte können fehlerhaft sein.">
            <a:extLst>
              <a:ext uri="{FF2B5EF4-FFF2-40B4-BE49-F238E27FC236}">
                <a16:creationId xmlns:a16="http://schemas.microsoft.com/office/drawing/2014/main" id="{7BCE1F38-5BC5-F8F7-C437-6E5B3E2D9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284" y="3085158"/>
            <a:ext cx="508817" cy="537618"/>
          </a:xfrm>
          <a:prstGeom prst="rect">
            <a:avLst/>
          </a:prstGeom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83771560-4E17-0681-3271-23D3862FD440}"/>
              </a:ext>
            </a:extLst>
          </p:cNvPr>
          <p:cNvCxnSpPr>
            <a:cxnSpLocks/>
          </p:cNvCxnSpPr>
          <p:nvPr/>
        </p:nvCxnSpPr>
        <p:spPr>
          <a:xfrm flipH="1" flipV="1">
            <a:off x="7126693" y="3633580"/>
            <a:ext cx="328550" cy="332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fik 12" descr="Ein Bild, das Haus, Rechteck, Gebäude enthält.&#10;&#10;KI-generierte Inhalte können fehlerhaft sein.">
            <a:extLst>
              <a:ext uri="{FF2B5EF4-FFF2-40B4-BE49-F238E27FC236}">
                <a16:creationId xmlns:a16="http://schemas.microsoft.com/office/drawing/2014/main" id="{9873A61E-D5DE-959A-4C9E-94302A3118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0528" y="3531029"/>
            <a:ext cx="508817" cy="53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39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A8DD9-E066-CF4B-1A50-4B0B61104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97D208-85A2-9AFF-DFA9-37A789122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64E35EB-5C6A-4E77-313D-7AEF184253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1A09D39-1D75-D269-5856-3837B6789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6B7147-4C90-51BA-FF77-B5BBF6089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7</a:t>
            </a:fld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5E0A13C-7847-E0D6-BB78-15324DC13B5A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2D0DC60-FCD1-7A90-F5EE-277285E1AAE0}"/>
              </a:ext>
            </a:extLst>
          </p:cNvPr>
          <p:cNvSpPr/>
          <p:nvPr/>
        </p:nvSpPr>
        <p:spPr>
          <a:xfrm>
            <a:off x="1972483" y="1526194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Bachelor-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81834899-97AC-6D0A-A2EA-EA12A74C8E92}"/>
              </a:ext>
            </a:extLst>
          </p:cNvPr>
          <p:cNvSpPr txBox="1">
            <a:spLocks/>
          </p:cNvSpPr>
          <p:nvPr/>
        </p:nvSpPr>
        <p:spPr>
          <a:xfrm>
            <a:off x="2059858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[Universität/Hochschule]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37D2FFD-C937-D7F3-5A72-89E7656CB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092" y="1791911"/>
            <a:ext cx="292100" cy="241300"/>
          </a:xfrm>
          <a:prstGeom prst="rect">
            <a:avLst/>
          </a:prstGeom>
        </p:spPr>
      </p:pic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ED660B80-9428-C76A-4B96-DCE827E80517}"/>
              </a:ext>
            </a:extLst>
          </p:cNvPr>
          <p:cNvSpPr txBox="1">
            <a:spLocks/>
          </p:cNvSpPr>
          <p:nvPr/>
        </p:nvSpPr>
        <p:spPr>
          <a:xfrm>
            <a:off x="323851" y="3420000"/>
            <a:ext cx="7131392" cy="3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  <a:lvl2pPr marL="216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de-DE" dirty="0"/>
              <a:t>Studieninhalte</a:t>
            </a:r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6A20C47F-C302-3EA8-3050-A25DFBC032E4}"/>
              </a:ext>
            </a:extLst>
          </p:cNvPr>
          <p:cNvSpPr txBox="1">
            <a:spLocks/>
          </p:cNvSpPr>
          <p:nvPr/>
        </p:nvSpPr>
        <p:spPr>
          <a:xfrm>
            <a:off x="323850" y="3780001"/>
            <a:ext cx="7131392" cy="846700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[Studien-/Ausbildungsinhalte aufzeigen]</a:t>
            </a:r>
          </a:p>
        </p:txBody>
      </p:sp>
    </p:spTree>
    <p:extLst>
      <p:ext uri="{BB962C8B-B14F-4D97-AF65-F5344CB8AC3E}">
        <p14:creationId xmlns:p14="http://schemas.microsoft.com/office/powerpoint/2010/main" val="1402392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BBFA0-9256-54D8-D512-49AB0F393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31CF2F-70E6-FB66-717D-AA9C8837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0C992F-7ADE-2484-3A42-EFBD10178F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34FB80-67C1-F741-71B7-BBA3DE71B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E761B64-D074-00C4-234A-1C398981C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8</a:t>
            </a:fld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8811ECA-D2AC-1919-0CD5-1CBC008530AB}"/>
              </a:ext>
            </a:extLst>
          </p:cNvPr>
          <p:cNvSpPr/>
          <p:nvPr/>
        </p:nvSpPr>
        <p:spPr>
          <a:xfrm>
            <a:off x="1972483" y="1526194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Bachelor-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B76A695-245F-A3C7-5287-9F223E55A403}"/>
              </a:ext>
            </a:extLst>
          </p:cNvPr>
          <p:cNvSpPr txBox="1">
            <a:spLocks/>
          </p:cNvSpPr>
          <p:nvPr/>
        </p:nvSpPr>
        <p:spPr>
          <a:xfrm>
            <a:off x="2059858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[Universität/Hochschule]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FB6CFEF-970E-3C5B-76DE-8FBC4C4A0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092" y="1791911"/>
            <a:ext cx="292100" cy="24130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A0D36B-EEFA-2ABD-5A53-170D29D29CF1}"/>
              </a:ext>
            </a:extLst>
          </p:cNvPr>
          <p:cNvSpPr txBox="1">
            <a:spLocks/>
          </p:cNvSpPr>
          <p:nvPr/>
        </p:nvSpPr>
        <p:spPr>
          <a:xfrm>
            <a:off x="323851" y="3420000"/>
            <a:ext cx="7131391" cy="3646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  <a:lvl2pPr marL="216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de-DE" dirty="0"/>
              <a:t>Und schon wieder die Frage: Und was jetzt?</a:t>
            </a:r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F16094EF-5CD5-FFE1-BB1B-158BF1C39FBD}"/>
              </a:ext>
            </a:extLst>
          </p:cNvPr>
          <p:cNvSpPr txBox="1">
            <a:spLocks/>
          </p:cNvSpPr>
          <p:nvPr/>
        </p:nvSpPr>
        <p:spPr>
          <a:xfrm>
            <a:off x="323849" y="3780000"/>
            <a:ext cx="7131391" cy="839072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[Mögliche Stärken / Schwächen / Gedanken / Gefühle während der Ausbildung]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2C4C89C-E339-30E7-9424-CCD25712D2C7}"/>
              </a:ext>
            </a:extLst>
          </p:cNvPr>
          <p:cNvSpPr txBox="1"/>
          <p:nvPr/>
        </p:nvSpPr>
        <p:spPr>
          <a:xfrm>
            <a:off x="5531224" y="3532094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de-DE" sz="14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5D2EB0C-860E-0126-6A87-21B2A60A34BF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</p:spTree>
    <p:extLst>
      <p:ext uri="{BB962C8B-B14F-4D97-AF65-F5344CB8AC3E}">
        <p14:creationId xmlns:p14="http://schemas.microsoft.com/office/powerpoint/2010/main" val="3297908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01DCE-6CEC-F145-E03A-EE6C27BDE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14D942-5030-2545-8DF4-0FB1AD629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82C5D00-A4EF-2AD3-6A2D-1EF6B42AA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193CEA7-455D-A633-C3F0-5A4A0C7CE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CC3DCBA-28FC-9DE9-DB04-EEC73232C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9</a:t>
            </a:fld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5DC7D95-1B64-6DC0-DC1F-B81E7A175AA3}"/>
              </a:ext>
            </a:extLst>
          </p:cNvPr>
          <p:cNvSpPr/>
          <p:nvPr/>
        </p:nvSpPr>
        <p:spPr>
          <a:xfrm>
            <a:off x="1972483" y="1526194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Bachelor-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7630E70D-6D4D-C507-B95B-5CCE1E968353}"/>
              </a:ext>
            </a:extLst>
          </p:cNvPr>
          <p:cNvSpPr txBox="1">
            <a:spLocks/>
          </p:cNvSpPr>
          <p:nvPr/>
        </p:nvSpPr>
        <p:spPr>
          <a:xfrm>
            <a:off x="2059858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[Universität/Hochschule]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5F220F8-10BC-88BC-AFA9-2DCEE089F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092" y="1791911"/>
            <a:ext cx="292100" cy="2413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F921A40E-6174-5D57-47BD-65D84C0846B6}"/>
              </a:ext>
            </a:extLst>
          </p:cNvPr>
          <p:cNvSpPr/>
          <p:nvPr/>
        </p:nvSpPr>
        <p:spPr>
          <a:xfrm>
            <a:off x="3707007" y="1523259"/>
            <a:ext cx="1445342" cy="626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Master</a:t>
            </a:r>
          </a:p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X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0804540-91A9-9AEF-A205-DC03B7468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038" y="1791911"/>
            <a:ext cx="292100" cy="241300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9013B7D7-59FD-6E5D-49B4-5621A22C818F}"/>
              </a:ext>
            </a:extLst>
          </p:cNvPr>
          <p:cNvSpPr/>
          <p:nvPr/>
        </p:nvSpPr>
        <p:spPr>
          <a:xfrm>
            <a:off x="3701147" y="2361460"/>
            <a:ext cx="1445342" cy="626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Diplom Y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C546286-3AFF-37AB-CE27-4B05FEB7D4B3}"/>
              </a:ext>
            </a:extLst>
          </p:cNvPr>
          <p:cNvSpPr/>
          <p:nvPr/>
        </p:nvSpPr>
        <p:spPr>
          <a:xfrm>
            <a:off x="3701147" y="3205522"/>
            <a:ext cx="1445342" cy="626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Master Y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11785E3D-837A-39A3-8774-6CB84CF58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100432">
            <a:off x="3440038" y="2470271"/>
            <a:ext cx="292100" cy="2413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7B4B1FEA-0D44-938E-C845-A6BD9DC08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100432">
            <a:off x="3451761" y="3273305"/>
            <a:ext cx="292100" cy="241300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158AC3A1-D32E-E117-9053-6110E6D1312A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</p:spTree>
    <p:extLst>
      <p:ext uri="{BB962C8B-B14F-4D97-AF65-F5344CB8AC3E}">
        <p14:creationId xmlns:p14="http://schemas.microsoft.com/office/powerpoint/2010/main" val="1307900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76375-0FC1-E71D-B517-7E0AAEE39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C1C280-2BAE-9A5E-D5D2-7CFBD6D1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38BB6A6-7F40-F560-D830-4890F19B4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A8AFA8D-D203-5897-1DE7-DF2E4F84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CECB5A-D758-65E0-E206-3FA06EDA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10</a:t>
            </a:fld>
            <a:endParaRPr lang="de-DE"/>
          </a:p>
        </p:txBody>
      </p:sp>
      <p:pic>
        <p:nvPicPr>
          <p:cNvPr id="9" name="Grafik 8" descr="Ein Bild, das Karte enthält.&#10;&#10;KI-generierte Inhalte können fehlerhaft sein.">
            <a:extLst>
              <a:ext uri="{FF2B5EF4-FFF2-40B4-BE49-F238E27FC236}">
                <a16:creationId xmlns:a16="http://schemas.microsoft.com/office/drawing/2014/main" id="{45EA4401-2BEF-23CB-D071-348A8D4EAE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860" y="757025"/>
            <a:ext cx="3634102" cy="3957251"/>
          </a:xfrm>
          <a:prstGeom prst="rect">
            <a:avLst/>
          </a:prstGeom>
        </p:spPr>
      </p:pic>
      <p:pic>
        <p:nvPicPr>
          <p:cNvPr id="11" name="Grafik 10" descr="Ein Bild, das gelb, Kreis, Cartoon, Kunst enthält.&#10;&#10;KI-generierte Inhalte können fehlerhaft sein.">
            <a:extLst>
              <a:ext uri="{FF2B5EF4-FFF2-40B4-BE49-F238E27FC236}">
                <a16:creationId xmlns:a16="http://schemas.microsoft.com/office/drawing/2014/main" id="{BF7B93DB-D3E2-F7CF-E159-F1F0F6574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284" y="3085158"/>
            <a:ext cx="508817" cy="537618"/>
          </a:xfrm>
          <a:prstGeom prst="rect">
            <a:avLst/>
          </a:prstGeom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671C3052-5074-967F-E11A-2EC4910270FF}"/>
              </a:ext>
            </a:extLst>
          </p:cNvPr>
          <p:cNvCxnSpPr>
            <a:cxnSpLocks/>
          </p:cNvCxnSpPr>
          <p:nvPr/>
        </p:nvCxnSpPr>
        <p:spPr>
          <a:xfrm flipH="1" flipV="1">
            <a:off x="7126693" y="3633580"/>
            <a:ext cx="328550" cy="332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fik 12" descr="Ein Bild, das Haus, Rechteck, Gebäude enthält.&#10;&#10;KI-generierte Inhalte können fehlerhaft sein.">
            <a:extLst>
              <a:ext uri="{FF2B5EF4-FFF2-40B4-BE49-F238E27FC236}">
                <a16:creationId xmlns:a16="http://schemas.microsoft.com/office/drawing/2014/main" id="{956AA5A9-083C-0758-581D-381381CEA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0528" y="3531029"/>
            <a:ext cx="508817" cy="537618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5C095E95-C21F-7547-02CF-6C98F7434CB9}"/>
              </a:ext>
            </a:extLst>
          </p:cNvPr>
          <p:cNvSpPr/>
          <p:nvPr/>
        </p:nvSpPr>
        <p:spPr>
          <a:xfrm>
            <a:off x="3707007" y="1532056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Master-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507E727-88A4-ABC5-C014-7D12C48FD578}"/>
              </a:ext>
            </a:extLst>
          </p:cNvPr>
          <p:cNvSpPr/>
          <p:nvPr/>
        </p:nvSpPr>
        <p:spPr>
          <a:xfrm>
            <a:off x="1972483" y="1526194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Bachelor-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4" name="Textplatzhalter 5">
            <a:extLst>
              <a:ext uri="{FF2B5EF4-FFF2-40B4-BE49-F238E27FC236}">
                <a16:creationId xmlns:a16="http://schemas.microsoft.com/office/drawing/2014/main" id="{32FFBD26-EFA3-700B-5AFE-9A4065D5B77D}"/>
              </a:ext>
            </a:extLst>
          </p:cNvPr>
          <p:cNvSpPr txBox="1">
            <a:spLocks/>
          </p:cNvSpPr>
          <p:nvPr/>
        </p:nvSpPr>
        <p:spPr>
          <a:xfrm>
            <a:off x="3795867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[Universität/Hochschule]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F075B571-5610-9ED1-3638-8602339757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0038" y="1791911"/>
            <a:ext cx="292100" cy="2413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1088631-F19D-A5B0-49E7-515B3F5C26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0092" y="1791911"/>
            <a:ext cx="292100" cy="241300"/>
          </a:xfrm>
          <a:prstGeom prst="rect">
            <a:avLst/>
          </a:prstGeom>
        </p:spPr>
      </p:pic>
      <p:pic>
        <p:nvPicPr>
          <p:cNvPr id="18" name="Grafik 17" descr="Ein Bild, das gelb, Kreis, Cartoon, Kunst enthält.&#10;&#10;KI-generierte Inhalte können fehlerhaft sein.">
            <a:extLst>
              <a:ext uri="{FF2B5EF4-FFF2-40B4-BE49-F238E27FC236}">
                <a16:creationId xmlns:a16="http://schemas.microsoft.com/office/drawing/2014/main" id="{B69CEDC8-88E5-953F-4A49-2432A26A7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9661" y="2727603"/>
            <a:ext cx="508817" cy="537618"/>
          </a:xfrm>
          <a:prstGeom prst="rect">
            <a:avLst/>
          </a:prstGeom>
        </p:spPr>
      </p:pic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897665DD-42D5-9174-7835-93CA3B95C960}"/>
              </a:ext>
            </a:extLst>
          </p:cNvPr>
          <p:cNvCxnSpPr>
            <a:cxnSpLocks/>
          </p:cNvCxnSpPr>
          <p:nvPr/>
        </p:nvCxnSpPr>
        <p:spPr>
          <a:xfrm flipH="1">
            <a:off x="7126692" y="3285499"/>
            <a:ext cx="399522" cy="357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hteck 21">
            <a:extLst>
              <a:ext uri="{FF2B5EF4-FFF2-40B4-BE49-F238E27FC236}">
                <a16:creationId xmlns:a16="http://schemas.microsoft.com/office/drawing/2014/main" id="{807C736B-BAFB-A89F-2FE4-7216E08D2777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</p:spTree>
    <p:extLst>
      <p:ext uri="{BB962C8B-B14F-4D97-AF65-F5344CB8AC3E}">
        <p14:creationId xmlns:p14="http://schemas.microsoft.com/office/powerpoint/2010/main" val="2526833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0F601-A184-EF38-AB33-2FFD5B743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732366-CAF6-34C7-2546-ECDD2E18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BA19149-9F8E-2DE5-A3DE-BDBE892D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B8802A6-48E3-9C5D-D64B-09966FABD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24F565-38BC-520A-D0F0-8759DA1AF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11</a:t>
            </a:fld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2568B1A-4293-9CEE-4AB1-4BD34400D1AF}"/>
              </a:ext>
            </a:extLst>
          </p:cNvPr>
          <p:cNvSpPr/>
          <p:nvPr/>
        </p:nvSpPr>
        <p:spPr>
          <a:xfrm>
            <a:off x="3707007" y="1532056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Master-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4" name="Textplatzhalter 5">
            <a:extLst>
              <a:ext uri="{FF2B5EF4-FFF2-40B4-BE49-F238E27FC236}">
                <a16:creationId xmlns:a16="http://schemas.microsoft.com/office/drawing/2014/main" id="{A4D0B515-D145-E74F-174B-DC955360CBBF}"/>
              </a:ext>
            </a:extLst>
          </p:cNvPr>
          <p:cNvSpPr txBox="1">
            <a:spLocks/>
          </p:cNvSpPr>
          <p:nvPr/>
        </p:nvSpPr>
        <p:spPr>
          <a:xfrm>
            <a:off x="3795867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[Universität/Hochschule]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FD6DCF2A-4BBE-DFFE-B808-51D3774DA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038" y="1791911"/>
            <a:ext cx="292100" cy="2413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C1C4452-79B4-6A58-0EB1-224686059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092" y="1791911"/>
            <a:ext cx="292100" cy="241300"/>
          </a:xfrm>
          <a:prstGeom prst="rect">
            <a:avLst/>
          </a:prstGeom>
        </p:spPr>
      </p:pic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051446C7-2BDC-FAB5-29C6-2675B52A90CA}"/>
              </a:ext>
            </a:extLst>
          </p:cNvPr>
          <p:cNvSpPr txBox="1">
            <a:spLocks/>
          </p:cNvSpPr>
          <p:nvPr/>
        </p:nvSpPr>
        <p:spPr>
          <a:xfrm>
            <a:off x="323852" y="3420000"/>
            <a:ext cx="7131392" cy="3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  <a:lvl2pPr marL="216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de-DE" dirty="0"/>
              <a:t>Studieninhalte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C8985397-8D26-E2A8-B9DD-7205595224F1}"/>
              </a:ext>
            </a:extLst>
          </p:cNvPr>
          <p:cNvSpPr txBox="1">
            <a:spLocks/>
          </p:cNvSpPr>
          <p:nvPr/>
        </p:nvSpPr>
        <p:spPr>
          <a:xfrm>
            <a:off x="323850" y="3780000"/>
            <a:ext cx="7131392" cy="846700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[Studien-/Ausbildungsinhalte aufzeigen]</a:t>
            </a:r>
          </a:p>
          <a:p>
            <a:r>
              <a:rPr lang="de-DE" dirty="0"/>
              <a:t>[Mögliche Stärken / Schwächen / Gedanken / Gefühle während der Ausbildung]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CBCF2496-36DC-C42C-96EA-71E8C38EB321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112D5DBF-F007-1335-21C6-6F21AE08A53F}"/>
              </a:ext>
            </a:extLst>
          </p:cNvPr>
          <p:cNvSpPr/>
          <p:nvPr/>
        </p:nvSpPr>
        <p:spPr>
          <a:xfrm>
            <a:off x="1972483" y="1526194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Bachelor-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99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E10FA-EEC1-130A-54AA-BDF41B48B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508EA1-877F-1B03-8EA6-49F433550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B5CE69B-E459-553C-8DB3-797F549EC3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C3D489-0E7A-A9A5-F3E2-6B136813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116019-3227-72F9-8164-D8513A140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12</a:t>
            </a:fld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4C3C4E4-8190-2D16-3AD1-1D07A5203A80}"/>
              </a:ext>
            </a:extLst>
          </p:cNvPr>
          <p:cNvSpPr/>
          <p:nvPr/>
        </p:nvSpPr>
        <p:spPr>
          <a:xfrm>
            <a:off x="3707007" y="1532056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Master-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974AAEDA-7CEC-80E9-8DDA-805476BA1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038" y="1791911"/>
            <a:ext cx="292100" cy="2413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3235AA1-754B-7991-85E1-AC0BCE1A5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092" y="1791911"/>
            <a:ext cx="292100" cy="241300"/>
          </a:xfrm>
          <a:prstGeom prst="rect">
            <a:avLst/>
          </a:prstGeom>
        </p:spPr>
      </p:pic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481A1791-925E-E9E9-4DB7-1D183D357771}"/>
              </a:ext>
            </a:extLst>
          </p:cNvPr>
          <p:cNvSpPr txBox="1">
            <a:spLocks/>
          </p:cNvSpPr>
          <p:nvPr/>
        </p:nvSpPr>
        <p:spPr>
          <a:xfrm>
            <a:off x="323850" y="3420000"/>
            <a:ext cx="7131389" cy="3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  <a:lvl2pPr marL="216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de-DE" dirty="0"/>
              <a:t>Aufgaben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A613E755-B7E2-FE30-78DE-249B8A2AE9A1}"/>
              </a:ext>
            </a:extLst>
          </p:cNvPr>
          <p:cNvSpPr txBox="1">
            <a:spLocks/>
          </p:cNvSpPr>
          <p:nvPr/>
        </p:nvSpPr>
        <p:spPr>
          <a:xfrm>
            <a:off x="323848" y="3780000"/>
            <a:ext cx="7131393" cy="846700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[Aufgaben / Erfolge / Probleme usw. aufzeigen]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F3B581E-ACD5-2AAE-C43A-BE68C4C42209}"/>
              </a:ext>
            </a:extLst>
          </p:cNvPr>
          <p:cNvSpPr/>
          <p:nvPr/>
        </p:nvSpPr>
        <p:spPr>
          <a:xfrm>
            <a:off x="5441530" y="1529125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Beruflicher Werdegang</a:t>
            </a:r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AD054ABC-4FC3-29A8-4FCF-C748A18B8B7A}"/>
              </a:ext>
            </a:extLst>
          </p:cNvPr>
          <p:cNvSpPr txBox="1">
            <a:spLocks/>
          </p:cNvSpPr>
          <p:nvPr/>
        </p:nvSpPr>
        <p:spPr>
          <a:xfrm>
            <a:off x="5531876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[Ort]</a:t>
            </a:r>
          </a:p>
          <a:p>
            <a:r>
              <a:rPr lang="de-DE" dirty="0"/>
              <a:t>…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8A88A54-710B-27F8-6476-224CE962F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984" y="1791911"/>
            <a:ext cx="292100" cy="241300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CAA55A59-CF7F-E569-C493-5A34CBEC828C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ED67D691-3B7D-1B8E-A1AA-2434D9633178}"/>
              </a:ext>
            </a:extLst>
          </p:cNvPr>
          <p:cNvSpPr/>
          <p:nvPr/>
        </p:nvSpPr>
        <p:spPr>
          <a:xfrm>
            <a:off x="1972483" y="1526194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Bachelor-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730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E037C-D0A8-F438-2F37-6BCE6EF97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454C3-7C68-7BF7-9E89-1ACDAE36B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8BA97AD-70EB-B54D-953F-3207C8C025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0D881F-E752-854C-F855-642CCE801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AF34D86-5590-150E-13F7-F06861B3A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13</a:t>
            </a:fld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B3C15E6-51E1-4EDA-885A-CC7659C44CE7}"/>
              </a:ext>
            </a:extLst>
          </p:cNvPr>
          <p:cNvSpPr/>
          <p:nvPr/>
        </p:nvSpPr>
        <p:spPr>
          <a:xfrm>
            <a:off x="3707007" y="1532056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Master-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71F3A3D-6C51-9361-6434-0A53722B02FE}"/>
              </a:ext>
            </a:extLst>
          </p:cNvPr>
          <p:cNvSpPr/>
          <p:nvPr/>
        </p:nvSpPr>
        <p:spPr>
          <a:xfrm>
            <a:off x="1972483" y="1526194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Bachelor- </a:t>
            </a:r>
            <a:r>
              <a:rPr lang="de-DE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studium</a:t>
            </a:r>
            <a:endParaRPr lang="de-DE" sz="1600" dirty="0">
              <a:solidFill>
                <a:sysClr val="windowText" lastClr="000000"/>
              </a:solidFill>
              <a:latin typeface="Calibri" panose="020F0502020204030204" pitchFamily="34" charset="0"/>
              <a:ea typeface="Roboto Slab" pitchFamily="2" charset="0"/>
              <a:cs typeface="Calibri" panose="020F0502020204030204" pitchFamily="3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D6724B6-3BCF-A5FC-10AB-CC58292CD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038" y="1791911"/>
            <a:ext cx="292100" cy="2413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35190762-9F63-C5BD-7F6D-175A32ADA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092" y="1791911"/>
            <a:ext cx="292100" cy="241300"/>
          </a:xfrm>
          <a:prstGeom prst="rect">
            <a:avLst/>
          </a:prstGeom>
        </p:spPr>
      </p:pic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938299A5-0A9C-F936-9B80-512852C30122}"/>
              </a:ext>
            </a:extLst>
          </p:cNvPr>
          <p:cNvSpPr txBox="1">
            <a:spLocks/>
          </p:cNvSpPr>
          <p:nvPr/>
        </p:nvSpPr>
        <p:spPr>
          <a:xfrm>
            <a:off x="323850" y="3420000"/>
            <a:ext cx="7131392" cy="3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  <a:lvl2pPr marL="216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de-DE" dirty="0"/>
              <a:t>Aufgaben</a:t>
            </a: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71406F88-9618-A6D3-0A90-0AB4077E87A4}"/>
              </a:ext>
            </a:extLst>
          </p:cNvPr>
          <p:cNvSpPr txBox="1">
            <a:spLocks/>
          </p:cNvSpPr>
          <p:nvPr/>
        </p:nvSpPr>
        <p:spPr>
          <a:xfrm>
            <a:off x="323847" y="3780000"/>
            <a:ext cx="7131392" cy="846700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[Aufgaben / Erfolge / Probleme usw. aufzeigen]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E573D17-56A4-2FAA-0F45-5B6160AF9208}"/>
              </a:ext>
            </a:extLst>
          </p:cNvPr>
          <p:cNvSpPr/>
          <p:nvPr/>
        </p:nvSpPr>
        <p:spPr>
          <a:xfrm>
            <a:off x="5441530" y="1529125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Beruflicher Werdegang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A1920AF-DCF5-78DE-9D90-E42738062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984" y="1791911"/>
            <a:ext cx="292100" cy="241300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C092892B-72E1-D8B2-ED01-B439ECDD4C71}"/>
              </a:ext>
            </a:extLst>
          </p:cNvPr>
          <p:cNvSpPr/>
          <p:nvPr/>
        </p:nvSpPr>
        <p:spPr>
          <a:xfrm>
            <a:off x="7176053" y="1523269"/>
            <a:ext cx="1445342" cy="62680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Aktueller Beruf</a:t>
            </a:r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id="{7B573258-0A5B-7AD4-8A80-E035C0035516}"/>
              </a:ext>
            </a:extLst>
          </p:cNvPr>
          <p:cNvSpPr txBox="1">
            <a:spLocks/>
          </p:cNvSpPr>
          <p:nvPr/>
        </p:nvSpPr>
        <p:spPr>
          <a:xfrm>
            <a:off x="7267884" y="2413686"/>
            <a:ext cx="1595567" cy="2213014"/>
          </a:xfrm>
          <a:prstGeom prst="rect">
            <a:avLst/>
          </a:prstGeom>
        </p:spPr>
        <p:txBody>
          <a:bodyPr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[Zeitraum]</a:t>
            </a:r>
          </a:p>
          <a:p>
            <a:r>
              <a:rPr lang="de-DE" dirty="0"/>
              <a:t>[Ort]</a:t>
            </a:r>
          </a:p>
          <a:p>
            <a:r>
              <a:rPr lang="de-DE" dirty="0"/>
              <a:t>…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435A9FD7-EBCF-6D48-8FF9-8CED0DE07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168" y="1791911"/>
            <a:ext cx="292100" cy="241300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1FF107D3-8E57-7446-0924-74228F5D9175}"/>
              </a:ext>
            </a:extLst>
          </p:cNvPr>
          <p:cNvSpPr/>
          <p:nvPr/>
        </p:nvSpPr>
        <p:spPr>
          <a:xfrm>
            <a:off x="237959" y="1529125"/>
            <a:ext cx="1445342" cy="6268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>
              <a:rot lat="600000" lon="1800000" rev="0"/>
            </a:camera>
            <a:lightRig rig="threePt" dir="t"/>
          </a:scene3d>
          <a:sp3d extrusionH="1016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de-DE" sz="1600" dirty="0">
                <a:solidFill>
                  <a:sysClr val="windowText" lastClr="000000"/>
                </a:solidFill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rPr>
              <a:t>Abitur</a:t>
            </a:r>
          </a:p>
        </p:txBody>
      </p:sp>
    </p:spTree>
    <p:extLst>
      <p:ext uri="{BB962C8B-B14F-4D97-AF65-F5344CB8AC3E}">
        <p14:creationId xmlns:p14="http://schemas.microsoft.com/office/powerpoint/2010/main" val="2204158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DD0A6-29FC-9530-22FA-F78FCB95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3B9D05-BF7C-523F-7EDF-EF58D2668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18418"/>
            <a:ext cx="7131393" cy="677214"/>
          </a:xfrm>
        </p:spPr>
        <p:txBody>
          <a:bodyPr/>
          <a:lstStyle/>
          <a:p>
            <a:r>
              <a:rPr lang="de-DE" dirty="0"/>
              <a:t>Wie wurde ich [Berufsbezeichnung]?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AA5347F-C4EA-5A04-7AE8-DD28734A4F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2704" y="4725080"/>
            <a:ext cx="2057400" cy="181486"/>
          </a:xfrm>
        </p:spPr>
        <p:txBody>
          <a:bodyPr/>
          <a:lstStyle/>
          <a:p>
            <a:r>
              <a:rPr lang="de-DE"/>
              <a:t>© Leitfaden BikeBuddies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A785C7D-9B1D-E8D1-7583-B1448BF28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CCB252-029C-B711-9368-318A9765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5A35-9445-7442-8C37-5A890F86A75A}" type="slidenum">
              <a:rPr lang="de-DE" smtClean="0"/>
              <a:t>14</a:t>
            </a:fld>
            <a:endParaRPr lang="de-DE"/>
          </a:p>
        </p:txBody>
      </p:sp>
      <p:sp>
        <p:nvSpPr>
          <p:cNvPr id="20" name="Textplatzhalter 6">
            <a:extLst>
              <a:ext uri="{FF2B5EF4-FFF2-40B4-BE49-F238E27FC236}">
                <a16:creationId xmlns:a16="http://schemas.microsoft.com/office/drawing/2014/main" id="{D2A0C56C-CB75-A8EF-C680-A616675F3B75}"/>
              </a:ext>
            </a:extLst>
          </p:cNvPr>
          <p:cNvSpPr txBox="1">
            <a:spLocks/>
          </p:cNvSpPr>
          <p:nvPr/>
        </p:nvSpPr>
        <p:spPr>
          <a:xfrm>
            <a:off x="323850" y="1563688"/>
            <a:ext cx="7131392" cy="3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 defTabSz="685800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00" b="1" i="0">
                <a:latin typeface="Calibri" panose="020F0502020204030204" pitchFamily="34" charset="0"/>
                <a:ea typeface="Roboto Slab" pitchFamily="2" charset="0"/>
                <a:cs typeface="Calibri" panose="020F0502020204030204" pitchFamily="34" charset="0"/>
              </a:defRPr>
            </a:lvl1pPr>
            <a:lvl2pPr marL="216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defTabSz="685800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de-DE" dirty="0"/>
              <a:t>Nicht verzweifeln! Ihr schafft das.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A2945E9-FFC0-0DC8-5D1C-06C84B44C309}"/>
              </a:ext>
            </a:extLst>
          </p:cNvPr>
          <p:cNvSpPr txBox="1">
            <a:spLocks/>
          </p:cNvSpPr>
          <p:nvPr/>
        </p:nvSpPr>
        <p:spPr>
          <a:xfrm>
            <a:off x="324260" y="2081096"/>
            <a:ext cx="1459718" cy="360000"/>
          </a:xfrm>
          <a:prstGeom prst="rect">
            <a:avLst/>
          </a:prstGeom>
        </p:spPr>
        <p:txBody>
          <a:bodyPr lIns="0" rIns="0"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de-DE" dirty="0"/>
              <a:t>Mein Plan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82B7B8F8-8217-40C6-0A06-36DC10948E23}"/>
              </a:ext>
            </a:extLst>
          </p:cNvPr>
          <p:cNvSpPr txBox="1">
            <a:spLocks/>
          </p:cNvSpPr>
          <p:nvPr/>
        </p:nvSpPr>
        <p:spPr>
          <a:xfrm>
            <a:off x="323849" y="3026326"/>
            <a:ext cx="1460129" cy="578470"/>
          </a:xfrm>
          <a:prstGeom prst="rect">
            <a:avLst/>
          </a:prstGeom>
        </p:spPr>
        <p:txBody>
          <a:bodyPr lIns="0" rIns="0"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de-DE" dirty="0"/>
              <a:t>Meine schlimmsten Erwartungen</a:t>
            </a:r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22201330-7E5B-3823-A9A4-09C1ECA9344E}"/>
              </a:ext>
            </a:extLst>
          </p:cNvPr>
          <p:cNvSpPr txBox="1">
            <a:spLocks/>
          </p:cNvSpPr>
          <p:nvPr/>
        </p:nvSpPr>
        <p:spPr>
          <a:xfrm>
            <a:off x="323849" y="4039722"/>
            <a:ext cx="1460130" cy="360000"/>
          </a:xfrm>
          <a:prstGeom prst="rect">
            <a:avLst/>
          </a:prstGeom>
        </p:spPr>
        <p:txBody>
          <a:bodyPr lIns="0" rIns="0"/>
          <a:lstStyle>
            <a:lvl1pPr marL="108000" indent="-108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16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324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32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540000" indent="-10800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de-DE" dirty="0"/>
              <a:t>Die Realität</a:t>
            </a:r>
          </a:p>
        </p:txBody>
      </p:sp>
      <p:pic>
        <p:nvPicPr>
          <p:cNvPr id="26" name="Grafik 25" descr="Ein Bild, das Screenshot, Kinderkunst, Handschrift, Grafiken enthält.&#10;&#10;KI-generierte Inhalte können fehlerhaft sein.">
            <a:extLst>
              <a:ext uri="{FF2B5EF4-FFF2-40B4-BE49-F238E27FC236}">
                <a16:creationId xmlns:a16="http://schemas.microsoft.com/office/drawing/2014/main" id="{0B009D8C-B5A6-4BAD-3167-DB0D9A9A8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288" y="1965484"/>
            <a:ext cx="60706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90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EEE3B-E3FC-A733-484B-D4DCD4E79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8186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THW">
      <a:dk1>
        <a:srgbClr val="3A2C00"/>
      </a:dk1>
      <a:lt1>
        <a:srgbClr val="FFFFFF"/>
      </a:lt1>
      <a:dk2>
        <a:srgbClr val="000000"/>
      </a:dk2>
      <a:lt2>
        <a:srgbClr val="897CB8"/>
      </a:lt2>
      <a:accent1>
        <a:srgbClr val="43348B"/>
      </a:accent1>
      <a:accent2>
        <a:srgbClr val="007334"/>
      </a:accent2>
      <a:accent3>
        <a:srgbClr val="695111"/>
      </a:accent3>
      <a:accent4>
        <a:srgbClr val="F3C123"/>
      </a:accent4>
      <a:accent5>
        <a:srgbClr val="28B8CE"/>
      </a:accent5>
      <a:accent6>
        <a:srgbClr val="86AE8A"/>
      </a:accent6>
      <a:hlink>
        <a:srgbClr val="43348B"/>
      </a:hlink>
      <a:folHlink>
        <a:srgbClr val="69511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marL="0" indent="0" algn="l">
          <a:lnSpc>
            <a:spcPct val="100000"/>
          </a:lnSpc>
          <a:buNone/>
          <a:defRPr sz="1400" b="0" i="0" dirty="0">
            <a:solidFill>
              <a:schemeClr val="tx1"/>
            </a:solidFill>
            <a:latin typeface="+mn-lt"/>
            <a:ea typeface="Roboto" panose="02000000000000000000" pitchFamily="2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W_Leitfaden-BikeBuddies-Praesentation_Berufswelt-Fahrrad-Werdegang-2505-01" id="{B888A25F-E147-5343-B5FB-27192EFDDCDD}" vid="{6415B066-7EFC-A647-B380-E5DF72C353E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524</Words>
  <Application>Microsoft Office PowerPoint</Application>
  <PresentationFormat>Bildschirmpräsentation (16:9)</PresentationFormat>
  <Paragraphs>169</Paragraphs>
  <Slides>15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Aptos</vt:lpstr>
      <vt:lpstr>Arial</vt:lpstr>
      <vt:lpstr>Calibri</vt:lpstr>
      <vt:lpstr>Open Sans</vt:lpstr>
      <vt:lpstr>Open Sans Light</vt:lpstr>
      <vt:lpstr>Roboto</vt:lpstr>
      <vt:lpstr>Roboto Slab</vt:lpstr>
      <vt:lpstr>Office</vt:lpstr>
      <vt:lpstr>Berufswelt  Fahrrad – Werdegang</vt:lpstr>
      <vt:lpstr>Wie wurde ich [Berufsbezeichnung]?</vt:lpstr>
      <vt:lpstr>Wie wurde ich [Berufsbezeichnung]?</vt:lpstr>
      <vt:lpstr>Wie wurde ich [Berufsbezeichnung]?</vt:lpstr>
      <vt:lpstr>Wie wurde ich [Berufsbezeichnung]?</vt:lpstr>
      <vt:lpstr>Wie wurde ich [Berufsbezeichnung]?</vt:lpstr>
      <vt:lpstr>Wie wurde ich [Berufsbezeichnung]?</vt:lpstr>
      <vt:lpstr>Wie wurde ich [Berufsbezeichnung]?</vt:lpstr>
      <vt:lpstr>Wie wurde ich [Berufsbezeichnung]?</vt:lpstr>
      <vt:lpstr>Wie wurde ich [Berufsbezeichnung]?</vt:lpstr>
      <vt:lpstr>Wie wurde ich [Berufsbezeichnung]?</vt:lpstr>
      <vt:lpstr>Wie wurde ich [Berufsbezeichnung]?</vt:lpstr>
      <vt:lpstr>Wie wurde ich [Berufsbezeichnung]?</vt:lpstr>
      <vt:lpstr>Wie wurde ich [Berufsbezeichnung]?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Berufswelt  Fahrrad – Werdegang</dc:title>
  <dc:creator>Juliane Strehmann</dc:creator>
  <cp:lastModifiedBy>Vanessa von Wiedner</cp:lastModifiedBy>
  <cp:revision>62</cp:revision>
  <dcterms:created xsi:type="dcterms:W3CDTF">2025-05-15T10:08:31Z</dcterms:created>
  <dcterms:modified xsi:type="dcterms:W3CDTF">2025-06-03T07:39:09Z</dcterms:modified>
</cp:coreProperties>
</file>