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sldIdLst>
    <p:sldId id="259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70" r:id="rId11"/>
    <p:sldId id="269" r:id="rId12"/>
    <p:sldId id="271" r:id="rId13"/>
    <p:sldId id="272" r:id="rId14"/>
    <p:sldId id="273" r:id="rId15"/>
    <p:sldId id="274" r:id="rId16"/>
    <p:sldId id="276" r:id="rId17"/>
    <p:sldId id="278" r:id="rId18"/>
    <p:sldId id="279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B8CE"/>
    <a:srgbClr val="F3C123"/>
    <a:srgbClr val="695111"/>
    <a:srgbClr val="86AE8A"/>
    <a:srgbClr val="007334"/>
    <a:srgbClr val="897CB8"/>
    <a:srgbClr val="43348B"/>
    <a:srgbClr val="292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5"/>
    <p:restoredTop sz="81020"/>
  </p:normalViewPr>
  <p:slideViewPr>
    <p:cSldViewPr snapToGrid="0" showGuides="1">
      <p:cViewPr varScale="1">
        <p:scale>
          <a:sx n="121" d="100"/>
          <a:sy n="121" d="100"/>
        </p:scale>
        <p:origin x="1722" y="90"/>
      </p:cViewPr>
      <p:guideLst>
        <p:guide orient="horz" pos="15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CA312-A7A2-8547-8B0A-077FA7946892}" type="datetimeFigureOut">
              <a:rPr lang="de-DE" smtClean="0"/>
              <a:t>03.06.2025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6F18A-5741-0E4B-A260-8577D575AE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98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NICHT VERÄNDERN / LÖSCHEN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01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Fortbewegungsmittel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Sport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Transport (z. B. Post, Einkäufe)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7675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de-DE" dirty="0"/>
              <a:t>Felix Starck &gt; </a:t>
            </a:r>
            <a:r>
              <a:rPr lang="de-DE" dirty="0" err="1"/>
              <a:t>Pedel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Word – Mit dem Fahrrad um die Welt &gt; Buch und Doku; </a:t>
            </a:r>
            <a:r>
              <a:rPr lang="de-DE" b="0" i="0" dirty="0">
                <a:solidFill>
                  <a:srgbClr val="0F1111"/>
                </a:solidFill>
                <a:effectLst/>
                <a:latin typeface="Amazon Ember"/>
              </a:rPr>
              <a:t>365 Tage und 17.918, 22 Länder geradelte Kilometer &gt; Doku auf Netflix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de-DE" b="0" i="0" dirty="0">
                <a:solidFill>
                  <a:srgbClr val="0F1111"/>
                </a:solidFill>
                <a:effectLst/>
                <a:latin typeface="Amazon Ember"/>
              </a:rPr>
              <a:t>Olga &amp; Michel &gt; Mai 2016 – März 2020 Weltreise mit Fahrrad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615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Fahrradkuriere 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Post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Fahrradpolizei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Werkstätten 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Fahrradverkauf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Fahrrad-Design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Fahrradproduktion (Stahlindustrie)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Fahrradtourismus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Behörden / Bauamt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Verkehrsplanung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Wissenschaft und Forschung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600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ADFC</a:t>
            </a:r>
          </a:p>
          <a:p>
            <a:pPr marL="342900" lvl="0" indent="-342900">
              <a:buFontTx/>
              <a:buChar char="-"/>
            </a:pPr>
            <a:r>
              <a:rPr lang="de-DE" sz="9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Changing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Cities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Lokale Radverkehrsgruppen 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Wingdings" panose="05000000000000000000" pitchFamily="2" charset="2"/>
              </a:rPr>
              <a:t> AG Radverkehr Wildau</a:t>
            </a:r>
          </a:p>
          <a:p>
            <a:pPr marL="342900" lvl="0" indent="-342900">
              <a:buFontTx/>
              <a:buChar char="-"/>
            </a:pPr>
            <a:r>
              <a:rPr lang="de-DE" sz="9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Wingdings" panose="05000000000000000000" pitchFamily="2" charset="2"/>
              </a:rPr>
              <a:t>Kritical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Wingdings" panose="05000000000000000000" pitchFamily="2" charset="2"/>
              </a:rPr>
              <a:t> </a:t>
            </a:r>
            <a:r>
              <a:rPr lang="de-DE" sz="9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Wingdings" panose="05000000000000000000" pitchFamily="2" charset="2"/>
              </a:rPr>
              <a:t>Mass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Wingdings" panose="05000000000000000000" pitchFamily="2" charset="2"/>
              </a:rPr>
              <a:t> 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Stadtradeln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Fancy Women </a:t>
            </a:r>
            <a:r>
              <a:rPr lang="de-DE" sz="9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Bikeride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(Emanzipation durch Fahrradfahren)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Fahrradfahren auf Demos (z. B. </a:t>
            </a:r>
            <a:r>
              <a:rPr lang="de-DE" sz="9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Fridays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de-DE" sz="900" dirty="0" err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for</a:t>
            </a: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Future)</a:t>
            </a:r>
          </a:p>
          <a:p>
            <a:pPr marL="342900" lvl="0" indent="-342900">
              <a:buFontTx/>
              <a:buChar char="-"/>
            </a:pPr>
            <a:r>
              <a:rPr lang="de-DE" sz="900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Women in Cycling Germany (Netzwerk)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264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de-DE" sz="900" dirty="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965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85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NICHT VERÄNDERN / LÖSCHEN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604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Vielseitigkeit-des-Fahrra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025BA74-8933-A203-82D1-DF85B8A1A63E}"/>
              </a:ext>
            </a:extLst>
          </p:cNvPr>
          <p:cNvSpPr txBox="1"/>
          <p:nvPr userDrawn="1"/>
        </p:nvSpPr>
        <p:spPr>
          <a:xfrm>
            <a:off x="5091193" y="2616140"/>
            <a:ext cx="3728957" cy="1000659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lvl1pPr algn="r" defTabSz="685800">
              <a:lnSpc>
                <a:spcPct val="90000"/>
              </a:lnSpc>
              <a:spcBef>
                <a:spcPct val="0"/>
              </a:spcBef>
              <a:buNone/>
              <a:defRPr sz="3800" b="1" i="0">
                <a:solidFill>
                  <a:srgbClr val="3A2D00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lvl="0">
              <a:lnSpc>
                <a:spcPct val="70000"/>
              </a:lnSpc>
            </a:pPr>
            <a:r>
              <a:rPr lang="de-DE" sz="4500" dirty="0">
                <a:latin typeface="+mj-lt"/>
              </a:rPr>
              <a:t>Vielseitigkeit des Fahrrades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4AE386-A1EB-F2A9-2E5D-2EA0413BBEE1}"/>
              </a:ext>
            </a:extLst>
          </p:cNvPr>
          <p:cNvSpPr txBox="1"/>
          <p:nvPr userDrawn="1"/>
        </p:nvSpPr>
        <p:spPr>
          <a:xfrm>
            <a:off x="4757980" y="3722340"/>
            <a:ext cx="4062169" cy="62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algn="r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>
                <a:solidFill>
                  <a:srgbClr val="3A2D00"/>
                </a:solidFill>
                <a:effectLst/>
                <a:latin typeface="Roboto" panose="02000000000000000000" pitchFamily="2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429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6858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lvl="0"/>
            <a:r>
              <a:rPr lang="de-DE" dirty="0">
                <a:latin typeface="+mn-lt"/>
              </a:rPr>
              <a:t>Wo werden Sie genutzt und wie kann ich das Fahrrad zum Beruf machen?</a:t>
            </a:r>
          </a:p>
          <a:p>
            <a:pPr lvl="0"/>
            <a:endParaRPr lang="de-DE" dirty="0">
              <a:latin typeface="+mn-lt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1FE7202-E7B8-7D1F-E719-0C2A7DBDFC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4982" y="1503478"/>
            <a:ext cx="862135" cy="991917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9119FC4-E86D-AE80-1907-5388BB934C21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6" name="Grafik 5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2DACADEE-4EC2-B8F9-95FC-D91D3B4CA6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7" name="Grafik 6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79720812-A581-3059-BDFE-532FB54FC8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8" name="Grafik 7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8AA39839-9721-84C0-FD05-A7B5270807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E0A6CB08-4DD0-95D2-D074-711386930D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57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erufswelt-Fahrrad-Werdeg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025BA74-8933-A203-82D1-DF85B8A1A63E}"/>
              </a:ext>
            </a:extLst>
          </p:cNvPr>
          <p:cNvSpPr txBox="1"/>
          <p:nvPr userDrawn="1"/>
        </p:nvSpPr>
        <p:spPr>
          <a:xfrm>
            <a:off x="4135773" y="2616140"/>
            <a:ext cx="4684378" cy="105259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algn="r" defTabSz="685800">
              <a:lnSpc>
                <a:spcPct val="70000"/>
              </a:lnSpc>
              <a:spcBef>
                <a:spcPct val="0"/>
              </a:spcBef>
              <a:buNone/>
              <a:defRPr sz="4500" b="1" i="0">
                <a:solidFill>
                  <a:srgbClr val="3A2D00"/>
                </a:solidFill>
                <a:effectLst/>
                <a:latin typeface="+mj-lt"/>
                <a:ea typeface="Roboto Slab" pitchFamily="2" charset="0"/>
                <a:cs typeface="+mj-cs"/>
              </a:defRPr>
            </a:lvl1pPr>
          </a:lstStyle>
          <a:p>
            <a:pPr lvl="0"/>
            <a:r>
              <a:rPr lang="de-DE" dirty="0"/>
              <a:t>Berufswelt</a:t>
            </a:r>
          </a:p>
          <a:p>
            <a:pPr lvl="0"/>
            <a:r>
              <a:rPr lang="de-DE" dirty="0"/>
              <a:t>Fahrrad Werdegang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4AE386-A1EB-F2A9-2E5D-2EA0413BBEE1}"/>
              </a:ext>
            </a:extLst>
          </p:cNvPr>
          <p:cNvSpPr txBox="1"/>
          <p:nvPr userDrawn="1"/>
        </p:nvSpPr>
        <p:spPr>
          <a:xfrm>
            <a:off x="5323668" y="3722340"/>
            <a:ext cx="3496481" cy="62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algn="r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>
                <a:solidFill>
                  <a:srgbClr val="3A2D00"/>
                </a:solidFill>
                <a:effectLst/>
                <a:latin typeface="Roboto" panose="02000000000000000000" pitchFamily="2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429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6858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lvl="0"/>
            <a:r>
              <a:rPr lang="de-DE" dirty="0">
                <a:latin typeface="+mn-lt"/>
              </a:rPr>
              <a:t>Untertitel der Präsentation kann zweizeilig verlaufen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19B84D-4BDD-6251-B025-82917E7118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7452" y="1503478"/>
            <a:ext cx="1062717" cy="988788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0368C18-EA5A-C95F-5286-A7054538DA6A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6" name="Grafik 5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5A617EA2-A7E8-407B-EAD9-F25BCE61E6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7" name="Grafik 6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202A1CDB-32DE-543D-B8D6-83E72CEC3A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8" name="Grafik 7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9B316DC4-344A-5AA6-99AF-5706D132EF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F1504703-DF9E-4479-7BEA-8997F4A3DA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96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Gestalte-deine-Stra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025BA74-8933-A203-82D1-DF85B8A1A63E}"/>
              </a:ext>
            </a:extLst>
          </p:cNvPr>
          <p:cNvSpPr txBox="1"/>
          <p:nvPr userDrawn="1"/>
        </p:nvSpPr>
        <p:spPr>
          <a:xfrm>
            <a:off x="5255581" y="2616140"/>
            <a:ext cx="3564569" cy="105259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algn="r" defTabSz="685800">
              <a:lnSpc>
                <a:spcPct val="70000"/>
              </a:lnSpc>
              <a:spcBef>
                <a:spcPct val="0"/>
              </a:spcBef>
              <a:buNone/>
              <a:defRPr sz="4500" b="1" i="0">
                <a:solidFill>
                  <a:srgbClr val="3A2D00"/>
                </a:solidFill>
                <a:effectLst/>
                <a:latin typeface="+mj-lt"/>
                <a:ea typeface="Roboto Slab" pitchFamily="2" charset="0"/>
                <a:cs typeface="+mj-cs"/>
              </a:defRPr>
            </a:lvl1pPr>
          </a:lstStyle>
          <a:p>
            <a:pPr lvl="0"/>
            <a:r>
              <a:rPr lang="de-DE" dirty="0"/>
              <a:t>Gestalte </a:t>
            </a:r>
          </a:p>
          <a:p>
            <a:pPr lvl="0"/>
            <a:r>
              <a:rPr lang="de-DE" dirty="0"/>
              <a:t>deine Straße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4AE386-A1EB-F2A9-2E5D-2EA0413BBEE1}"/>
              </a:ext>
            </a:extLst>
          </p:cNvPr>
          <p:cNvSpPr txBox="1"/>
          <p:nvPr userDrawn="1"/>
        </p:nvSpPr>
        <p:spPr>
          <a:xfrm>
            <a:off x="5255580" y="3722340"/>
            <a:ext cx="3564569" cy="62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indent="0" algn="r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>
                <a:solidFill>
                  <a:srgbClr val="3A2D00"/>
                </a:solidFill>
                <a:effectLst/>
                <a:latin typeface="Roboto" panose="02000000000000000000" pitchFamily="2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429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6858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lvl="0"/>
            <a:r>
              <a:rPr lang="de-DE" dirty="0">
                <a:latin typeface="+mn-lt"/>
              </a:rPr>
              <a:t>Untertitel der Präsentation kann zweizeilig verlaufen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588E78-A9A3-9C36-B165-BA71E14569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3505" y="1503478"/>
            <a:ext cx="1068981" cy="986043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BBF3F52-AA6B-DE43-CBD7-220E12B8C119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6" name="Grafik 5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6387518A-D5CD-9995-58D8-3120A1EB7D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7" name="Grafik 6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9CBCAD34-1AF3-69B0-286F-6BF483C63F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8" name="Grafik 7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440DE093-6747-0D8C-523D-1CF7F391D1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EF1C9D3D-1623-53E9-1060-0FF8E33B41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186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zwischentit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0526648D-E471-F812-8345-0CC29051C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9644" y="1929468"/>
            <a:ext cx="6110506" cy="1795244"/>
          </a:xfrm>
        </p:spPr>
        <p:txBody>
          <a:bodyPr anchor="b"/>
          <a:lstStyle>
            <a:lvl1pPr algn="r"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Abschnittstitelformat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0831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Agenda</a:t>
            </a:r>
            <a:endParaRPr lang="en-US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818CDB2E-57DD-4BC3-8E2A-9A683B836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1563688"/>
            <a:ext cx="8496299" cy="3060700"/>
          </a:xfrm>
        </p:spPr>
        <p:txBody>
          <a:bodyPr>
            <a:noAutofit/>
          </a:bodyPr>
          <a:lstStyle>
            <a:lvl1pPr marL="288000" indent="-288000">
              <a:lnSpc>
                <a:spcPct val="100000"/>
              </a:lnSpc>
              <a:buFont typeface="+mj-lt"/>
              <a:buAutoNum type="arabicPeriod"/>
              <a:defRPr sz="2000" b="1" i="0">
                <a:solidFill>
                  <a:schemeClr val="bg1"/>
                </a:solidFill>
                <a:latin typeface="+mn-lt"/>
                <a:ea typeface="Roboto Slab" pitchFamily="2" charset="0"/>
              </a:defRPr>
            </a:lvl1pPr>
            <a:lvl2pPr marL="288000" indent="0">
              <a:buNone/>
              <a:defRPr b="0" i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2pPr>
          </a:lstStyle>
          <a:p>
            <a:pPr lvl="0"/>
            <a:r>
              <a:rPr lang="de-DE" dirty="0"/>
              <a:t>Agenda-Punkt 1</a:t>
            </a:r>
          </a:p>
          <a:p>
            <a:pPr lvl="1"/>
            <a:r>
              <a:rPr lang="de-DE" dirty="0"/>
              <a:t>Kurzbeschreibung </a:t>
            </a:r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D10B4F5-0F1C-EF5C-9951-83507A052C1C}"/>
              </a:ext>
            </a:extLst>
          </p:cNvPr>
          <p:cNvSpPr txBox="1"/>
          <p:nvPr userDrawn="1"/>
        </p:nvSpPr>
        <p:spPr>
          <a:xfrm>
            <a:off x="9144000" y="238461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90000"/>
              </a:lnSpc>
              <a:buNone/>
            </a:pPr>
            <a:endParaRPr lang="de-DE" sz="1200" b="0" i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2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überschrift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BE165A3-3330-F298-E93A-D9021E2DF5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0" y="1994400"/>
            <a:ext cx="8496300" cy="2632300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818CDB2E-57DD-4BC3-8E2A-9A683B836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1563688"/>
            <a:ext cx="8496299" cy="36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Zwischenüberschrift</a:t>
            </a:r>
          </a:p>
        </p:txBody>
      </p:sp>
    </p:spTree>
    <p:extLst>
      <p:ext uri="{BB962C8B-B14F-4D97-AF65-F5344CB8AC3E}">
        <p14:creationId xmlns:p14="http://schemas.microsoft.com/office/powerpoint/2010/main" val="293436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BE165A3-3330-F298-E93A-D9021E2DF5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0" y="1566000"/>
            <a:ext cx="84963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517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41BA63F-0D5F-9585-DA6A-F1475E625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49" y="1566000"/>
            <a:ext cx="4013566" cy="30582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B8754680-6DCA-4731-BE61-254CDBBB7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6202" y="1566000"/>
            <a:ext cx="4013566" cy="30582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983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F429ACBC-C715-DA89-3D18-94E6DE1D8A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49" y="1566000"/>
            <a:ext cx="25200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6908B61-A121-0D57-F60F-F31B10896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2187" y="1566000"/>
            <a:ext cx="25200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B7F5461-CCA1-828C-A27D-DF15BFF496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13018" y="1566000"/>
            <a:ext cx="25200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49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439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671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AEC90162-198E-04D5-AD94-50F8424B1765}"/>
              </a:ext>
            </a:extLst>
          </p:cNvPr>
          <p:cNvSpPr txBox="1"/>
          <p:nvPr userDrawn="1"/>
        </p:nvSpPr>
        <p:spPr>
          <a:xfrm>
            <a:off x="323849" y="1177273"/>
            <a:ext cx="4337798" cy="9652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de-DE" sz="1400" b="0" i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Bei Fragen oder für weitere Informationen zur Projektwoche </a:t>
            </a:r>
            <a:r>
              <a:rPr lang="de-DE" sz="1400" b="0" i="0" dirty="0" err="1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BikeBuddies</a:t>
            </a:r>
            <a:r>
              <a:rPr lang="de-DE" sz="1400" b="0" i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 können Sie sich gerne an das Team Radverkehr der TH Wildau wenden. Sie erreichen uns per E-Mail unter </a:t>
            </a:r>
            <a:r>
              <a:rPr lang="de-DE" sz="1400" b="0" i="0" dirty="0" err="1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radverkehr@th-wildau.de</a:t>
            </a:r>
            <a:r>
              <a:rPr lang="de-DE" sz="1400" b="0" i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12" name="Grafik 11" descr="Ein Bild, das Muster, Grafiken, Quadrat, Pixel enthält.&#10;&#10;KI-generierte Inhalte können fehlerhaft sein.">
            <a:extLst>
              <a:ext uri="{FF2B5EF4-FFF2-40B4-BE49-F238E27FC236}">
                <a16:creationId xmlns:a16="http://schemas.microsoft.com/office/drawing/2014/main" id="{59B11253-82DC-0430-8790-E51E27E3A7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48" y="2249070"/>
            <a:ext cx="778809" cy="778809"/>
          </a:xfrm>
          <a:prstGeom prst="rect">
            <a:avLst/>
          </a:prstGeom>
        </p:spPr>
      </p:pic>
      <p:pic>
        <p:nvPicPr>
          <p:cNvPr id="15" name="Grafik 14" descr="Ein Bild, das Muster, Pixel, Design enthält.&#10;&#10;KI-generierte Inhalte können fehlerhaft sein.">
            <a:extLst>
              <a:ext uri="{FF2B5EF4-FFF2-40B4-BE49-F238E27FC236}">
                <a16:creationId xmlns:a16="http://schemas.microsoft.com/office/drawing/2014/main" id="{D45FBFF5-50C1-20CD-30E3-1AAA0DC128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49" y="3287573"/>
            <a:ext cx="778809" cy="778809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FFFADF93-CEF8-AF6E-749A-0D111F2A4A22}"/>
              </a:ext>
            </a:extLst>
          </p:cNvPr>
          <p:cNvSpPr txBox="1"/>
          <p:nvPr userDrawn="1"/>
        </p:nvSpPr>
        <p:spPr>
          <a:xfrm>
            <a:off x="6678706" y="4318375"/>
            <a:ext cx="2141444" cy="359803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de-DE" sz="1800" b="1" i="0" dirty="0" err="1">
                <a:solidFill>
                  <a:schemeClr val="bg1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www.nudafa.de</a:t>
            </a:r>
            <a:endParaRPr lang="de-DE" sz="1800" b="1" i="0" dirty="0">
              <a:solidFill>
                <a:schemeClr val="bg1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032AC93-2CB8-6099-3642-4CDFC37063FE}"/>
              </a:ext>
            </a:extLst>
          </p:cNvPr>
          <p:cNvSpPr txBox="1"/>
          <p:nvPr userDrawn="1"/>
        </p:nvSpPr>
        <p:spPr>
          <a:xfrm>
            <a:off x="1336860" y="2522355"/>
            <a:ext cx="3235140" cy="19637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de-DE" sz="1400" b="1" i="0" dirty="0" err="1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www.nudafa.de</a:t>
            </a:r>
            <a:endParaRPr lang="de-DE" sz="1400" b="1" i="0" dirty="0">
              <a:solidFill>
                <a:schemeClr val="bg1"/>
              </a:solidFill>
              <a:latin typeface="Calibri" panose="020F0502020204030204" pitchFamily="34" charset="0"/>
              <a:ea typeface="Roboto Black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A3E7E63-CE15-A790-939F-3BC97E795543}"/>
              </a:ext>
            </a:extLst>
          </p:cNvPr>
          <p:cNvSpPr txBox="1"/>
          <p:nvPr userDrawn="1"/>
        </p:nvSpPr>
        <p:spPr>
          <a:xfrm>
            <a:off x="1336860" y="3461534"/>
            <a:ext cx="3235140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de-DE" sz="1400" b="1" i="0" dirty="0" err="1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www.th-wildau.de</a:t>
            </a:r>
            <a:r>
              <a:rPr lang="de-DE" sz="1400" b="1" i="0" dirty="0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/</a:t>
            </a:r>
            <a:br>
              <a:rPr lang="de-DE" sz="1400" b="1" i="0" dirty="0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</a:br>
            <a:r>
              <a:rPr lang="de-DE" sz="1400" b="1" i="0" dirty="0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radverkehr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12654EA-F5A3-E239-B438-37B9D83E1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Kontakt und Rückfragen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173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850" y="418418"/>
            <a:ext cx="8496300" cy="3600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1567545"/>
            <a:ext cx="8496301" cy="3056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62750" y="4725080"/>
            <a:ext cx="20574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00" b="0" i="0">
                <a:solidFill>
                  <a:schemeClr val="tx1">
                    <a:tint val="82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de-DE"/>
              <a:t>© Leitfaden BikeBuddies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3653" y="4725081"/>
            <a:ext cx="30861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 b="0" i="0">
                <a:solidFill>
                  <a:schemeClr val="accent2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de-DE"/>
              <a:t>Vielseitigkeit des Fahrrads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3850" y="4726800"/>
            <a:ext cx="299803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 b="0" i="0">
                <a:solidFill>
                  <a:schemeClr val="accent2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19CC5A35-9445-7442-8C37-5A890F86A75A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CD8D8BBB-D69E-2BF9-0BB9-03B041E3E944}"/>
              </a:ext>
            </a:extLst>
          </p:cNvPr>
          <p:cNvCxnSpPr/>
          <p:nvPr userDrawn="1"/>
        </p:nvCxnSpPr>
        <p:spPr>
          <a:xfrm>
            <a:off x="323850" y="4725080"/>
            <a:ext cx="8496300" cy="0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Ein Bild, das Schrift, Logo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1B73B278-EFF4-4A18-EFF3-390BD8FC147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9825" y="275355"/>
            <a:ext cx="1414318" cy="5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3" r:id="rId4"/>
    <p:sldLayoutId id="2147483676" r:id="rId5"/>
    <p:sldLayoutId id="2147483674" r:id="rId6"/>
    <p:sldLayoutId id="2147483662" r:id="rId7"/>
    <p:sldLayoutId id="2147483664" r:id="rId8"/>
    <p:sldLayoutId id="2147483673" r:id="rId9"/>
    <p:sldLayoutId id="2147483666" r:id="rId10"/>
    <p:sldLayoutId id="2147483667" r:id="rId11"/>
    <p:sldLayoutId id="2147483675" r:id="rId1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chemeClr val="tx1"/>
          </a:solidFill>
          <a:latin typeface="Calibri" panose="020F0502020204030204" pitchFamily="34" charset="0"/>
          <a:ea typeface="Roboto Slab" pitchFamily="2" charset="0"/>
          <a:cs typeface="Calibri" panose="020F0502020204030204" pitchFamily="34" charset="0"/>
        </a:defRPr>
      </a:lvl1pPr>
    </p:titleStyle>
    <p:bodyStyle>
      <a:lvl1pPr marL="108000" indent="-10800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  <a:lvl2pPr marL="216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2pPr>
      <a:lvl3pPr marL="324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432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540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orient="horz" pos="2913" userDrawn="1">
          <p15:clr>
            <a:srgbClr val="F26B43"/>
          </p15:clr>
        </p15:guide>
        <p15:guide id="4" pos="5556" userDrawn="1">
          <p15:clr>
            <a:srgbClr val="F26B43"/>
          </p15:clr>
        </p15:guide>
        <p15:guide id="5" orient="horz" pos="9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89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A1FCC-217F-C2C1-987E-249272A9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4B1256-6C69-4005-ABDD-25569243A9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Anwendungsbereiche von Fahrrädern</a:t>
            </a:r>
          </a:p>
          <a:p>
            <a:pPr lvl="1"/>
            <a:r>
              <a:rPr lang="de-DE" dirty="0"/>
              <a:t>Wie werden Fahrräder eigentlich genutzt? </a:t>
            </a:r>
          </a:p>
          <a:p>
            <a:pPr lvl="1"/>
            <a:endParaRPr lang="de-DE" dirty="0"/>
          </a:p>
          <a:p>
            <a:r>
              <a:rPr lang="de-DE" dirty="0"/>
              <a:t>Berufsgruppen rund ums Fahrrad</a:t>
            </a:r>
          </a:p>
          <a:p>
            <a:pPr lvl="1"/>
            <a:r>
              <a:rPr lang="de-DE" dirty="0"/>
              <a:t>In welchen Berufen können Fahrräder zum Einsatz kommen?</a:t>
            </a:r>
          </a:p>
          <a:p>
            <a:pPr lvl="1"/>
            <a:r>
              <a:rPr lang="de-DE" dirty="0"/>
              <a:t>Wie mache ich das Fahrrad zum Beruf?</a:t>
            </a:r>
          </a:p>
          <a:p>
            <a:pPr lvl="1"/>
            <a:r>
              <a:rPr lang="de-DE" dirty="0"/>
              <a:t>	</a:t>
            </a:r>
          </a:p>
          <a:p>
            <a:r>
              <a:rPr lang="de-DE" dirty="0"/>
              <a:t>Engagement fürs Radfahren</a:t>
            </a:r>
          </a:p>
          <a:p>
            <a:pPr lvl="1"/>
            <a:r>
              <a:rPr lang="de-DE" dirty="0"/>
              <a:t>Wie kann ich mich jetzt schon für das Radfahren engagieren?</a:t>
            </a:r>
          </a:p>
        </p:txBody>
      </p:sp>
    </p:spTree>
    <p:extLst>
      <p:ext uri="{BB962C8B-B14F-4D97-AF65-F5344CB8AC3E}">
        <p14:creationId xmlns:p14="http://schemas.microsoft.com/office/powerpoint/2010/main" val="157866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7FE74-7705-4E36-C7A7-40C2FAB0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br>
              <a:rPr lang="de-DE" sz="1600" dirty="0">
                <a:solidFill>
                  <a:schemeClr val="lt1"/>
                </a:solidFill>
                <a:ea typeface="Roboto"/>
                <a:cs typeface="Roboto"/>
                <a:sym typeface="Roboto"/>
              </a:rPr>
            </a:br>
            <a:br>
              <a:rPr lang="de-DE" sz="1600" dirty="0">
                <a:solidFill>
                  <a:schemeClr val="lt1"/>
                </a:solidFill>
                <a:ea typeface="Roboto"/>
                <a:cs typeface="Roboto"/>
                <a:sym typeface="Roboto"/>
              </a:rPr>
            </a:br>
            <a:r>
              <a:rPr lang="de-DE" sz="4000" dirty="0">
                <a:solidFill>
                  <a:schemeClr val="lt1"/>
                </a:solidFill>
                <a:ea typeface="Roboto Slab Black"/>
                <a:cs typeface="Roboto Slab Black"/>
                <a:sym typeface="Roboto Slab Black"/>
              </a:rPr>
              <a:t>Anwendungsbereiche </a:t>
            </a:r>
            <a:br>
              <a:rPr lang="de-DE" sz="4000" dirty="0">
                <a:solidFill>
                  <a:schemeClr val="lt1"/>
                </a:solidFill>
                <a:ea typeface="Roboto Slab Black"/>
                <a:cs typeface="Roboto Slab Black"/>
                <a:sym typeface="Roboto Slab Black"/>
              </a:rPr>
            </a:br>
            <a:r>
              <a:rPr lang="de-DE" sz="4000" dirty="0">
                <a:solidFill>
                  <a:schemeClr val="lt1"/>
                </a:solidFill>
                <a:ea typeface="Roboto Slab Black"/>
                <a:cs typeface="Roboto Slab Black"/>
                <a:sym typeface="Roboto Slab Black"/>
              </a:rPr>
              <a:t>von Fahrrädern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5622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3EE27-70CA-78EA-5CF5-EEBB4D4F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Anwendungsbereiche von Fahrrädern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BC763B-0482-2CBA-0B93-2791CE02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14C6A4-7F02-6D53-0524-B375F7B3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E69E59-0A10-637E-20F0-8B397E41C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4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2FF8B98-B395-4ED2-AE55-33D016DDAF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Was fällt euch ein? </a:t>
            </a:r>
          </a:p>
          <a:p>
            <a:r>
              <a:rPr lang="de-DE" dirty="0"/>
              <a:t>Wofür kann man Fahrräder privat nutzen?</a:t>
            </a:r>
          </a:p>
        </p:txBody>
      </p:sp>
      <p:pic>
        <p:nvPicPr>
          <p:cNvPr id="14" name="Grafik 13" descr="Ein Bild, das Clipart, Grafiken, Zeichnung, Grafikdesign enthält.&#10;&#10;KI-generierte Inhalte können fehlerhaft sein.">
            <a:extLst>
              <a:ext uri="{FF2B5EF4-FFF2-40B4-BE49-F238E27FC236}">
                <a16:creationId xmlns:a16="http://schemas.microsoft.com/office/drawing/2014/main" id="{6761DF28-1B94-B743-5B4F-D59EFCD3B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555" y="1167639"/>
            <a:ext cx="3023825" cy="355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59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F2B97B-71DB-CE02-19B7-32286BC9C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Anwendungsbereiche von Fahrrädern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5280AA-B474-FC3B-08F9-DCD60B74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4DF641-215E-0D1A-5FBA-9EEA8629A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AD1561-0FBC-3890-30C8-31B8C117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5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E2E2756-A039-B8EC-B7B0-C7ED4F42C3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Das Fahrrad als Transportmittel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A376C9B-1A0A-7E77-E5D1-376D12F040AB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1994400"/>
            <a:ext cx="2700000" cy="26316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420DBC0-912C-09E2-5105-0018A285EFFF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2F6A52D-BE92-8918-C257-6E7C7AF60AEA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2000" y="1994400"/>
            <a:ext cx="2700000" cy="2631681"/>
          </a:xfrm>
          <a:prstGeom prst="rect">
            <a:avLst/>
          </a:prstGeom>
        </p:spPr>
      </p:pic>
      <p:pic>
        <p:nvPicPr>
          <p:cNvPr id="15" name="Grafik 14" descr="Ein Bild, das Rad, draußen, Landfahrzeug, Transport enthält.&#10;&#10;KI-generierte Inhalte können fehlerhaft sein.">
            <a:extLst>
              <a:ext uri="{FF2B5EF4-FFF2-40B4-BE49-F238E27FC236}">
                <a16:creationId xmlns:a16="http://schemas.microsoft.com/office/drawing/2014/main" id="{2EECCD85-7449-76BF-AC1E-67D74EF730F5}"/>
              </a:ext>
            </a:extLst>
          </p:cNvPr>
          <p:cNvPicPr>
            <a:picLocks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0148" y="1994400"/>
            <a:ext cx="2700000" cy="2631681"/>
          </a:xfrm>
          <a:prstGeom prst="rect">
            <a:avLst/>
          </a:prstGeom>
          <a:effectLst>
            <a:innerShdw blurRad="254000" dist="25400" dir="16200000">
              <a:prstClr val="black">
                <a:alpha val="1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645154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51E-BDA2-2D39-F1ED-54B65B3A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9F71-2B61-FAC9-022A-17D6D9B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Anwendungsbereiche von Fahrrädern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59EAEA-CD11-6D9F-C447-AF5AF6C0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0F4B10-E48E-F1AE-F43D-5A688EE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52A3EA-ACCF-9934-F5FF-C173DD6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6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2E2DA-5F9D-0145-9D18-C689297620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Das Fahrrad als Sportgerät</a:t>
            </a:r>
          </a:p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19DDF28-61A7-64CA-9E48-C8709AF75868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850" y="1994400"/>
            <a:ext cx="2700000" cy="26316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8FD5E36-1657-AF2D-005E-E10E89C66F72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D5B953F-FB7E-1586-E6A7-E61B03107E4A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2000" y="1994400"/>
            <a:ext cx="2700000" cy="263168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0C0A03D-3CFD-5E44-1A0D-37D3E353B43E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0148" y="1994400"/>
            <a:ext cx="2700000" cy="2631681"/>
          </a:xfrm>
          <a:prstGeom prst="rect">
            <a:avLst/>
          </a:prstGeom>
          <a:effectLst>
            <a:innerShdw blurRad="254000" dist="25400" dir="16200000">
              <a:prstClr val="black">
                <a:alpha val="1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219460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2E7D9-1E50-B59C-DDDC-1586160DA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43F5D-1D49-9C0F-0BE3-EF0D3FB6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Anwendungsbereiche von Fahrrädern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F6C03A-D038-1B00-66CB-29DD8ECE4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© Leitfaden </a:t>
            </a:r>
            <a:r>
              <a:rPr lang="de-DE" dirty="0" err="1"/>
              <a:t>BikeBuddies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67AA99-B77B-06BA-D534-D596E767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D34039-240D-5EED-9DB3-C558B933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7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F3CAD5C-3ABE-9BE7-745F-F5AAD89E74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Das Fahrrad als Freizeitbeschäftigung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F9136F8-3206-358C-3C08-1462EF98F4CD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E7D1B74B-7FCC-03D5-399A-51E70B516D37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2000" y="1994400"/>
            <a:ext cx="2700000" cy="263168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3B5E2AD-AD99-F03A-D4A2-08CA25D26FC6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0148" y="1994400"/>
            <a:ext cx="2700000" cy="2631681"/>
          </a:xfrm>
          <a:prstGeom prst="rect">
            <a:avLst/>
          </a:prstGeom>
          <a:effectLst>
            <a:innerShdw blurRad="254000" dist="25400" dir="16200000">
              <a:prstClr val="black">
                <a:alpha val="15000"/>
              </a:prstClr>
            </a:inn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BEF722B-2797-306D-D06E-145DF6DDC758}"/>
              </a:ext>
            </a:extLst>
          </p:cNvPr>
          <p:cNvPicPr>
            <a:picLocks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23850" y="1994400"/>
            <a:ext cx="2700000" cy="263168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B4D44F99-C5B6-B7ED-BEB3-77ADFC7211B9}"/>
              </a:ext>
            </a:extLst>
          </p:cNvPr>
          <p:cNvSpPr txBox="1"/>
          <p:nvPr/>
        </p:nvSpPr>
        <p:spPr>
          <a:xfrm>
            <a:off x="5788152" y="555040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C2ADA8AB-36FE-FFB2-BF7B-E587E384BF90}"/>
              </a:ext>
            </a:extLst>
          </p:cNvPr>
          <p:cNvSpPr txBox="1">
            <a:spLocks/>
          </p:cNvSpPr>
          <p:nvPr/>
        </p:nvSpPr>
        <p:spPr>
          <a:xfrm>
            <a:off x="3818880" y="4414098"/>
            <a:ext cx="20574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82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© NUDAFA-Reallabor</a:t>
            </a:r>
          </a:p>
        </p:txBody>
      </p:sp>
    </p:spTree>
    <p:extLst>
      <p:ext uri="{BB962C8B-B14F-4D97-AF65-F5344CB8AC3E}">
        <p14:creationId xmlns:p14="http://schemas.microsoft.com/office/powerpoint/2010/main" val="258920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74E9E-8C0A-47E9-A5A3-228DDD16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Berufsgruppen </a:t>
            </a:r>
            <a:br>
              <a:rPr lang="de-DE" dirty="0"/>
            </a:br>
            <a:r>
              <a:rPr lang="de-DE" dirty="0"/>
              <a:t>rund ums Fahrrad</a:t>
            </a:r>
          </a:p>
        </p:txBody>
      </p:sp>
    </p:spTree>
    <p:extLst>
      <p:ext uri="{BB962C8B-B14F-4D97-AF65-F5344CB8AC3E}">
        <p14:creationId xmlns:p14="http://schemas.microsoft.com/office/powerpoint/2010/main" val="487395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3EE27-70CA-78EA-5CF5-EEBB4D4F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Berufsgruppen rund ums Fahrrad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BC763B-0482-2CBA-0B93-2791CE02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14C6A4-7F02-6D53-0524-B375F7B3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E69E59-0A10-637E-20F0-8B397E41C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9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2FF8B98-B395-4ED2-AE55-33D016DDAF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3850" y="1563688"/>
            <a:ext cx="4968936" cy="2240216"/>
          </a:xfrm>
        </p:spPr>
        <p:txBody>
          <a:bodyPr/>
          <a:lstStyle/>
          <a:p>
            <a:r>
              <a:rPr lang="de-DE" dirty="0"/>
              <a:t>Welche Berufsfelder fallen euch ein, </a:t>
            </a:r>
            <a:br>
              <a:rPr lang="de-DE" dirty="0"/>
            </a:br>
            <a:r>
              <a:rPr lang="de-DE" dirty="0"/>
              <a:t>die entweder Fahrräder selbst nutzen oder sich mit dem Radfahren beschäftigen?</a:t>
            </a:r>
          </a:p>
        </p:txBody>
      </p:sp>
      <p:pic>
        <p:nvPicPr>
          <p:cNvPr id="14" name="Grafik 13" descr="Ein Bild, das Clipart, Grafiken, Zeichnung, Grafikdesign enthält.&#10;&#10;KI-generierte Inhalte können fehlerhaft sein.">
            <a:extLst>
              <a:ext uri="{FF2B5EF4-FFF2-40B4-BE49-F238E27FC236}">
                <a16:creationId xmlns:a16="http://schemas.microsoft.com/office/drawing/2014/main" id="{6761DF28-1B94-B743-5B4F-D59EFCD3B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555" y="1167639"/>
            <a:ext cx="3023825" cy="355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0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51E-BDA2-2D39-F1ED-54B65B3A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9F71-2B61-FAC9-022A-17D6D9B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Berufsgruppen rund ums Fahrrad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59EAEA-CD11-6D9F-C447-AF5AF6C0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0F4B10-E48E-F1AE-F43D-5A688EE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52A3EA-ACCF-9934-F5FF-C173DD6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10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2E2DA-5F9D-0145-9D18-C689297620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Das Fahrrad als Dienstleitung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19DDF28-61A7-64CA-9E48-C8709AF75868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23850" y="1994400"/>
            <a:ext cx="2700000" cy="26316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8FD5E36-1657-AF2D-005E-E10E89C66F72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D5B953F-FB7E-1586-E6A7-E61B03107E4A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2000" y="1994400"/>
            <a:ext cx="2700000" cy="263168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0C0A03D-3CFD-5E44-1A0D-37D3E353B43E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0148" y="1994400"/>
            <a:ext cx="2700000" cy="2631681"/>
          </a:xfrm>
          <a:prstGeom prst="rect">
            <a:avLst/>
          </a:prstGeom>
          <a:effectLst>
            <a:innerShdw blurRad="254000" dist="25400" dir="16200000">
              <a:prstClr val="black">
                <a:alpha val="1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4977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51E-BDA2-2D39-F1ED-54B65B3A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9F71-2B61-FAC9-022A-17D6D9B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Berufsgruppen rund ums Fahrrad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59EAEA-CD11-6D9F-C447-AF5AF6C0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0F4B10-E48E-F1AE-F43D-5A688EE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52A3EA-ACCF-9934-F5FF-C173DD6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11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2E2DA-5F9D-0145-9D18-C689297620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Produktion und Reparatur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FD5E36-1657-AF2D-005E-E10E89C66F72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21898C1-B098-4AE0-6EDD-12A7E8CA4F8A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7550" y="2273118"/>
            <a:ext cx="1980000" cy="2351270"/>
          </a:xfrm>
          <a:prstGeom prst="rect">
            <a:avLst/>
          </a:prstGeom>
        </p:spPr>
      </p:pic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D829C0C6-5F50-01AE-EBDB-4947B14EF9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354" y="1994401"/>
            <a:ext cx="1149830" cy="3600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Stahlindustrie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B908513A-AE83-D9B4-4EEF-0C4A2117BC6C}"/>
              </a:ext>
            </a:extLst>
          </p:cNvPr>
          <p:cNvSpPr txBox="1">
            <a:spLocks/>
          </p:cNvSpPr>
          <p:nvPr/>
        </p:nvSpPr>
        <p:spPr>
          <a:xfrm>
            <a:off x="2493156" y="1994401"/>
            <a:ext cx="114983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Verkauf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DEF8EAD5-9FBD-C413-4830-A98D20792EAC}"/>
              </a:ext>
            </a:extLst>
          </p:cNvPr>
          <p:cNvSpPr txBox="1">
            <a:spLocks/>
          </p:cNvSpPr>
          <p:nvPr/>
        </p:nvSpPr>
        <p:spPr>
          <a:xfrm>
            <a:off x="4665754" y="1994401"/>
            <a:ext cx="114983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Design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DF68B901-3162-8E77-ABFC-D2BA985FAF64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6"/>
          <a:stretch>
            <a:fillRect/>
          </a:stretch>
        </p:blipFill>
        <p:spPr>
          <a:xfrm>
            <a:off x="322354" y="2273118"/>
            <a:ext cx="1980000" cy="235127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B3A7C639-82E8-FE42-BCE3-6104884A89E2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"/>
          <a:stretch>
            <a:fillRect/>
          </a:stretch>
        </p:blipFill>
        <p:spPr>
          <a:xfrm>
            <a:off x="2494952" y="2273118"/>
            <a:ext cx="1980000" cy="235127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7E74F8D-CE27-9DDE-25CE-B882586F8954}"/>
              </a:ext>
            </a:extLst>
          </p:cNvPr>
          <p:cNvPicPr>
            <a:picLocks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0148" y="2273118"/>
            <a:ext cx="1980000" cy="2351270"/>
          </a:xfrm>
          <a:prstGeom prst="rect">
            <a:avLst/>
          </a:prstGeom>
        </p:spPr>
      </p:pic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5AB49310-4FFE-B690-A3FF-81DC9882948B}"/>
              </a:ext>
            </a:extLst>
          </p:cNvPr>
          <p:cNvSpPr txBox="1">
            <a:spLocks/>
          </p:cNvSpPr>
          <p:nvPr/>
        </p:nvSpPr>
        <p:spPr>
          <a:xfrm>
            <a:off x="6842026" y="1994401"/>
            <a:ext cx="1978122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Reparatur/Werkstatt</a:t>
            </a:r>
          </a:p>
        </p:txBody>
      </p:sp>
      <p:sp>
        <p:nvSpPr>
          <p:cNvPr id="24" name="Datumsplatzhalter 2">
            <a:extLst>
              <a:ext uri="{FF2B5EF4-FFF2-40B4-BE49-F238E27FC236}">
                <a16:creationId xmlns:a16="http://schemas.microsoft.com/office/drawing/2014/main" id="{0B2A4EAD-DE84-1122-CB2B-2BA2C1CC42DA}"/>
              </a:ext>
            </a:extLst>
          </p:cNvPr>
          <p:cNvSpPr txBox="1">
            <a:spLocks/>
          </p:cNvSpPr>
          <p:nvPr/>
        </p:nvSpPr>
        <p:spPr>
          <a:xfrm>
            <a:off x="6717028" y="4414098"/>
            <a:ext cx="20574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82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© NUDAFA-Reallabor</a:t>
            </a:r>
          </a:p>
        </p:txBody>
      </p:sp>
    </p:spTree>
    <p:extLst>
      <p:ext uri="{BB962C8B-B14F-4D97-AF65-F5344CB8AC3E}">
        <p14:creationId xmlns:p14="http://schemas.microsoft.com/office/powerpoint/2010/main" val="1941627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5E5D-C932-CD36-C9D0-B283A1AF6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E3EC079-7E50-D57B-1307-0C7FB52D880C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0148" y="2483896"/>
            <a:ext cx="1980000" cy="21404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C1E10A-17A1-C97B-CBA3-D1C6C54CE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Berufsgruppen rund ums Fahrrad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54959A-F1F2-4EB1-0D38-F6DF98AB6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AE22CFC-0F3F-26B3-0186-3FE2BB39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B00E31F-71A0-8C08-F79D-13A793D1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12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06A1849-F343-9A67-BEDF-DE6B6AA422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Verkehr, Sicherheit und Planung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D27AF1A-E319-DB25-8061-66D87F15897E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CE47FB6-CD6A-F642-4912-2B2F6826B955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67550" y="2483896"/>
            <a:ext cx="1980000" cy="2140492"/>
          </a:xfrm>
          <a:prstGeom prst="rect">
            <a:avLst/>
          </a:prstGeom>
        </p:spPr>
      </p:pic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A9B15CE4-D4AE-0B59-F1F3-38961B58E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354" y="1994400"/>
            <a:ext cx="1149830" cy="48777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de-DE" dirty="0"/>
            </a:br>
            <a:r>
              <a:rPr lang="de-DE" dirty="0"/>
              <a:t>Polizei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F9073850-D1B9-FFB2-FCB4-A7F7564B801D}"/>
              </a:ext>
            </a:extLst>
          </p:cNvPr>
          <p:cNvSpPr txBox="1">
            <a:spLocks/>
          </p:cNvSpPr>
          <p:nvPr/>
        </p:nvSpPr>
        <p:spPr>
          <a:xfrm>
            <a:off x="2493156" y="1994401"/>
            <a:ext cx="1980000" cy="4877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br>
              <a:rPr lang="de-DE" dirty="0"/>
            </a:br>
            <a:r>
              <a:rPr lang="de-DE" dirty="0"/>
              <a:t>Behörden/Bauamt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8CA97401-6AEB-ED9B-8299-F594EAAD1F10}"/>
              </a:ext>
            </a:extLst>
          </p:cNvPr>
          <p:cNvSpPr txBox="1">
            <a:spLocks/>
          </p:cNvSpPr>
          <p:nvPr/>
        </p:nvSpPr>
        <p:spPr>
          <a:xfrm>
            <a:off x="4665754" y="1994400"/>
            <a:ext cx="1980000" cy="4894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Stadt-/Raum- und</a:t>
            </a:r>
            <a:br>
              <a:rPr lang="de-DE" dirty="0"/>
            </a:br>
            <a:r>
              <a:rPr lang="de-DE" dirty="0"/>
              <a:t>Verkehrsplanung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605CA57-C8E2-585D-0A3F-64431EB36D84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354" y="2483894"/>
            <a:ext cx="1980000" cy="214049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63CCC22-6ECB-AC7B-865A-4995BDAB72C6}"/>
              </a:ext>
            </a:extLst>
          </p:cNvPr>
          <p:cNvPicPr>
            <a:picLocks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4952" y="2483894"/>
            <a:ext cx="1980000" cy="2140493"/>
          </a:xfrm>
          <a:prstGeom prst="rect">
            <a:avLst/>
          </a:prstGeom>
        </p:spPr>
      </p:pic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7D7DE6E3-6A1C-E301-14FC-2A69281571CB}"/>
              </a:ext>
            </a:extLst>
          </p:cNvPr>
          <p:cNvSpPr txBox="1">
            <a:spLocks/>
          </p:cNvSpPr>
          <p:nvPr/>
        </p:nvSpPr>
        <p:spPr>
          <a:xfrm>
            <a:off x="6842026" y="1994401"/>
            <a:ext cx="1539974" cy="4894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Öffentlichkeitsarbeit und Beteiligung</a:t>
            </a:r>
          </a:p>
        </p:txBody>
      </p:sp>
      <p:sp>
        <p:nvSpPr>
          <p:cNvPr id="24" name="Datumsplatzhalter 2">
            <a:extLst>
              <a:ext uri="{FF2B5EF4-FFF2-40B4-BE49-F238E27FC236}">
                <a16:creationId xmlns:a16="http://schemas.microsoft.com/office/drawing/2014/main" id="{54A39B49-0E50-F25B-6774-1B013DAAD67D}"/>
              </a:ext>
            </a:extLst>
          </p:cNvPr>
          <p:cNvSpPr txBox="1">
            <a:spLocks/>
          </p:cNvSpPr>
          <p:nvPr/>
        </p:nvSpPr>
        <p:spPr>
          <a:xfrm>
            <a:off x="6717028" y="4414098"/>
            <a:ext cx="20574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82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© NUDAFA-Reallabor</a:t>
            </a:r>
          </a:p>
        </p:txBody>
      </p:sp>
    </p:spTree>
    <p:extLst>
      <p:ext uri="{BB962C8B-B14F-4D97-AF65-F5344CB8AC3E}">
        <p14:creationId xmlns:p14="http://schemas.microsoft.com/office/powerpoint/2010/main" val="3830756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51E-BDA2-2D39-F1ED-54B65B3A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9F71-2B61-FAC9-022A-17D6D9B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Berufsgruppen rund ums Fahrrad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59EAEA-CD11-6D9F-C447-AF5AF6C0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0F4B10-E48E-F1AE-F43D-5A688EE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52A3EA-ACCF-9934-F5FF-C173DD6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13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2E2DA-5F9D-0145-9D18-C689297620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Wissenschaft und Forschung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FD5E36-1657-AF2D-005E-E10E89C66F72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D5B953F-FB7E-1586-E6A7-E61B03107E4A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354" y="2903253"/>
            <a:ext cx="2700000" cy="1721136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CADBA80-8060-E247-8148-A942E58DEE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354" y="1994401"/>
            <a:ext cx="2700000" cy="36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Forschung und Lehre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460443AE-5DE7-581C-461C-A8FF0C1A6AB5}"/>
              </a:ext>
            </a:extLst>
          </p:cNvPr>
          <p:cNvSpPr txBox="1">
            <a:spLocks/>
          </p:cNvSpPr>
          <p:nvPr/>
        </p:nvSpPr>
        <p:spPr>
          <a:xfrm>
            <a:off x="323849" y="2645045"/>
            <a:ext cx="3385903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Z. B. Projektwoche </a:t>
            </a:r>
            <a:r>
              <a:rPr lang="de-DE" dirty="0" err="1"/>
              <a:t>BikeBuddies</a:t>
            </a:r>
            <a:r>
              <a:rPr lang="de-DE" dirty="0"/>
              <a:t> (NUDAFA)</a:t>
            </a:r>
          </a:p>
        </p:txBody>
      </p:sp>
      <p:pic>
        <p:nvPicPr>
          <p:cNvPr id="8" name="Grafik 7" descr="Ein Bild, das Text, Fahrrad, Schrift, Fahrradreifen enthält.&#10;&#10;KI-generierte Inhalte können fehlerhaft sein.">
            <a:extLst>
              <a:ext uri="{FF2B5EF4-FFF2-40B4-BE49-F238E27FC236}">
                <a16:creationId xmlns:a16="http://schemas.microsoft.com/office/drawing/2014/main" id="{69180D51-52BC-6265-D011-A37AD5CCE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327" y="1514260"/>
            <a:ext cx="3923620" cy="704349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8BEB1772-FF7A-B71F-11D9-63C7BC26C5A0}"/>
              </a:ext>
            </a:extLst>
          </p:cNvPr>
          <p:cNvSpPr txBox="1"/>
          <p:nvPr/>
        </p:nvSpPr>
        <p:spPr>
          <a:xfrm>
            <a:off x="9938657" y="3331029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07B31CF0-26E5-DD66-D2A3-09DD1EDF37C7}"/>
              </a:ext>
            </a:extLst>
          </p:cNvPr>
          <p:cNvSpPr txBox="1">
            <a:spLocks/>
          </p:cNvSpPr>
          <p:nvPr/>
        </p:nvSpPr>
        <p:spPr>
          <a:xfrm>
            <a:off x="4265653" y="2640922"/>
            <a:ext cx="3385904" cy="198346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Z. B. Open Bike Sensor</a:t>
            </a:r>
          </a:p>
          <a:p>
            <a:r>
              <a:rPr lang="de-DE" dirty="0"/>
              <a:t>Sicher Radfahren! Verkehrsunfallanalysen, sichere Infrastrukturen</a:t>
            </a:r>
          </a:p>
          <a:p>
            <a:r>
              <a:rPr lang="de-DE" dirty="0"/>
              <a:t>Citizen-Science-Projekt: Zu nah? Mit Abstand mehr Sicherheit! </a:t>
            </a:r>
          </a:p>
        </p:txBody>
      </p: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ACB7D17D-5D09-EAD1-8748-B46F8B691EF9}"/>
              </a:ext>
            </a:extLst>
          </p:cNvPr>
          <p:cNvCxnSpPr/>
          <p:nvPr/>
        </p:nvCxnSpPr>
        <p:spPr>
          <a:xfrm>
            <a:off x="331871" y="2393819"/>
            <a:ext cx="8488277" cy="0"/>
          </a:xfrm>
          <a:prstGeom prst="line">
            <a:avLst/>
          </a:prstGeom>
          <a:ln w="22225" cap="rnd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428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3E3C9D-5B50-C4D8-3360-4466170C0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Engagement </a:t>
            </a:r>
            <a:br>
              <a:rPr lang="de-DE" dirty="0"/>
            </a:br>
            <a:r>
              <a:rPr lang="de-DE" dirty="0"/>
              <a:t>fürs Radfahren</a:t>
            </a:r>
          </a:p>
        </p:txBody>
      </p:sp>
    </p:spTree>
    <p:extLst>
      <p:ext uri="{BB962C8B-B14F-4D97-AF65-F5344CB8AC3E}">
        <p14:creationId xmlns:p14="http://schemas.microsoft.com/office/powerpoint/2010/main" val="356877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3EE27-70CA-78EA-5CF5-EEBB4D4F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Engagement fürs Radfahren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BC763B-0482-2CBA-0B93-2791CE02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14C6A4-7F02-6D53-0524-B375F7B3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E69E59-0A10-637E-20F0-8B397E41C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15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2FF8B98-B395-4ED2-AE55-33D016DDAF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Fallen euch Möglichkeiten oder </a:t>
            </a:r>
            <a:br>
              <a:rPr lang="de-DE" dirty="0"/>
            </a:br>
            <a:r>
              <a:rPr lang="de-DE" dirty="0"/>
              <a:t>Unternehmen / Organisationen ein, </a:t>
            </a:r>
            <a:br>
              <a:rPr lang="de-DE" dirty="0"/>
            </a:br>
            <a:r>
              <a:rPr lang="de-DE" dirty="0"/>
              <a:t>welche sich für das Radfahren engagieren </a:t>
            </a:r>
            <a:br>
              <a:rPr lang="de-DE" dirty="0"/>
            </a:br>
            <a:r>
              <a:rPr lang="de-DE" dirty="0"/>
              <a:t>oder wie man sich selbst engagieren kann? </a:t>
            </a:r>
            <a:br>
              <a:rPr lang="de-DE" dirty="0"/>
            </a:br>
            <a:endParaRPr lang="de-DE" dirty="0"/>
          </a:p>
          <a:p>
            <a:r>
              <a:rPr lang="de-DE" dirty="0"/>
              <a:t>Wo engagiert ihr euch vielleicht bereits?</a:t>
            </a:r>
          </a:p>
        </p:txBody>
      </p:sp>
      <p:pic>
        <p:nvPicPr>
          <p:cNvPr id="14" name="Grafik 13" descr="Ein Bild, das Clipart, Grafiken, Zeichnung, Grafikdesign enthält.&#10;&#10;KI-generierte Inhalte können fehlerhaft sein.">
            <a:extLst>
              <a:ext uri="{FF2B5EF4-FFF2-40B4-BE49-F238E27FC236}">
                <a16:creationId xmlns:a16="http://schemas.microsoft.com/office/drawing/2014/main" id="{6761DF28-1B94-B743-5B4F-D59EFCD3B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555" y="1167639"/>
            <a:ext cx="3023825" cy="355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15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51E-BDA2-2D39-F1ED-54B65B3A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9F71-2B61-FAC9-022A-17D6D9B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Engagement fürs Radfahren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59EAEA-CD11-6D9F-C447-AF5AF6C0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0F4B10-E48E-F1AE-F43D-5A688EE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52A3EA-ACCF-9934-F5FF-C173DD6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16</a:t>
            </a:fld>
            <a:endParaRPr lang="de-DE"/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643CE200-C781-A896-D362-DF9C57C300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0147" y="1994400"/>
            <a:ext cx="2780661" cy="2632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Gemeinnützige Vereine, z. B.:</a:t>
            </a:r>
          </a:p>
          <a:p>
            <a:r>
              <a:rPr lang="de-DE" dirty="0"/>
              <a:t>Allgemeiner Deutscher Fahrrad Club ADFC e.V.</a:t>
            </a:r>
          </a:p>
          <a:p>
            <a:r>
              <a:rPr lang="de-DE" dirty="0"/>
              <a:t>Verkehrsclub Deutschland VCD e.V.</a:t>
            </a:r>
          </a:p>
          <a:p>
            <a:r>
              <a:rPr lang="de-DE" dirty="0" err="1"/>
              <a:t>Changing</a:t>
            </a:r>
            <a:r>
              <a:rPr lang="de-DE" dirty="0"/>
              <a:t> Cities e.V.</a:t>
            </a:r>
          </a:p>
          <a:p>
            <a:r>
              <a:rPr lang="de-DE" dirty="0"/>
              <a:t>Women in Cycling Germany</a:t>
            </a:r>
          </a:p>
          <a:p>
            <a:r>
              <a:rPr lang="de-DE" dirty="0"/>
              <a:t>Regionale Vereine / AGs zum Radverkehr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2E2DA-5F9D-0145-9D18-C689297620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Möglichkeiten des Engagements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FD5E36-1657-AF2D-005E-E10E89C66F72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A221EF07-21CD-0AE0-F27F-9B56AC153736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1994400"/>
            <a:ext cx="2700000" cy="26316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1F51130-8950-17DB-8E19-98FCBF238003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2000" y="1993781"/>
            <a:ext cx="2700000" cy="2631681"/>
          </a:xfrm>
          <a:prstGeom prst="rect">
            <a:avLst/>
          </a:prstGeom>
          <a:effectLst>
            <a:innerShdw blurRad="254000" dist="25400" dir="16200000">
              <a:prstClr val="black">
                <a:alpha val="15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40062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51E-BDA2-2D39-F1ED-54B65B3A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89F71-2B61-FAC9-022A-17D6D9B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Engagement fürs Radfahren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59EAEA-CD11-6D9F-C447-AF5AF6C0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0F4B10-E48E-F1AE-F43D-5A688EE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Vielseitigkeit des Fahrrads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52A3EA-ACCF-9934-F5FF-C173DD6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17</a:t>
            </a:fld>
            <a:endParaRPr lang="de-DE"/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643CE200-C781-A896-D362-DF9C57C300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0148" y="1994400"/>
            <a:ext cx="2700002" cy="2632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Demos und Veranstaltungen, z. B.:</a:t>
            </a:r>
            <a:endParaRPr lang="de-DE" dirty="0"/>
          </a:p>
          <a:p>
            <a:r>
              <a:rPr lang="de-DE" dirty="0" err="1"/>
              <a:t>Kidical</a:t>
            </a:r>
            <a:r>
              <a:rPr lang="de-DE" dirty="0"/>
              <a:t> </a:t>
            </a:r>
            <a:r>
              <a:rPr lang="de-DE" dirty="0" err="1"/>
              <a:t>Mass</a:t>
            </a:r>
            <a:endParaRPr lang="de-DE" dirty="0"/>
          </a:p>
          <a:p>
            <a:r>
              <a:rPr lang="de-DE" dirty="0"/>
              <a:t>Critical </a:t>
            </a:r>
            <a:r>
              <a:rPr lang="de-DE" dirty="0" err="1"/>
              <a:t>Mass</a:t>
            </a:r>
            <a:endParaRPr lang="de-DE" dirty="0"/>
          </a:p>
          <a:p>
            <a:r>
              <a:rPr lang="de-DE" dirty="0" err="1"/>
              <a:t>Fridays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Future</a:t>
            </a:r>
          </a:p>
          <a:p>
            <a:r>
              <a:rPr lang="de-DE" dirty="0"/>
              <a:t>Fancy Women Bike Ride</a:t>
            </a:r>
          </a:p>
          <a:p>
            <a:r>
              <a:rPr lang="de-DE" dirty="0"/>
              <a:t>Stadtradeln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2E2DA-5F9D-0145-9D18-C689297620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Möglichkeiten des Engagements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FD5E36-1657-AF2D-005E-E10E89C66F72}"/>
              </a:ext>
            </a:extLst>
          </p:cNvPr>
          <p:cNvSpPr txBox="1"/>
          <p:nvPr/>
        </p:nvSpPr>
        <p:spPr>
          <a:xfrm>
            <a:off x="-420624" y="230428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2050AEB-9BA7-DE25-CCA6-2AB812A65F03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3" y="1993781"/>
            <a:ext cx="2700000" cy="2631681"/>
          </a:xfrm>
          <a:prstGeom prst="rect">
            <a:avLst/>
          </a:prstGeom>
          <a:effectLst>
            <a:innerShdw blurRad="254000" dist="25400" dir="16200000">
              <a:prstClr val="black">
                <a:alpha val="15000"/>
              </a:prstClr>
            </a:inn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8B44542-1BE7-DACC-6CF1-A9BDB3E0FBBC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2003" y="1994400"/>
            <a:ext cx="2700000" cy="263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84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BE221B-46CA-9337-4EFB-6F441CE25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193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THW">
      <a:dk1>
        <a:srgbClr val="3A2C00"/>
      </a:dk1>
      <a:lt1>
        <a:srgbClr val="FFFFFF"/>
      </a:lt1>
      <a:dk2>
        <a:srgbClr val="000000"/>
      </a:dk2>
      <a:lt2>
        <a:srgbClr val="897CB8"/>
      </a:lt2>
      <a:accent1>
        <a:srgbClr val="43348B"/>
      </a:accent1>
      <a:accent2>
        <a:srgbClr val="007334"/>
      </a:accent2>
      <a:accent3>
        <a:srgbClr val="695111"/>
      </a:accent3>
      <a:accent4>
        <a:srgbClr val="F3C123"/>
      </a:accent4>
      <a:accent5>
        <a:srgbClr val="28B8CE"/>
      </a:accent5>
      <a:accent6>
        <a:srgbClr val="86AE8A"/>
      </a:accent6>
      <a:hlink>
        <a:srgbClr val="43348B"/>
      </a:hlink>
      <a:folHlink>
        <a:srgbClr val="69511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marL="0" indent="0" algn="l">
          <a:lnSpc>
            <a:spcPct val="100000"/>
          </a:lnSpc>
          <a:buNone/>
          <a:defRPr sz="1400" b="0" i="0" dirty="0">
            <a:solidFill>
              <a:schemeClr val="tx1"/>
            </a:solidFill>
            <a:latin typeface="+mn-lt"/>
            <a:ea typeface="Roboto" panose="02000000000000000000" pitchFamily="2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5A51C0F0-FDA1-C04C-9D50-86F3F60FF859}" vid="{93ED3A35-C6E9-3E42-8B6A-EF15F6CB574C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534</Words>
  <Application>Microsoft Office PowerPoint</Application>
  <PresentationFormat>Bildschirmpräsentation (16:9)</PresentationFormat>
  <Paragraphs>139</Paragraphs>
  <Slides>18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Amazon Ember</vt:lpstr>
      <vt:lpstr>Aptos</vt:lpstr>
      <vt:lpstr>Arial</vt:lpstr>
      <vt:lpstr>Calibri</vt:lpstr>
      <vt:lpstr>Open Sans</vt:lpstr>
      <vt:lpstr>Roboto Slab</vt:lpstr>
      <vt:lpstr>Office</vt:lpstr>
      <vt:lpstr>PowerPoint-Präsentation</vt:lpstr>
      <vt:lpstr>Agenda</vt:lpstr>
      <vt:lpstr>  Anwendungsbereiche  von Fahrrädern</vt:lpstr>
      <vt:lpstr>Anwendungsbereiche von Fahrrädern</vt:lpstr>
      <vt:lpstr>Anwendungsbereiche von Fahrrädern</vt:lpstr>
      <vt:lpstr>Anwendungsbereiche von Fahrrädern</vt:lpstr>
      <vt:lpstr>Anwendungsbereiche von Fahrrädern</vt:lpstr>
      <vt:lpstr>Berufsgruppen  rund ums Fahrrad</vt:lpstr>
      <vt:lpstr>Berufsgruppen rund ums Fahrrad</vt:lpstr>
      <vt:lpstr>Berufsgruppen rund ums Fahrrad</vt:lpstr>
      <vt:lpstr>Berufsgruppen rund ums Fahrrad</vt:lpstr>
      <vt:lpstr>Berufsgruppen rund ums Fahrrad</vt:lpstr>
      <vt:lpstr>Berufsgruppen rund ums Fahrrad</vt:lpstr>
      <vt:lpstr>Engagement  fürs Radfahren</vt:lpstr>
      <vt:lpstr>Engagement fürs Radfahren</vt:lpstr>
      <vt:lpstr>Engagement fürs Radfahren</vt:lpstr>
      <vt:lpstr>Engagement fürs Radfahren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Juliane Strehmann</dc:creator>
  <cp:lastModifiedBy>Vanessa von Wiedner</cp:lastModifiedBy>
  <cp:revision>30</cp:revision>
  <dcterms:created xsi:type="dcterms:W3CDTF">2025-05-15T12:02:25Z</dcterms:created>
  <dcterms:modified xsi:type="dcterms:W3CDTF">2025-06-03T15:20:29Z</dcterms:modified>
</cp:coreProperties>
</file>