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3"/>
  </p:notesMasterIdLst>
  <p:sldIdLst>
    <p:sldId id="269" r:id="rId5"/>
    <p:sldId id="270" r:id="rId6"/>
    <p:sldId id="259" r:id="rId7"/>
    <p:sldId id="256" r:id="rId8"/>
    <p:sldId id="257" r:id="rId9"/>
    <p:sldId id="265" r:id="rId10"/>
    <p:sldId id="266" r:id="rId11"/>
    <p:sldId id="267" r:id="rId12"/>
  </p:sldIdLst>
  <p:sldSz cx="9144000" cy="6858000" type="screen4x3"/>
  <p:notesSz cx="6858000" cy="9144000"/>
  <p:embeddedFontLst>
    <p:embeddedFont>
      <p:font typeface="DIN 6776" panose="020B0603050302020204" pitchFamily="34" charset="0"/>
      <p:regular r:id="rId14"/>
    </p:embeddedFont>
    <p:embeddedFont>
      <p:font typeface="Tahoma" panose="020B0604030504040204" pitchFamily="34" charset="0"/>
      <p:regular r:id="rId15"/>
      <p:bold r:id="rId1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571" autoAdjust="0"/>
  </p:normalViewPr>
  <p:slideViewPr>
    <p:cSldViewPr>
      <p:cViewPr varScale="1">
        <p:scale>
          <a:sx n="80" d="100"/>
          <a:sy n="80" d="100"/>
        </p:scale>
        <p:origin x="90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1FA288-F65C-4312-9088-19F513C3A543}" type="datetimeFigureOut">
              <a:rPr lang="de-DE" smtClean="0"/>
              <a:t>22.06.2024</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E12FF-86A7-4F73-9947-24F3FF052935}" type="slidenum">
              <a:rPr lang="de-DE" smtClean="0"/>
              <a:t>‹Nr.›</a:t>
            </a:fld>
            <a:endParaRPr lang="de-DE"/>
          </a:p>
        </p:txBody>
      </p:sp>
    </p:spTree>
    <p:extLst>
      <p:ext uri="{BB962C8B-B14F-4D97-AF65-F5344CB8AC3E}">
        <p14:creationId xmlns:p14="http://schemas.microsoft.com/office/powerpoint/2010/main" val="155165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08558D3C-19D0-4561-B9E8-80DA0EF56713}" type="datetimeFigureOut">
              <a:rPr lang="de-DE" smtClean="0"/>
              <a:t>22.06.2024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558D3C-19D0-4561-B9E8-80DA0EF56713}" type="datetimeFigureOut">
              <a:rPr lang="de-DE" smtClean="0"/>
              <a:t>22.06.2024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p:txBody>
          <a:bodyPr/>
          <a:lstStyle/>
          <a:p>
            <a:fld id="{08558D3C-19D0-4561-B9E8-80DA0EF56713}" type="datetimeFigureOut">
              <a:rPr lang="de-DE" smtClean="0"/>
              <a:t>22.06.2024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08558D3C-19D0-4561-B9E8-80DA0EF56713}" type="datetimeFigureOut">
              <a:rPr lang="de-DE" smtClean="0"/>
              <a:t>22.06.2024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08558D3C-19D0-4561-B9E8-80DA0EF56713}" type="datetimeFigureOut">
              <a:rPr lang="de-DE" smtClean="0"/>
              <a:t>22.06.2024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08558D3C-19D0-4561-B9E8-80DA0EF56713}" type="datetimeFigureOut">
              <a:rPr lang="de-DE" smtClean="0"/>
              <a:t>22.06.2024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558D3C-19D0-4561-B9E8-80DA0EF56713}" type="datetimeFigureOut">
              <a:rPr lang="de-DE" smtClean="0"/>
              <a:t>22.06.2024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08558D3C-19D0-4561-B9E8-80DA0EF56713}" type="datetimeFigureOut">
              <a:rPr lang="de-DE" smtClean="0"/>
              <a:t>22.06.2024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08558D3C-19D0-4561-B9E8-80DA0EF56713}" type="datetimeFigureOut">
              <a:rPr lang="de-DE" smtClean="0"/>
              <a:t>22.06.2024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558D3C-19D0-4561-B9E8-80DA0EF56713}" type="datetimeFigureOut">
              <a:rPr lang="de-DE" smtClean="0"/>
              <a:t>22.06.2024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558D3C-19D0-4561-B9E8-80DA0EF56713}" type="datetimeFigureOut">
              <a:rPr lang="de-DE" smtClean="0"/>
              <a:t>22.06.2024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AB6D168-DC7E-4C25-868C-B9707F37A05F}"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9000">
              <a:schemeClr val="accent1">
                <a:lumMod val="5000"/>
                <a:lumOff val="95000"/>
              </a:schemeClr>
            </a:gs>
            <a:gs pos="100000">
              <a:schemeClr val="accent5">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58D3C-19D0-4561-B9E8-80DA0EF56713}" type="datetimeFigureOut">
              <a:rPr lang="de-DE" smtClean="0"/>
              <a:t>22.06.2024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D168-DC7E-4C25-868C-B9707F37A05F}"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5">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18" name="Textfeld 17">
            <a:extLst>
              <a:ext uri="{FF2B5EF4-FFF2-40B4-BE49-F238E27FC236}">
                <a16:creationId xmlns:a16="http://schemas.microsoft.com/office/drawing/2014/main" id="{FBF0B6E3-F028-FC41-1D6E-8C1A4A863321}"/>
              </a:ext>
            </a:extLst>
          </p:cNvPr>
          <p:cNvSpPr txBox="1"/>
          <p:nvPr/>
        </p:nvSpPr>
        <p:spPr>
          <a:xfrm>
            <a:off x="971600" y="2394754"/>
            <a:ext cx="3465813" cy="1815882"/>
          </a:xfrm>
          <a:prstGeom prst="rect">
            <a:avLst/>
          </a:prstGeom>
          <a:noFill/>
        </p:spPr>
        <p:txBody>
          <a:bodyPr wrap="square">
            <a:spAutoFit/>
          </a:bodyPr>
          <a:lstStyle/>
          <a:p>
            <a:r>
              <a:rPr lang="de-DE" altLang="de-DE" sz="4800" dirty="0">
                <a:solidFill>
                  <a:srgbClr val="002060"/>
                </a:solidFill>
                <a:latin typeface="Tahoma" panose="020B0604030504040204" pitchFamily="34" charset="0"/>
                <a:ea typeface="Tahoma" panose="020B0604030504040204" pitchFamily="34" charset="0"/>
                <a:cs typeface="Tahoma" panose="020B0604030504040204" pitchFamily="34" charset="0"/>
              </a:rPr>
              <a:t>Normschrift</a:t>
            </a:r>
          </a:p>
          <a:p>
            <a:r>
              <a:rPr lang="de-DE" altLang="de-DE" sz="3200" dirty="0">
                <a:solidFill>
                  <a:srgbClr val="002060"/>
                </a:solidFill>
                <a:latin typeface="Tahoma" panose="020B0604030504040204" pitchFamily="34" charset="0"/>
                <a:ea typeface="Tahoma" panose="020B0604030504040204" pitchFamily="34" charset="0"/>
                <a:cs typeface="Tahoma" panose="020B0604030504040204" pitchFamily="34" charset="0"/>
              </a:rPr>
              <a:t>kennen und schreiben lernen</a:t>
            </a:r>
          </a:p>
        </p:txBody>
      </p:sp>
      <p:cxnSp>
        <p:nvCxnSpPr>
          <p:cNvPr id="7" name="Gerader Verbinder 6">
            <a:extLst>
              <a:ext uri="{FF2B5EF4-FFF2-40B4-BE49-F238E27FC236}">
                <a16:creationId xmlns:a16="http://schemas.microsoft.com/office/drawing/2014/main" id="{C65AC4D5-90E6-4DFE-9EA9-90A91EAABCE0}"/>
              </a:ext>
            </a:extLst>
          </p:cNvPr>
          <p:cNvCxnSpPr/>
          <p:nvPr/>
        </p:nvCxnSpPr>
        <p:spPr>
          <a:xfrm>
            <a:off x="382979" y="3143991"/>
            <a:ext cx="8568047"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pic>
        <p:nvPicPr>
          <p:cNvPr id="3" name="Grafik 2" descr="Ein Bild, das Text, Büroausstattung, Schreibwaren, Bürobedarf enthält.&#10;&#10;Automatisch generierte Beschreibung">
            <a:extLst>
              <a:ext uri="{FF2B5EF4-FFF2-40B4-BE49-F238E27FC236}">
                <a16:creationId xmlns:a16="http://schemas.microsoft.com/office/drawing/2014/main" id="{D526D289-D971-F0A0-B5AE-B7217F3839F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305079" y="1643560"/>
            <a:ext cx="4373444" cy="3166436"/>
          </a:xfrm>
          <a:prstGeom prst="rect">
            <a:avLst/>
          </a:prstGeom>
          <a:ln w="12700">
            <a:solidFill>
              <a:schemeClr val="accent1"/>
            </a:solidFill>
          </a:ln>
          <a:effectLst>
            <a:softEdge rad="317500"/>
          </a:effectLst>
        </p:spPr>
      </p:pic>
    </p:spTree>
    <p:extLst>
      <p:ext uri="{BB962C8B-B14F-4D97-AF65-F5344CB8AC3E}">
        <p14:creationId xmlns:p14="http://schemas.microsoft.com/office/powerpoint/2010/main" val="277963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E535711-5802-4ED0-87F4-273A4FFE372C}"/>
              </a:ext>
            </a:extLst>
          </p:cNvPr>
          <p:cNvSpPr/>
          <p:nvPr/>
        </p:nvSpPr>
        <p:spPr>
          <a:xfrm>
            <a:off x="0"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F94C9365-3E6E-4F68-8CE1-9E40E1952125}"/>
              </a:ext>
            </a:extLst>
          </p:cNvPr>
          <p:cNvSpPr>
            <a:spLocks noGrp="1"/>
          </p:cNvSpPr>
          <p:nvPr>
            <p:ph type="title"/>
          </p:nvPr>
        </p:nvSpPr>
        <p:spPr/>
        <p:txBody>
          <a:bodyPr/>
          <a:lstStyle/>
          <a:p>
            <a:r>
              <a:rPr lang="de-DE" dirty="0">
                <a:solidFill>
                  <a:schemeClr val="bg1"/>
                </a:solidFill>
                <a:latin typeface="DIN 6776" panose="020B0603050302020204" pitchFamily="34" charset="0"/>
              </a:rPr>
              <a:t>Dimensionen einer Schrift</a:t>
            </a:r>
          </a:p>
        </p:txBody>
      </p:sp>
      <p:sp>
        <p:nvSpPr>
          <p:cNvPr id="5" name="AutoShape 4" descr="Quellbild anzeigen">
            <a:extLst>
              <a:ext uri="{FF2B5EF4-FFF2-40B4-BE49-F238E27FC236}">
                <a16:creationId xmlns:a16="http://schemas.microsoft.com/office/drawing/2014/main" id="{80451726-8DBB-4C0D-8C26-EABDC750AEC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4" name="Grafik 3">
            <a:extLst>
              <a:ext uri="{FF2B5EF4-FFF2-40B4-BE49-F238E27FC236}">
                <a16:creationId xmlns:a16="http://schemas.microsoft.com/office/drawing/2014/main" id="{4AC4B081-4367-59C9-DE44-4EA926880EE0}"/>
              </a:ext>
            </a:extLst>
          </p:cNvPr>
          <p:cNvPicPr>
            <a:picLocks noChangeAspect="1"/>
          </p:cNvPicPr>
          <p:nvPr/>
        </p:nvPicPr>
        <p:blipFill>
          <a:blip r:embed="rId2"/>
          <a:stretch>
            <a:fillRect/>
          </a:stretch>
        </p:blipFill>
        <p:spPr>
          <a:xfrm>
            <a:off x="-187395" y="2569766"/>
            <a:ext cx="9144000" cy="1734207"/>
          </a:xfrm>
          <a:prstGeom prst="rect">
            <a:avLst/>
          </a:prstGeom>
        </p:spPr>
      </p:pic>
      <p:sp>
        <p:nvSpPr>
          <p:cNvPr id="10" name="Textfeld 9">
            <a:extLst>
              <a:ext uri="{FF2B5EF4-FFF2-40B4-BE49-F238E27FC236}">
                <a16:creationId xmlns:a16="http://schemas.microsoft.com/office/drawing/2014/main" id="{56456C36-239B-21DC-02EF-F45FDB8D5FB5}"/>
              </a:ext>
            </a:extLst>
          </p:cNvPr>
          <p:cNvSpPr txBox="1"/>
          <p:nvPr/>
        </p:nvSpPr>
        <p:spPr>
          <a:xfrm>
            <a:off x="8165" y="3557163"/>
            <a:ext cx="1178957" cy="359073"/>
          </a:xfrm>
          <a:prstGeom prst="rect">
            <a:avLst/>
          </a:prstGeom>
          <a:noFill/>
        </p:spPr>
        <p:txBody>
          <a:bodyPr wrap="square">
            <a:spAutoFit/>
          </a:bodyPr>
          <a:lstStyle/>
          <a:p>
            <a:pPr marR="0" algn="l" rtl="0"/>
            <a:r>
              <a:rPr lang="de-DE" sz="2600" b="0" i="0" u="none" strike="noStrike" baseline="30000" dirty="0">
                <a:solidFill>
                  <a:srgbClr val="CD1619"/>
                </a:solidFill>
                <a:latin typeface="+mj-lt"/>
              </a:rPr>
              <a:t>Schriftlinie</a:t>
            </a:r>
          </a:p>
        </p:txBody>
      </p:sp>
      <p:sp>
        <p:nvSpPr>
          <p:cNvPr id="12" name="Textfeld 11">
            <a:extLst>
              <a:ext uri="{FF2B5EF4-FFF2-40B4-BE49-F238E27FC236}">
                <a16:creationId xmlns:a16="http://schemas.microsoft.com/office/drawing/2014/main" id="{6BE9CEED-D9FC-116E-1A05-F42286A4CE64}"/>
              </a:ext>
            </a:extLst>
          </p:cNvPr>
          <p:cNvSpPr txBox="1"/>
          <p:nvPr/>
        </p:nvSpPr>
        <p:spPr>
          <a:xfrm rot="16200000">
            <a:off x="1061845" y="2178095"/>
            <a:ext cx="1330711" cy="359073"/>
          </a:xfrm>
          <a:prstGeom prst="rect">
            <a:avLst/>
          </a:prstGeom>
          <a:noFill/>
        </p:spPr>
        <p:txBody>
          <a:bodyPr wrap="square">
            <a:spAutoFit/>
          </a:bodyPr>
          <a:lstStyle/>
          <a:p>
            <a:pPr marR="0" algn="l" rtl="0"/>
            <a:r>
              <a:rPr lang="de-DE" sz="2600" b="0" i="0" u="none" strike="noStrike" baseline="30000" dirty="0">
                <a:solidFill>
                  <a:schemeClr val="tx1">
                    <a:lumMod val="85000"/>
                    <a:lumOff val="15000"/>
                  </a:schemeClr>
                </a:solidFill>
                <a:latin typeface="+mj-lt"/>
              </a:rPr>
              <a:t>Schriftgröße</a:t>
            </a:r>
          </a:p>
        </p:txBody>
      </p:sp>
      <p:sp>
        <p:nvSpPr>
          <p:cNvPr id="13" name="Textfeld 12">
            <a:extLst>
              <a:ext uri="{FF2B5EF4-FFF2-40B4-BE49-F238E27FC236}">
                <a16:creationId xmlns:a16="http://schemas.microsoft.com/office/drawing/2014/main" id="{BEB07E7C-08DF-196A-7FD5-469798923C88}"/>
              </a:ext>
            </a:extLst>
          </p:cNvPr>
          <p:cNvSpPr txBox="1"/>
          <p:nvPr/>
        </p:nvSpPr>
        <p:spPr>
          <a:xfrm rot="16200000">
            <a:off x="1390728" y="2168713"/>
            <a:ext cx="1330711" cy="359073"/>
          </a:xfrm>
          <a:prstGeom prst="rect">
            <a:avLst/>
          </a:prstGeom>
          <a:noFill/>
        </p:spPr>
        <p:txBody>
          <a:bodyPr wrap="square">
            <a:spAutoFit/>
          </a:bodyPr>
          <a:lstStyle/>
          <a:p>
            <a:pPr marR="0" algn="l" rtl="0"/>
            <a:r>
              <a:rPr lang="de-DE" sz="2600" b="0" i="0" u="none" strike="noStrike" baseline="30000" dirty="0">
                <a:solidFill>
                  <a:schemeClr val="tx1">
                    <a:lumMod val="85000"/>
                    <a:lumOff val="15000"/>
                  </a:schemeClr>
                </a:solidFill>
                <a:latin typeface="+mj-lt"/>
              </a:rPr>
              <a:t>Versalhöhe</a:t>
            </a:r>
          </a:p>
        </p:txBody>
      </p:sp>
      <p:grpSp>
        <p:nvGrpSpPr>
          <p:cNvPr id="18" name="Gruppieren 17">
            <a:extLst>
              <a:ext uri="{FF2B5EF4-FFF2-40B4-BE49-F238E27FC236}">
                <a16:creationId xmlns:a16="http://schemas.microsoft.com/office/drawing/2014/main" id="{29E09688-F44F-2DE7-7FDF-E49C240729DA}"/>
              </a:ext>
            </a:extLst>
          </p:cNvPr>
          <p:cNvGrpSpPr/>
          <p:nvPr/>
        </p:nvGrpSpPr>
        <p:grpSpPr>
          <a:xfrm>
            <a:off x="2977487" y="3243786"/>
            <a:ext cx="2188869" cy="2707088"/>
            <a:chOff x="2977487" y="3243786"/>
            <a:chExt cx="2188869" cy="2707088"/>
          </a:xfrm>
        </p:grpSpPr>
        <p:sp>
          <p:nvSpPr>
            <p:cNvPr id="15" name="Textfeld 14">
              <a:extLst>
                <a:ext uri="{FF2B5EF4-FFF2-40B4-BE49-F238E27FC236}">
                  <a16:creationId xmlns:a16="http://schemas.microsoft.com/office/drawing/2014/main" id="{502950E3-5C5E-4750-AF9A-21E8C41FB629}"/>
                </a:ext>
              </a:extLst>
            </p:cNvPr>
            <p:cNvSpPr txBox="1"/>
            <p:nvPr/>
          </p:nvSpPr>
          <p:spPr>
            <a:xfrm>
              <a:off x="2977487" y="5304543"/>
              <a:ext cx="2188869" cy="646331"/>
            </a:xfrm>
            <a:prstGeom prst="rect">
              <a:avLst/>
            </a:prstGeom>
            <a:noFill/>
          </p:spPr>
          <p:txBody>
            <a:bodyPr wrap="none" rtlCol="0">
              <a:spAutoFit/>
            </a:bodyPr>
            <a:lstStyle/>
            <a:p>
              <a:r>
                <a:rPr lang="de-DE" i="1" dirty="0">
                  <a:solidFill>
                    <a:schemeClr val="tx1">
                      <a:lumMod val="75000"/>
                      <a:lumOff val="25000"/>
                    </a:schemeClr>
                  </a:solidFill>
                </a:rPr>
                <a:t>Buchstaben</a:t>
              </a:r>
              <a:r>
                <a:rPr lang="de-DE" b="1" i="1" dirty="0">
                  <a:solidFill>
                    <a:schemeClr val="tx1">
                      <a:lumMod val="75000"/>
                      <a:lumOff val="25000"/>
                    </a:schemeClr>
                  </a:solidFill>
                </a:rPr>
                <a:t>breite</a:t>
              </a:r>
              <a:br>
                <a:rPr lang="de-DE" i="1" dirty="0">
                  <a:solidFill>
                    <a:schemeClr val="tx1">
                      <a:lumMod val="75000"/>
                      <a:lumOff val="25000"/>
                    </a:schemeClr>
                  </a:solidFill>
                </a:rPr>
              </a:br>
              <a:r>
                <a:rPr lang="de-DE" i="1" dirty="0">
                  <a:solidFill>
                    <a:schemeClr val="tx1">
                      <a:lumMod val="75000"/>
                      <a:lumOff val="25000"/>
                    </a:schemeClr>
                  </a:solidFill>
                </a:rPr>
                <a:t>(Kann stark variieren)</a:t>
              </a:r>
            </a:p>
          </p:txBody>
        </p:sp>
        <p:cxnSp>
          <p:nvCxnSpPr>
            <p:cNvPr id="9" name="Gerader Verbinder 8">
              <a:extLst>
                <a:ext uri="{FF2B5EF4-FFF2-40B4-BE49-F238E27FC236}">
                  <a16:creationId xmlns:a16="http://schemas.microsoft.com/office/drawing/2014/main" id="{6F1F37E2-C4E2-462B-A16D-2DFB83EF8E27}"/>
                </a:ext>
              </a:extLst>
            </p:cNvPr>
            <p:cNvCxnSpPr>
              <a:cxnSpLocks/>
            </p:cNvCxnSpPr>
            <p:nvPr/>
          </p:nvCxnSpPr>
          <p:spPr>
            <a:xfrm>
              <a:off x="3750870" y="3243786"/>
              <a:ext cx="0" cy="20607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EF638201-CE9B-4BDE-A098-5BBC2A4DACA7}"/>
                </a:ext>
              </a:extLst>
            </p:cNvPr>
            <p:cNvCxnSpPr>
              <a:cxnSpLocks/>
            </p:cNvCxnSpPr>
            <p:nvPr/>
          </p:nvCxnSpPr>
          <p:spPr>
            <a:xfrm>
              <a:off x="4258568" y="3244850"/>
              <a:ext cx="0" cy="205969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uppieren 20">
            <a:extLst>
              <a:ext uri="{FF2B5EF4-FFF2-40B4-BE49-F238E27FC236}">
                <a16:creationId xmlns:a16="http://schemas.microsoft.com/office/drawing/2014/main" id="{0E6AC974-3FF9-32DE-C071-8DC510C6CCC2}"/>
              </a:ext>
            </a:extLst>
          </p:cNvPr>
          <p:cNvGrpSpPr/>
          <p:nvPr/>
        </p:nvGrpSpPr>
        <p:grpSpPr>
          <a:xfrm>
            <a:off x="5500267" y="3243523"/>
            <a:ext cx="2188869" cy="2707350"/>
            <a:chOff x="5500267" y="3243523"/>
            <a:chExt cx="2188869" cy="2707350"/>
          </a:xfrm>
        </p:grpSpPr>
        <p:sp>
          <p:nvSpPr>
            <p:cNvPr id="19" name="Textfeld 18">
              <a:extLst>
                <a:ext uri="{FF2B5EF4-FFF2-40B4-BE49-F238E27FC236}">
                  <a16:creationId xmlns:a16="http://schemas.microsoft.com/office/drawing/2014/main" id="{795569D6-CA5D-4516-ABAE-8BDF762CEAEE}"/>
                </a:ext>
              </a:extLst>
            </p:cNvPr>
            <p:cNvSpPr txBox="1"/>
            <p:nvPr/>
          </p:nvSpPr>
          <p:spPr>
            <a:xfrm>
              <a:off x="5500267" y="5304542"/>
              <a:ext cx="2188869" cy="646331"/>
            </a:xfrm>
            <a:prstGeom prst="rect">
              <a:avLst/>
            </a:prstGeom>
            <a:noFill/>
          </p:spPr>
          <p:txBody>
            <a:bodyPr wrap="none" rtlCol="0">
              <a:spAutoFit/>
            </a:bodyPr>
            <a:lstStyle/>
            <a:p>
              <a:r>
                <a:rPr lang="de-DE" i="1" dirty="0">
                  <a:solidFill>
                    <a:schemeClr val="tx1">
                      <a:lumMod val="75000"/>
                      <a:lumOff val="25000"/>
                    </a:schemeClr>
                  </a:solidFill>
                </a:rPr>
                <a:t>Buchstaben</a:t>
              </a:r>
              <a:r>
                <a:rPr lang="de-DE" b="1" i="1" dirty="0">
                  <a:solidFill>
                    <a:schemeClr val="tx1">
                      <a:lumMod val="75000"/>
                      <a:lumOff val="25000"/>
                    </a:schemeClr>
                  </a:solidFill>
                </a:rPr>
                <a:t>abstand</a:t>
              </a:r>
              <a:br>
                <a:rPr lang="de-DE" i="1" dirty="0">
                  <a:solidFill>
                    <a:schemeClr val="tx1">
                      <a:lumMod val="75000"/>
                      <a:lumOff val="25000"/>
                    </a:schemeClr>
                  </a:solidFill>
                </a:rPr>
              </a:br>
              <a:r>
                <a:rPr lang="de-DE" i="1" dirty="0">
                  <a:solidFill>
                    <a:schemeClr val="tx1">
                      <a:lumMod val="75000"/>
                      <a:lumOff val="25000"/>
                    </a:schemeClr>
                  </a:solidFill>
                </a:rPr>
                <a:t>(Kann stark variieren)</a:t>
              </a:r>
            </a:p>
          </p:txBody>
        </p:sp>
        <p:cxnSp>
          <p:nvCxnSpPr>
            <p:cNvPr id="16" name="Gerader Verbinder 15">
              <a:extLst>
                <a:ext uri="{FF2B5EF4-FFF2-40B4-BE49-F238E27FC236}">
                  <a16:creationId xmlns:a16="http://schemas.microsoft.com/office/drawing/2014/main" id="{9E0AB5FA-2410-4998-B836-11390358263F}"/>
                </a:ext>
              </a:extLst>
            </p:cNvPr>
            <p:cNvCxnSpPr>
              <a:cxnSpLocks/>
            </p:cNvCxnSpPr>
            <p:nvPr/>
          </p:nvCxnSpPr>
          <p:spPr>
            <a:xfrm>
              <a:off x="6438048" y="3243523"/>
              <a:ext cx="0" cy="20966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DE6C2BEE-5149-435F-96F9-52E9C7B764FD}"/>
                </a:ext>
              </a:extLst>
            </p:cNvPr>
            <p:cNvCxnSpPr>
              <a:cxnSpLocks/>
            </p:cNvCxnSpPr>
            <p:nvPr/>
          </p:nvCxnSpPr>
          <p:spPr>
            <a:xfrm>
              <a:off x="6543774" y="3243523"/>
              <a:ext cx="0" cy="209661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5" name="Gruppieren 24">
            <a:extLst>
              <a:ext uri="{FF2B5EF4-FFF2-40B4-BE49-F238E27FC236}">
                <a16:creationId xmlns:a16="http://schemas.microsoft.com/office/drawing/2014/main" id="{8215352F-5B60-4809-674C-10F06A2A9B79}"/>
              </a:ext>
            </a:extLst>
          </p:cNvPr>
          <p:cNvGrpSpPr/>
          <p:nvPr/>
        </p:nvGrpSpPr>
        <p:grpSpPr>
          <a:xfrm>
            <a:off x="7793310" y="3047793"/>
            <a:ext cx="1315194" cy="1091762"/>
            <a:chOff x="7793310" y="3047793"/>
            <a:chExt cx="1315194" cy="1091762"/>
          </a:xfrm>
        </p:grpSpPr>
        <p:sp>
          <p:nvSpPr>
            <p:cNvPr id="22" name="Textfeld 21">
              <a:extLst>
                <a:ext uri="{FF2B5EF4-FFF2-40B4-BE49-F238E27FC236}">
                  <a16:creationId xmlns:a16="http://schemas.microsoft.com/office/drawing/2014/main" id="{01C057F7-7357-D7FD-EB13-07B503C96A98}"/>
                </a:ext>
              </a:extLst>
            </p:cNvPr>
            <p:cNvSpPr txBox="1"/>
            <p:nvPr/>
          </p:nvSpPr>
          <p:spPr>
            <a:xfrm>
              <a:off x="7793310" y="3047793"/>
              <a:ext cx="1178957" cy="359073"/>
            </a:xfrm>
            <a:prstGeom prst="rect">
              <a:avLst/>
            </a:prstGeom>
            <a:noFill/>
          </p:spPr>
          <p:txBody>
            <a:bodyPr wrap="square">
              <a:spAutoFit/>
            </a:bodyPr>
            <a:lstStyle/>
            <a:p>
              <a:pPr marR="0" algn="l" rtl="0"/>
              <a:r>
                <a:rPr lang="de-DE" sz="2600" b="0" i="0" u="none" strike="noStrike" baseline="30000" dirty="0">
                  <a:solidFill>
                    <a:schemeClr val="tx2">
                      <a:lumMod val="75000"/>
                    </a:schemeClr>
                  </a:solidFill>
                  <a:latin typeface="+mj-lt"/>
                </a:rPr>
                <a:t>Oberlänge</a:t>
              </a:r>
            </a:p>
          </p:txBody>
        </p:sp>
        <p:sp>
          <p:nvSpPr>
            <p:cNvPr id="23" name="Textfeld 22">
              <a:extLst>
                <a:ext uri="{FF2B5EF4-FFF2-40B4-BE49-F238E27FC236}">
                  <a16:creationId xmlns:a16="http://schemas.microsoft.com/office/drawing/2014/main" id="{E5561CB7-BCCD-585A-3347-C3EDB7AE2F6D}"/>
                </a:ext>
              </a:extLst>
            </p:cNvPr>
            <p:cNvSpPr txBox="1"/>
            <p:nvPr/>
          </p:nvSpPr>
          <p:spPr>
            <a:xfrm>
              <a:off x="7794223" y="3284984"/>
              <a:ext cx="1314281" cy="625812"/>
            </a:xfrm>
            <a:prstGeom prst="rect">
              <a:avLst/>
            </a:prstGeom>
            <a:noFill/>
          </p:spPr>
          <p:txBody>
            <a:bodyPr wrap="square">
              <a:spAutoFit/>
            </a:bodyPr>
            <a:lstStyle/>
            <a:p>
              <a:pPr marR="0" algn="l" rtl="0"/>
              <a:r>
                <a:rPr lang="de-DE" sz="2600" b="0" i="0" u="none" strike="noStrike" baseline="30000" dirty="0">
                  <a:solidFill>
                    <a:srgbClr val="CD1619"/>
                  </a:solidFill>
                  <a:latin typeface="+mj-lt"/>
                </a:rPr>
                <a:t>Mittellänge</a:t>
              </a:r>
            </a:p>
            <a:p>
              <a:pPr marR="0" algn="l" rtl="0"/>
              <a:r>
                <a:rPr lang="de-DE" sz="2600" baseline="30000" dirty="0">
                  <a:solidFill>
                    <a:srgbClr val="CD1619"/>
                  </a:solidFill>
                  <a:latin typeface="+mj-lt"/>
                </a:rPr>
                <a:t>(= X-Höhe)</a:t>
              </a:r>
              <a:endParaRPr lang="de-DE" sz="2600" b="0" i="0" u="none" strike="noStrike" baseline="30000" dirty="0">
                <a:solidFill>
                  <a:srgbClr val="CD1619"/>
                </a:solidFill>
                <a:latin typeface="+mj-lt"/>
              </a:endParaRPr>
            </a:p>
          </p:txBody>
        </p:sp>
        <p:sp>
          <p:nvSpPr>
            <p:cNvPr id="24" name="Textfeld 23">
              <a:extLst>
                <a:ext uri="{FF2B5EF4-FFF2-40B4-BE49-F238E27FC236}">
                  <a16:creationId xmlns:a16="http://schemas.microsoft.com/office/drawing/2014/main" id="{1EF0FC17-B4FD-91D8-52CF-C4A86DE7FF45}"/>
                </a:ext>
              </a:extLst>
            </p:cNvPr>
            <p:cNvSpPr txBox="1"/>
            <p:nvPr/>
          </p:nvSpPr>
          <p:spPr>
            <a:xfrm>
              <a:off x="7799818" y="3780482"/>
              <a:ext cx="1178957" cy="359073"/>
            </a:xfrm>
            <a:prstGeom prst="rect">
              <a:avLst/>
            </a:prstGeom>
            <a:noFill/>
          </p:spPr>
          <p:txBody>
            <a:bodyPr wrap="square">
              <a:spAutoFit/>
            </a:bodyPr>
            <a:lstStyle/>
            <a:p>
              <a:pPr marR="0" algn="l" rtl="0"/>
              <a:r>
                <a:rPr lang="de-DE" sz="2600" b="0" i="0" u="none" strike="noStrike" baseline="30000" dirty="0">
                  <a:solidFill>
                    <a:srgbClr val="008000"/>
                  </a:solidFill>
                  <a:latin typeface="+mj-lt"/>
                </a:rPr>
                <a:t>Unterlänge</a:t>
              </a:r>
            </a:p>
          </p:txBody>
        </p:sp>
      </p:grpSp>
    </p:spTree>
    <p:extLst>
      <p:ext uri="{BB962C8B-B14F-4D97-AF65-F5344CB8AC3E}">
        <p14:creationId xmlns:p14="http://schemas.microsoft.com/office/powerpoint/2010/main" val="417977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tertitel 8">
            <a:extLst>
              <a:ext uri="{FF2B5EF4-FFF2-40B4-BE49-F238E27FC236}">
                <a16:creationId xmlns:a16="http://schemas.microsoft.com/office/drawing/2014/main" id="{AC9E969E-2CDE-4E43-8591-6BA065631B4C}"/>
              </a:ext>
            </a:extLst>
          </p:cNvPr>
          <p:cNvSpPr>
            <a:spLocks noGrp="1"/>
          </p:cNvSpPr>
          <p:nvPr>
            <p:ph type="subTitle" idx="1"/>
          </p:nvPr>
        </p:nvSpPr>
        <p:spPr>
          <a:xfrm>
            <a:off x="611560" y="1916832"/>
            <a:ext cx="8103132" cy="2424117"/>
          </a:xfrm>
        </p:spPr>
        <p:txBody>
          <a:bodyPr>
            <a:noAutofit/>
          </a:bodyPr>
          <a:lstStyle/>
          <a:p>
            <a:pPr algn="l"/>
            <a:r>
              <a:rPr lang="de-DE" sz="2400" dirty="0">
                <a:solidFill>
                  <a:schemeClr val="tx2">
                    <a:lumMod val="75000"/>
                  </a:schemeClr>
                </a:solidFill>
              </a:rPr>
              <a:t>Die Normschrift DIN 6776 ist eine heute nach DIN EN ISO 3098 genormte Schriftart, die die Textangabe und Bemaßung auf Technischen Zeichnungen vereinheitlichen soll. Die Normschrift kann in verschiedenen Schriftformen und den Varianten vertikal und horizontal ausgeführt werden. In der Regel wird die Normschrift in der Schriftform B in vertikaler Ausführung verwendet. </a:t>
            </a:r>
          </a:p>
        </p:txBody>
      </p:sp>
      <p:sp>
        <p:nvSpPr>
          <p:cNvPr id="6" name="Rechteck 5">
            <a:extLst>
              <a:ext uri="{FF2B5EF4-FFF2-40B4-BE49-F238E27FC236}">
                <a16:creationId xmlns:a16="http://schemas.microsoft.com/office/drawing/2014/main" id="{6EAB80DD-02C2-0ABC-59CE-2C29A9F7613F}"/>
              </a:ext>
            </a:extLst>
          </p:cNvPr>
          <p:cNvSpPr/>
          <p:nvPr/>
        </p:nvSpPr>
        <p:spPr>
          <a:xfrm>
            <a:off x="-36512"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ctr" rtl="0"/>
            <a:r>
              <a:rPr lang="de-DE" sz="4400" dirty="0">
                <a:solidFill>
                  <a:schemeClr val="bg1"/>
                </a:solidFill>
                <a:latin typeface="DIN 6776" panose="020B0603050302020204" pitchFamily="34" charset="0"/>
                <a:ea typeface="+mj-ea"/>
                <a:cs typeface="+mj-cs"/>
              </a:rPr>
              <a:t>Normschrift nach DIN 6776</a:t>
            </a:r>
          </a:p>
        </p:txBody>
      </p:sp>
    </p:spTree>
    <p:extLst>
      <p:ext uri="{BB962C8B-B14F-4D97-AF65-F5344CB8AC3E}">
        <p14:creationId xmlns:p14="http://schemas.microsoft.com/office/powerpoint/2010/main" val="380751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32296" y="5205864"/>
            <a:ext cx="7992888" cy="500637"/>
          </a:xfrm>
        </p:spPr>
        <p:txBody>
          <a:bodyPr>
            <a:noAutofit/>
          </a:bodyPr>
          <a:lstStyle/>
          <a:p>
            <a:pPr algn="l">
              <a:spcBef>
                <a:spcPts val="600"/>
              </a:spcBef>
              <a:tabLst>
                <a:tab pos="4038600" algn="l"/>
              </a:tabLst>
            </a:pPr>
            <a:r>
              <a:rPr lang="de-DE" sz="2000" b="1" i="1" dirty="0" err="1">
                <a:solidFill>
                  <a:schemeClr val="tx1"/>
                </a:solidFill>
              </a:rPr>
              <a:t>Nennhöhe</a:t>
            </a:r>
            <a:r>
              <a:rPr lang="de-DE" sz="2000" b="1" i="1" dirty="0">
                <a:solidFill>
                  <a:schemeClr val="tx1"/>
                </a:solidFill>
              </a:rPr>
              <a:t> „h“ = Höhe der Großbuchstaben </a:t>
            </a:r>
            <a:r>
              <a:rPr lang="de-DE" sz="2000" b="1" dirty="0">
                <a:solidFill>
                  <a:schemeClr val="tx1"/>
                </a:solidFill>
                <a:sym typeface="Symbol" panose="05050102010706020507" pitchFamily="18" charset="2"/>
              </a:rPr>
              <a:t></a:t>
            </a:r>
            <a:r>
              <a:rPr lang="de-DE" sz="2000" b="1" i="1" dirty="0">
                <a:solidFill>
                  <a:schemeClr val="tx1"/>
                </a:solidFill>
                <a:sym typeface="Symbol" panose="05050102010706020507" pitchFamily="18" charset="2"/>
              </a:rPr>
              <a:t>  </a:t>
            </a:r>
            <a:r>
              <a:rPr lang="de-DE" sz="2000" b="1" dirty="0">
                <a:solidFill>
                  <a:srgbClr val="FF0000"/>
                </a:solidFill>
              </a:rPr>
              <a:t>10/10 der </a:t>
            </a:r>
            <a:r>
              <a:rPr lang="de-DE" sz="2000" b="1" dirty="0" err="1">
                <a:solidFill>
                  <a:srgbClr val="FF0000"/>
                </a:solidFill>
              </a:rPr>
              <a:t>Nennhöhe</a:t>
            </a:r>
            <a:endParaRPr lang="de-DE" sz="2000" b="1" dirty="0">
              <a:solidFill>
                <a:srgbClr val="FF0000"/>
              </a:solidFill>
            </a:endParaRPr>
          </a:p>
          <a:p>
            <a:pPr algn="l">
              <a:spcBef>
                <a:spcPts val="300"/>
              </a:spcBef>
              <a:tabLst>
                <a:tab pos="4038600" algn="l"/>
              </a:tabLst>
            </a:pPr>
            <a:endParaRPr lang="de-DE" sz="2000" b="1" dirty="0">
              <a:solidFill>
                <a:srgbClr val="FF0000"/>
              </a:solidFill>
            </a:endParaRPr>
          </a:p>
          <a:p>
            <a:pPr algn="l">
              <a:spcBef>
                <a:spcPts val="300"/>
              </a:spcBef>
              <a:tabLst>
                <a:tab pos="4038600" algn="l"/>
              </a:tabLst>
            </a:pPr>
            <a:endParaRPr lang="de-DE" sz="2000" dirty="0">
              <a:solidFill>
                <a:schemeClr val="tx1"/>
              </a:solidFill>
            </a:endParaRPr>
          </a:p>
        </p:txBody>
      </p:sp>
      <p:pic>
        <p:nvPicPr>
          <p:cNvPr id="6" name="Grafik 5"/>
          <p:cNvPicPr/>
          <p:nvPr/>
        </p:nvPicPr>
        <p:blipFill>
          <a:blip r:embed="rId2" cstate="print"/>
          <a:srcRect/>
          <a:stretch>
            <a:fillRect/>
          </a:stretch>
        </p:blipFill>
        <p:spPr bwMode="auto">
          <a:xfrm>
            <a:off x="1754164" y="1911301"/>
            <a:ext cx="7038876" cy="2132992"/>
          </a:xfrm>
          <a:prstGeom prst="rect">
            <a:avLst/>
          </a:prstGeom>
          <a:noFill/>
          <a:ln w="9525">
            <a:noFill/>
            <a:miter lim="800000"/>
            <a:headEnd/>
            <a:tailEnd/>
          </a:ln>
        </p:spPr>
      </p:pic>
      <p:graphicFrame>
        <p:nvGraphicFramePr>
          <p:cNvPr id="7" name="Tabelle 6"/>
          <p:cNvGraphicFramePr>
            <a:graphicFrameLocks noGrp="1"/>
          </p:cNvGraphicFramePr>
          <p:nvPr>
            <p:extLst>
              <p:ext uri="{D42A27DB-BD31-4B8C-83A1-F6EECF244321}">
                <p14:modId xmlns:p14="http://schemas.microsoft.com/office/powerpoint/2010/main" val="3975486262"/>
              </p:ext>
            </p:extLst>
          </p:nvPr>
        </p:nvGraphicFramePr>
        <p:xfrm>
          <a:off x="251520" y="4692517"/>
          <a:ext cx="7704856" cy="365760"/>
        </p:xfrm>
        <a:graphic>
          <a:graphicData uri="http://schemas.openxmlformats.org/drawingml/2006/table">
            <a:tbl>
              <a:tblPr firstRow="1" bandRow="1">
                <a:tableStyleId>{5940675A-B579-460E-94D1-54222C63F5DA}</a:tableStyleId>
              </a:tblPr>
              <a:tblGrid>
                <a:gridCol w="963107">
                  <a:extLst>
                    <a:ext uri="{9D8B030D-6E8A-4147-A177-3AD203B41FA5}">
                      <a16:colId xmlns:a16="http://schemas.microsoft.com/office/drawing/2014/main" val="20000"/>
                    </a:ext>
                  </a:extLst>
                </a:gridCol>
                <a:gridCol w="963107">
                  <a:extLst>
                    <a:ext uri="{9D8B030D-6E8A-4147-A177-3AD203B41FA5}">
                      <a16:colId xmlns:a16="http://schemas.microsoft.com/office/drawing/2014/main" val="20001"/>
                    </a:ext>
                  </a:extLst>
                </a:gridCol>
                <a:gridCol w="963107">
                  <a:extLst>
                    <a:ext uri="{9D8B030D-6E8A-4147-A177-3AD203B41FA5}">
                      <a16:colId xmlns:a16="http://schemas.microsoft.com/office/drawing/2014/main" val="20002"/>
                    </a:ext>
                  </a:extLst>
                </a:gridCol>
                <a:gridCol w="963107">
                  <a:extLst>
                    <a:ext uri="{9D8B030D-6E8A-4147-A177-3AD203B41FA5}">
                      <a16:colId xmlns:a16="http://schemas.microsoft.com/office/drawing/2014/main" val="20003"/>
                    </a:ext>
                  </a:extLst>
                </a:gridCol>
                <a:gridCol w="963107">
                  <a:extLst>
                    <a:ext uri="{9D8B030D-6E8A-4147-A177-3AD203B41FA5}">
                      <a16:colId xmlns:a16="http://schemas.microsoft.com/office/drawing/2014/main" val="20004"/>
                    </a:ext>
                  </a:extLst>
                </a:gridCol>
                <a:gridCol w="963107">
                  <a:extLst>
                    <a:ext uri="{9D8B030D-6E8A-4147-A177-3AD203B41FA5}">
                      <a16:colId xmlns:a16="http://schemas.microsoft.com/office/drawing/2014/main" val="20005"/>
                    </a:ext>
                  </a:extLst>
                </a:gridCol>
                <a:gridCol w="963107">
                  <a:extLst>
                    <a:ext uri="{9D8B030D-6E8A-4147-A177-3AD203B41FA5}">
                      <a16:colId xmlns:a16="http://schemas.microsoft.com/office/drawing/2014/main" val="20006"/>
                    </a:ext>
                  </a:extLst>
                </a:gridCol>
                <a:gridCol w="963107">
                  <a:extLst>
                    <a:ext uri="{9D8B030D-6E8A-4147-A177-3AD203B41FA5}">
                      <a16:colId xmlns:a16="http://schemas.microsoft.com/office/drawing/2014/main" val="20007"/>
                    </a:ext>
                  </a:extLst>
                </a:gridCol>
              </a:tblGrid>
              <a:tr h="360040">
                <a:tc>
                  <a:txBody>
                    <a:bodyPr/>
                    <a:lstStyle/>
                    <a:p>
                      <a:r>
                        <a:rPr lang="de-DE" dirty="0"/>
                        <a:t>1,8</a:t>
                      </a:r>
                    </a:p>
                  </a:txBody>
                  <a:tcPr/>
                </a:tc>
                <a:tc>
                  <a:txBody>
                    <a:bodyPr/>
                    <a:lstStyle/>
                    <a:p>
                      <a:r>
                        <a:rPr lang="de-DE" dirty="0"/>
                        <a:t>2,5</a:t>
                      </a:r>
                    </a:p>
                  </a:txBody>
                  <a:tcPr/>
                </a:tc>
                <a:tc>
                  <a:txBody>
                    <a:bodyPr/>
                    <a:lstStyle/>
                    <a:p>
                      <a:r>
                        <a:rPr lang="de-DE" dirty="0"/>
                        <a:t>3,5</a:t>
                      </a:r>
                    </a:p>
                  </a:txBody>
                  <a:tcPr/>
                </a:tc>
                <a:tc>
                  <a:txBody>
                    <a:bodyPr/>
                    <a:lstStyle/>
                    <a:p>
                      <a:r>
                        <a:rPr lang="de-DE" dirty="0"/>
                        <a:t>5</a:t>
                      </a:r>
                    </a:p>
                  </a:txBody>
                  <a:tcPr/>
                </a:tc>
                <a:tc>
                  <a:txBody>
                    <a:bodyPr/>
                    <a:lstStyle/>
                    <a:p>
                      <a:r>
                        <a:rPr lang="de-DE" dirty="0"/>
                        <a:t>7</a:t>
                      </a:r>
                    </a:p>
                  </a:txBody>
                  <a:tcPr/>
                </a:tc>
                <a:tc>
                  <a:txBody>
                    <a:bodyPr/>
                    <a:lstStyle/>
                    <a:p>
                      <a:r>
                        <a:rPr lang="de-DE" dirty="0"/>
                        <a:t>10</a:t>
                      </a:r>
                    </a:p>
                  </a:txBody>
                  <a:tcPr/>
                </a:tc>
                <a:tc>
                  <a:txBody>
                    <a:bodyPr/>
                    <a:lstStyle/>
                    <a:p>
                      <a:r>
                        <a:rPr lang="de-DE" dirty="0"/>
                        <a:t>14</a:t>
                      </a:r>
                    </a:p>
                  </a:txBody>
                  <a:tcPr/>
                </a:tc>
                <a:tc>
                  <a:txBody>
                    <a:bodyPr/>
                    <a:lstStyle/>
                    <a:p>
                      <a:r>
                        <a:rPr lang="de-DE" dirty="0"/>
                        <a:t>20</a:t>
                      </a:r>
                    </a:p>
                  </a:txBody>
                  <a:tcPr/>
                </a:tc>
                <a:extLst>
                  <a:ext uri="{0D108BD9-81ED-4DB2-BD59-A6C34878D82A}">
                    <a16:rowId xmlns:a16="http://schemas.microsoft.com/office/drawing/2014/main" val="10000"/>
                  </a:ext>
                </a:extLst>
              </a:tr>
            </a:tbl>
          </a:graphicData>
        </a:graphic>
      </p:graphicFrame>
      <p:sp>
        <p:nvSpPr>
          <p:cNvPr id="8" name="Rechteck 7"/>
          <p:cNvSpPr/>
          <p:nvPr/>
        </p:nvSpPr>
        <p:spPr>
          <a:xfrm>
            <a:off x="179512" y="4395193"/>
            <a:ext cx="2284408" cy="369332"/>
          </a:xfrm>
          <a:prstGeom prst="rect">
            <a:avLst/>
          </a:prstGeom>
        </p:spPr>
        <p:txBody>
          <a:bodyPr wrap="none">
            <a:spAutoFit/>
          </a:bodyPr>
          <a:lstStyle/>
          <a:p>
            <a:r>
              <a:rPr lang="de-DE" b="1" dirty="0" err="1"/>
              <a:t>Nennhöhe</a:t>
            </a:r>
            <a:r>
              <a:rPr lang="de-DE" b="1" dirty="0"/>
              <a:t> „h“ in mm:</a:t>
            </a:r>
          </a:p>
        </p:txBody>
      </p:sp>
      <p:sp>
        <p:nvSpPr>
          <p:cNvPr id="4" name="Rechteck 3">
            <a:extLst>
              <a:ext uri="{FF2B5EF4-FFF2-40B4-BE49-F238E27FC236}">
                <a16:creationId xmlns:a16="http://schemas.microsoft.com/office/drawing/2014/main" id="{A998FA8B-C8A8-A549-AFAE-8D4BFFD9580F}"/>
              </a:ext>
            </a:extLst>
          </p:cNvPr>
          <p:cNvSpPr/>
          <p:nvPr/>
        </p:nvSpPr>
        <p:spPr>
          <a:xfrm>
            <a:off x="2123728" y="4611217"/>
            <a:ext cx="3888432" cy="513348"/>
          </a:xfrm>
          <a:prstGeom prst="rect">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p>
        </p:txBody>
      </p:sp>
      <p:sp>
        <p:nvSpPr>
          <p:cNvPr id="9" name="Rechteck 8">
            <a:extLst>
              <a:ext uri="{FF2B5EF4-FFF2-40B4-BE49-F238E27FC236}">
                <a16:creationId xmlns:a16="http://schemas.microsoft.com/office/drawing/2014/main" id="{034D1B41-1A8D-7DEF-CD57-DBF186BB932D}"/>
              </a:ext>
            </a:extLst>
          </p:cNvPr>
          <p:cNvSpPr/>
          <p:nvPr/>
        </p:nvSpPr>
        <p:spPr>
          <a:xfrm>
            <a:off x="-1836"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ctr" rtl="0"/>
            <a:r>
              <a:rPr lang="de-DE" sz="3200" dirty="0">
                <a:solidFill>
                  <a:schemeClr val="bg1"/>
                </a:solidFill>
                <a:latin typeface="DIN 6776" panose="020B0603050302020204" pitchFamily="34" charset="0"/>
                <a:ea typeface="+mj-ea"/>
                <a:cs typeface="+mj-cs"/>
              </a:rPr>
              <a:t>Vertikale Normschrift nach DIN 6776, Schriftform B</a:t>
            </a:r>
          </a:p>
        </p:txBody>
      </p:sp>
      <p:sp>
        <p:nvSpPr>
          <p:cNvPr id="13" name="Textfeld 12">
            <a:extLst>
              <a:ext uri="{FF2B5EF4-FFF2-40B4-BE49-F238E27FC236}">
                <a16:creationId xmlns:a16="http://schemas.microsoft.com/office/drawing/2014/main" id="{99054DE1-FC69-3B10-DB34-B4D312F87B28}"/>
              </a:ext>
            </a:extLst>
          </p:cNvPr>
          <p:cNvSpPr txBox="1"/>
          <p:nvPr/>
        </p:nvSpPr>
        <p:spPr>
          <a:xfrm>
            <a:off x="180020" y="1921971"/>
            <a:ext cx="1574144" cy="584775"/>
          </a:xfrm>
          <a:prstGeom prst="rect">
            <a:avLst/>
          </a:prstGeom>
          <a:noFill/>
        </p:spPr>
        <p:txBody>
          <a:bodyPr wrap="square">
            <a:spAutoFit/>
          </a:bodyPr>
          <a:lstStyle/>
          <a:p>
            <a:pPr marR="0" algn="l" rtl="0"/>
            <a:r>
              <a:rPr lang="de-DE" sz="2400" i="0" u="none" strike="noStrike" baseline="30000" dirty="0">
                <a:solidFill>
                  <a:srgbClr val="CD1619"/>
                </a:solidFill>
                <a:latin typeface="DIN 6776" panose="020B0603050302020204" pitchFamily="34" charset="0"/>
              </a:rPr>
              <a:t>Versalien =</a:t>
            </a:r>
            <a:br>
              <a:rPr lang="de-DE" sz="2400" i="0" u="none" strike="noStrike" baseline="30000" dirty="0">
                <a:solidFill>
                  <a:srgbClr val="CD1619"/>
                </a:solidFill>
                <a:latin typeface="DIN 6776" panose="020B0603050302020204" pitchFamily="34" charset="0"/>
              </a:rPr>
            </a:br>
            <a:r>
              <a:rPr lang="de-DE" sz="2400" i="0" u="none" strike="noStrike" baseline="30000" dirty="0">
                <a:solidFill>
                  <a:srgbClr val="CD1619"/>
                </a:solidFill>
                <a:latin typeface="DIN 6776" panose="020B0603050302020204" pitchFamily="34" charset="0"/>
              </a:rPr>
              <a:t>Großbuchstaben</a:t>
            </a:r>
          </a:p>
        </p:txBody>
      </p:sp>
      <p:sp>
        <p:nvSpPr>
          <p:cNvPr id="15" name="Textfeld 14">
            <a:extLst>
              <a:ext uri="{FF2B5EF4-FFF2-40B4-BE49-F238E27FC236}">
                <a16:creationId xmlns:a16="http://schemas.microsoft.com/office/drawing/2014/main" id="{275EDD01-A2F3-3C12-B199-32059A91A3A1}"/>
              </a:ext>
            </a:extLst>
          </p:cNvPr>
          <p:cNvSpPr txBox="1"/>
          <p:nvPr/>
        </p:nvSpPr>
        <p:spPr>
          <a:xfrm>
            <a:off x="180020" y="2682811"/>
            <a:ext cx="1544800" cy="584775"/>
          </a:xfrm>
          <a:prstGeom prst="rect">
            <a:avLst/>
          </a:prstGeom>
          <a:noFill/>
        </p:spPr>
        <p:txBody>
          <a:bodyPr wrap="square">
            <a:spAutoFit/>
          </a:bodyPr>
          <a:lstStyle/>
          <a:p>
            <a:pPr marR="0" algn="l" rtl="0"/>
            <a:r>
              <a:rPr lang="de-DE" sz="2400" i="0" u="none" strike="noStrike" baseline="30000" dirty="0">
                <a:solidFill>
                  <a:srgbClr val="CD1619"/>
                </a:solidFill>
                <a:latin typeface="DIN 6776" panose="020B0603050302020204" pitchFamily="34" charset="0"/>
              </a:rPr>
              <a:t>Minuskeln =</a:t>
            </a:r>
            <a:br>
              <a:rPr lang="de-DE" sz="2400" i="0" u="none" strike="noStrike" baseline="30000" dirty="0">
                <a:solidFill>
                  <a:srgbClr val="CD1619"/>
                </a:solidFill>
                <a:latin typeface="DIN 6776" panose="020B0603050302020204" pitchFamily="34" charset="0"/>
              </a:rPr>
            </a:br>
            <a:r>
              <a:rPr lang="de-DE" sz="2400" i="0" u="none" strike="noStrike" baseline="30000" dirty="0">
                <a:solidFill>
                  <a:srgbClr val="CD1619"/>
                </a:solidFill>
                <a:latin typeface="DIN 6776" panose="020B0603050302020204" pitchFamily="34" charset="0"/>
              </a:rPr>
              <a:t>Kleinbuchstaben</a:t>
            </a:r>
          </a:p>
        </p:txBody>
      </p:sp>
      <p:sp>
        <p:nvSpPr>
          <p:cNvPr id="17" name="Textfeld 16">
            <a:extLst>
              <a:ext uri="{FF2B5EF4-FFF2-40B4-BE49-F238E27FC236}">
                <a16:creationId xmlns:a16="http://schemas.microsoft.com/office/drawing/2014/main" id="{A2E4E68B-F874-B4D9-86BD-E39405810F74}"/>
              </a:ext>
            </a:extLst>
          </p:cNvPr>
          <p:cNvSpPr txBox="1"/>
          <p:nvPr/>
        </p:nvSpPr>
        <p:spPr>
          <a:xfrm>
            <a:off x="180020" y="3462774"/>
            <a:ext cx="1727684" cy="584775"/>
          </a:xfrm>
          <a:prstGeom prst="rect">
            <a:avLst/>
          </a:prstGeom>
          <a:noFill/>
        </p:spPr>
        <p:txBody>
          <a:bodyPr wrap="square">
            <a:spAutoFit/>
          </a:bodyPr>
          <a:lstStyle/>
          <a:p>
            <a:pPr marR="0" algn="l" rtl="0"/>
            <a:r>
              <a:rPr lang="de-DE" sz="2400" i="0" u="none" strike="noStrike" baseline="30000" dirty="0">
                <a:solidFill>
                  <a:srgbClr val="CD1619"/>
                </a:solidFill>
                <a:latin typeface="DIN 6776" panose="020B0603050302020204" pitchFamily="34" charset="0"/>
              </a:rPr>
              <a:t>Ziffern, Satz-</a:t>
            </a:r>
            <a:br>
              <a:rPr lang="de-DE" sz="2400" i="0" u="none" strike="noStrike" baseline="30000" dirty="0">
                <a:solidFill>
                  <a:srgbClr val="CD1619"/>
                </a:solidFill>
                <a:latin typeface="DIN 6776" panose="020B0603050302020204" pitchFamily="34" charset="0"/>
              </a:rPr>
            </a:br>
            <a:r>
              <a:rPr lang="de-DE" sz="2400" i="0" u="none" strike="noStrike" baseline="30000" dirty="0">
                <a:solidFill>
                  <a:srgbClr val="CD1619"/>
                </a:solidFill>
                <a:latin typeface="DIN 6776" panose="020B0603050302020204" pitchFamily="34" charset="0"/>
              </a:rPr>
              <a:t>und Sonderzeichen</a:t>
            </a:r>
          </a:p>
        </p:txBody>
      </p:sp>
      <p:sp>
        <p:nvSpPr>
          <p:cNvPr id="20" name="Untertitel 2">
            <a:extLst>
              <a:ext uri="{FF2B5EF4-FFF2-40B4-BE49-F238E27FC236}">
                <a16:creationId xmlns:a16="http://schemas.microsoft.com/office/drawing/2014/main" id="{23FD44C1-3A40-D63C-C6A6-CDA5EB79F26F}"/>
              </a:ext>
            </a:extLst>
          </p:cNvPr>
          <p:cNvSpPr txBox="1">
            <a:spLocks/>
          </p:cNvSpPr>
          <p:nvPr/>
        </p:nvSpPr>
        <p:spPr>
          <a:xfrm>
            <a:off x="232296" y="5664449"/>
            <a:ext cx="7992888" cy="52329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600"/>
              </a:spcBef>
              <a:tabLst>
                <a:tab pos="4038600" algn="l"/>
              </a:tabLst>
            </a:pPr>
            <a:r>
              <a:rPr lang="de-DE" sz="2000" b="1" i="1" dirty="0">
                <a:solidFill>
                  <a:schemeClr val="tx1"/>
                </a:solidFill>
              </a:rPr>
              <a:t>Höhe der Kleinbuchstaben „c“ </a:t>
            </a:r>
            <a:r>
              <a:rPr lang="de-DE" sz="2000" b="1" dirty="0">
                <a:solidFill>
                  <a:schemeClr val="tx1"/>
                </a:solidFill>
                <a:sym typeface="Symbol" panose="05050102010706020507" pitchFamily="18" charset="2"/>
              </a:rPr>
              <a:t></a:t>
            </a:r>
            <a:r>
              <a:rPr lang="de-DE" sz="2000" b="1" dirty="0">
                <a:solidFill>
                  <a:schemeClr val="tx1"/>
                </a:solidFill>
              </a:rPr>
              <a:t>  </a:t>
            </a:r>
            <a:r>
              <a:rPr lang="de-DE" sz="2000" b="1" dirty="0">
                <a:solidFill>
                  <a:srgbClr val="FF0000"/>
                </a:solidFill>
              </a:rPr>
              <a:t>7/10 der </a:t>
            </a:r>
            <a:r>
              <a:rPr lang="de-DE" sz="2000" b="1" dirty="0" err="1">
                <a:solidFill>
                  <a:srgbClr val="FF0000"/>
                </a:solidFill>
              </a:rPr>
              <a:t>Nennhöhe</a:t>
            </a:r>
            <a:endParaRPr lang="de-DE" sz="2000" b="1" dirty="0">
              <a:solidFill>
                <a:srgbClr val="FF0000"/>
              </a:solidFill>
            </a:endParaRPr>
          </a:p>
          <a:p>
            <a:pPr algn="l">
              <a:spcBef>
                <a:spcPts val="300"/>
              </a:spcBef>
              <a:tabLst>
                <a:tab pos="4038600" algn="l"/>
              </a:tabLst>
            </a:pPr>
            <a:endParaRPr lang="de-DE" sz="2000" b="1" dirty="0">
              <a:solidFill>
                <a:srgbClr val="FF0000"/>
              </a:solidFill>
            </a:endParaRPr>
          </a:p>
          <a:p>
            <a:pPr algn="l">
              <a:spcBef>
                <a:spcPts val="300"/>
              </a:spcBef>
              <a:tabLst>
                <a:tab pos="4038600" algn="l"/>
              </a:tabLst>
            </a:pPr>
            <a:endParaRPr lang="de-DE" sz="2000" dirty="0">
              <a:solidFill>
                <a:schemeClr val="tx1"/>
              </a:solidFill>
            </a:endParaRPr>
          </a:p>
        </p:txBody>
      </p:sp>
      <p:sp>
        <p:nvSpPr>
          <p:cNvPr id="2" name="Untertitel 2">
            <a:extLst>
              <a:ext uri="{FF2B5EF4-FFF2-40B4-BE49-F238E27FC236}">
                <a16:creationId xmlns:a16="http://schemas.microsoft.com/office/drawing/2014/main" id="{28DB96C3-683B-63CC-4068-837E3F02EDFF}"/>
              </a:ext>
            </a:extLst>
          </p:cNvPr>
          <p:cNvSpPr txBox="1">
            <a:spLocks/>
          </p:cNvSpPr>
          <p:nvPr/>
        </p:nvSpPr>
        <p:spPr>
          <a:xfrm>
            <a:off x="251520" y="6172329"/>
            <a:ext cx="7992888" cy="50063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600"/>
              </a:spcBef>
              <a:tabLst>
                <a:tab pos="4038600" algn="l"/>
              </a:tabLst>
            </a:pPr>
            <a:r>
              <a:rPr lang="de-DE" sz="2000" b="1" i="1" dirty="0">
                <a:solidFill>
                  <a:schemeClr val="tx1"/>
                </a:solidFill>
              </a:rPr>
              <a:t>Strichdicke „d“ </a:t>
            </a:r>
            <a:r>
              <a:rPr lang="de-DE" sz="2000" b="1" dirty="0">
                <a:solidFill>
                  <a:schemeClr val="tx1"/>
                </a:solidFill>
                <a:sym typeface="Symbol" panose="05050102010706020507" pitchFamily="18" charset="2"/>
              </a:rPr>
              <a:t></a:t>
            </a:r>
            <a:r>
              <a:rPr lang="de-DE" sz="2000" b="1" dirty="0">
                <a:solidFill>
                  <a:schemeClr val="tx1"/>
                </a:solidFill>
              </a:rPr>
              <a:t>  </a:t>
            </a:r>
            <a:r>
              <a:rPr lang="de-DE" sz="2000" b="1" dirty="0">
                <a:solidFill>
                  <a:srgbClr val="FF0000"/>
                </a:solidFill>
              </a:rPr>
              <a:t>1/10 der </a:t>
            </a:r>
            <a:r>
              <a:rPr lang="de-DE" sz="2000" b="1" dirty="0" err="1">
                <a:solidFill>
                  <a:srgbClr val="FF0000"/>
                </a:solidFill>
              </a:rPr>
              <a:t>Nennhöhe</a:t>
            </a:r>
            <a:endParaRPr lang="de-DE" sz="2000" b="1" dirty="0">
              <a:solidFill>
                <a:srgbClr val="FF0000"/>
              </a:solidFill>
            </a:endParaRPr>
          </a:p>
          <a:p>
            <a:pPr algn="l">
              <a:spcBef>
                <a:spcPts val="300"/>
              </a:spcBef>
              <a:tabLst>
                <a:tab pos="4038600" algn="l"/>
              </a:tabLst>
            </a:pPr>
            <a:endParaRPr lang="de-DE" sz="2000" b="1" dirty="0">
              <a:solidFill>
                <a:srgbClr val="FF0000"/>
              </a:solidFill>
            </a:endParaRPr>
          </a:p>
          <a:p>
            <a:pPr algn="l">
              <a:spcBef>
                <a:spcPts val="300"/>
              </a:spcBef>
              <a:tabLst>
                <a:tab pos="4038600" algn="l"/>
              </a:tabLst>
            </a:pPr>
            <a:endParaRPr lang="de-DE"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4" grpId="0" animBg="1"/>
      <p:bldP spid="13" grpId="0"/>
      <p:bldP spid="15" grpId="0"/>
      <p:bldP spid="17" grpId="0"/>
      <p:bldP spid="20"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337257596"/>
              </p:ext>
            </p:extLst>
          </p:nvPr>
        </p:nvGraphicFramePr>
        <p:xfrm>
          <a:off x="305936" y="1844824"/>
          <a:ext cx="8532127" cy="4577203"/>
        </p:xfrm>
        <a:graphic>
          <a:graphicData uri="http://schemas.openxmlformats.org/drawingml/2006/table">
            <a:tbl>
              <a:tblPr/>
              <a:tblGrid>
                <a:gridCol w="303156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80120">
                  <a:extLst>
                    <a:ext uri="{9D8B030D-6E8A-4147-A177-3AD203B41FA5}">
                      <a16:colId xmlns:a16="http://schemas.microsoft.com/office/drawing/2014/main" val="20005"/>
                    </a:ext>
                  </a:extLst>
                </a:gridCol>
                <a:gridCol w="964063">
                  <a:extLst>
                    <a:ext uri="{9D8B030D-6E8A-4147-A177-3AD203B41FA5}">
                      <a16:colId xmlns:a16="http://schemas.microsoft.com/office/drawing/2014/main" val="20006"/>
                    </a:ext>
                  </a:extLst>
                </a:gridCol>
              </a:tblGrid>
              <a:tr h="654130">
                <a:tc>
                  <a:txBody>
                    <a:bodyPr/>
                    <a:lstStyle/>
                    <a:p>
                      <a:pPr>
                        <a:lnSpc>
                          <a:spcPct val="115000"/>
                        </a:lnSpc>
                        <a:spcAft>
                          <a:spcPts val="0"/>
                        </a:spcAft>
                      </a:pPr>
                      <a:r>
                        <a:rPr lang="de-DE" sz="1900" dirty="0">
                          <a:latin typeface="Calibri"/>
                          <a:ea typeface="Calibri"/>
                          <a:cs typeface="Times New Roman"/>
                        </a:rPr>
                        <a:t>Höhe der Großbuchstaben </a:t>
                      </a:r>
                      <a:r>
                        <a:rPr lang="de-DE" sz="1900" b="1" dirty="0">
                          <a:latin typeface="Calibri"/>
                          <a:ea typeface="Calibri"/>
                          <a:cs typeface="Times New Roman"/>
                        </a:rPr>
                        <a:t>(</a:t>
                      </a:r>
                      <a:r>
                        <a:rPr lang="de-DE" sz="1900" b="1" dirty="0" err="1">
                          <a:latin typeface="Calibri"/>
                          <a:ea typeface="Calibri"/>
                          <a:cs typeface="Times New Roman"/>
                        </a:rPr>
                        <a:t>Nennhöhe</a:t>
                      </a:r>
                      <a:r>
                        <a:rPr lang="de-DE" sz="1900" b="1" dirty="0">
                          <a:latin typeface="Calibri"/>
                          <a:ea typeface="Calibri"/>
                          <a:cs typeface="Times New Roman"/>
                        </a:rPr>
                        <a:t>)</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10/10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3,5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7 mm</a:t>
                      </a:r>
                      <a:endParaRPr lang="de-DE" sz="1100" b="1" dirty="0">
                        <a:solidFill>
                          <a:schemeClr val="bg1"/>
                        </a:solidFill>
                        <a:latin typeface="Calibri"/>
                        <a:ea typeface="Calibri"/>
                        <a:cs typeface="Times New Roman"/>
                      </a:endParaRPr>
                    </a:p>
                    <a:p>
                      <a:pPr algn="r">
                        <a:lnSpc>
                          <a:spcPct val="115000"/>
                        </a:lnSpc>
                        <a:spcAft>
                          <a:spcPts val="0"/>
                        </a:spcAft>
                      </a:pPr>
                      <a:r>
                        <a:rPr lang="de-DE" sz="1900" b="1" dirty="0">
                          <a:solidFill>
                            <a:schemeClr val="bg1"/>
                          </a:solidFill>
                          <a:latin typeface="Calibri"/>
                          <a:ea typeface="Calibri"/>
                          <a:cs typeface="Times New Roman"/>
                        </a:rPr>
                        <a:t>(7,5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latin typeface="Calibri"/>
                          <a:ea typeface="Calibri"/>
                          <a:cs typeface="Times New Roman"/>
                        </a:rPr>
                        <a:t>10 mm</a:t>
                      </a:r>
                      <a:endParaRPr lang="de-DE" sz="1100" b="1"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7065">
                <a:tc>
                  <a:txBody>
                    <a:bodyPr/>
                    <a:lstStyle/>
                    <a:p>
                      <a:pPr>
                        <a:lnSpc>
                          <a:spcPct val="115000"/>
                        </a:lnSpc>
                        <a:spcAft>
                          <a:spcPts val="0"/>
                        </a:spcAft>
                      </a:pPr>
                      <a:r>
                        <a:rPr lang="de-DE" sz="1900" dirty="0">
                          <a:latin typeface="Calibri"/>
                          <a:ea typeface="Calibri"/>
                          <a:cs typeface="Times New Roman"/>
                        </a:rPr>
                        <a:t>Höhe der Kleinbuchstaben</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c</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3,5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7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4130">
                <a:tc>
                  <a:txBody>
                    <a:bodyPr/>
                    <a:lstStyle/>
                    <a:p>
                      <a:pPr>
                        <a:lnSpc>
                          <a:spcPct val="115000"/>
                        </a:lnSpc>
                        <a:spcAft>
                          <a:spcPts val="0"/>
                        </a:spcAft>
                      </a:pPr>
                      <a:r>
                        <a:rPr lang="de-DE" sz="1900" dirty="0">
                          <a:latin typeface="Calibri"/>
                          <a:ea typeface="Calibri"/>
                          <a:cs typeface="Times New Roman"/>
                        </a:rPr>
                        <a:t>Höhe der Ober- und </a:t>
                      </a:r>
                      <a:br>
                        <a:rPr lang="de-DE" sz="1900" dirty="0">
                          <a:latin typeface="Calibri"/>
                          <a:ea typeface="Calibri"/>
                          <a:cs typeface="Times New Roman"/>
                        </a:rPr>
                      </a:br>
                      <a:r>
                        <a:rPr lang="de-DE" sz="1900" dirty="0">
                          <a:latin typeface="Calibri"/>
                          <a:ea typeface="Calibri"/>
                          <a:cs typeface="Times New Roman"/>
                        </a:rPr>
                        <a:t>der Unterlänge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f</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1,5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3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065">
                <a:tc>
                  <a:txBody>
                    <a:bodyPr/>
                    <a:lstStyle/>
                    <a:p>
                      <a:pPr>
                        <a:lnSpc>
                          <a:spcPct val="115000"/>
                        </a:lnSpc>
                        <a:spcAft>
                          <a:spcPts val="0"/>
                        </a:spcAft>
                      </a:pPr>
                      <a:r>
                        <a:rPr lang="de-DE" sz="1900" dirty="0">
                          <a:latin typeface="Calibri"/>
                          <a:ea typeface="Calibri"/>
                          <a:cs typeface="Times New Roman"/>
                        </a:rPr>
                        <a:t>Linienbreite (Stiftmine!)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d</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endParaRPr lang="de-DE" sz="19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0,5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endParaRPr lang="de-DE" sz="19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1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81195">
                <a:tc>
                  <a:txBody>
                    <a:bodyPr/>
                    <a:lstStyle/>
                    <a:p>
                      <a:pPr>
                        <a:lnSpc>
                          <a:spcPct val="115000"/>
                        </a:lnSpc>
                        <a:spcAft>
                          <a:spcPts val="0"/>
                        </a:spcAft>
                      </a:pPr>
                      <a:r>
                        <a:rPr lang="de-DE" sz="1900">
                          <a:latin typeface="Calibri"/>
                          <a:ea typeface="Calibri"/>
                          <a:cs typeface="Times New Roman"/>
                        </a:rPr>
                        <a:t>Mindestabstände zwischen </a:t>
                      </a:r>
                      <a:br>
                        <a:rPr lang="de-DE" sz="1900">
                          <a:latin typeface="Calibri"/>
                          <a:ea typeface="Calibri"/>
                          <a:cs typeface="Times New Roman"/>
                        </a:rPr>
                      </a:br>
                      <a:r>
                        <a:rPr lang="de-DE" sz="1900">
                          <a:latin typeface="Calibri"/>
                          <a:ea typeface="Calibri"/>
                          <a:cs typeface="Times New Roman"/>
                        </a:rPr>
                        <a:t>den Schriftzeichen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a</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0,7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1,4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4130">
                <a:tc>
                  <a:txBody>
                    <a:bodyPr/>
                    <a:lstStyle/>
                    <a:p>
                      <a:pPr>
                        <a:lnSpc>
                          <a:spcPct val="115000"/>
                        </a:lnSpc>
                        <a:spcAft>
                          <a:spcPts val="0"/>
                        </a:spcAft>
                      </a:pPr>
                      <a:r>
                        <a:rPr lang="de-DE" sz="1900" dirty="0">
                          <a:latin typeface="Calibri"/>
                          <a:ea typeface="Calibri"/>
                          <a:cs typeface="Times New Roman"/>
                        </a:rPr>
                        <a:t>Mindestabstand zwischen </a:t>
                      </a:r>
                      <a:br>
                        <a:rPr lang="de-DE" sz="1900" dirty="0">
                          <a:latin typeface="Calibri"/>
                          <a:ea typeface="Calibri"/>
                          <a:cs typeface="Times New Roman"/>
                        </a:rPr>
                      </a:br>
                      <a:r>
                        <a:rPr lang="de-DE" sz="1900" dirty="0">
                          <a:latin typeface="Calibri"/>
                          <a:ea typeface="Calibri"/>
                          <a:cs typeface="Times New Roman"/>
                        </a:rPr>
                        <a:t>den Grundlinien </a:t>
                      </a:r>
                      <a:br>
                        <a:rPr lang="de-DE" sz="1900" dirty="0">
                          <a:latin typeface="Calibri"/>
                          <a:ea typeface="Calibri"/>
                          <a:cs typeface="Times New Roman"/>
                        </a:rPr>
                      </a:br>
                      <a:r>
                        <a:rPr lang="de-DE" sz="1900" dirty="0">
                          <a:latin typeface="Calibri"/>
                          <a:ea typeface="Calibri"/>
                          <a:cs typeface="Times New Roman"/>
                        </a:rPr>
                        <a:t>(= Zeilenabstand)</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b</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7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10 mm</a:t>
                      </a:r>
                      <a:endParaRPr lang="de-DE" sz="1100" dirty="0">
                        <a:solidFill>
                          <a:schemeClr val="bg1"/>
                        </a:solidFill>
                        <a:latin typeface="Calibri"/>
                        <a:ea typeface="Calibri"/>
                        <a:cs typeface="Times New Roman"/>
                      </a:endParaRPr>
                    </a:p>
                    <a:p>
                      <a:pPr algn="r">
                        <a:lnSpc>
                          <a:spcPct val="115000"/>
                        </a:lnSpc>
                        <a:spcAft>
                          <a:spcPts val="0"/>
                        </a:spcAft>
                      </a:pPr>
                      <a:r>
                        <a:rPr lang="de-DE" sz="1900" dirty="0">
                          <a:solidFill>
                            <a:schemeClr val="bg1"/>
                          </a:solidFill>
                          <a:latin typeface="Calibri"/>
                          <a:ea typeface="Calibri"/>
                          <a:cs typeface="Times New Roman"/>
                        </a:rPr>
                        <a:t>(9,8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54130">
                <a:tc>
                  <a:txBody>
                    <a:bodyPr/>
                    <a:lstStyle/>
                    <a:p>
                      <a:pPr>
                        <a:lnSpc>
                          <a:spcPct val="115000"/>
                        </a:lnSpc>
                        <a:spcAft>
                          <a:spcPts val="0"/>
                        </a:spcAft>
                      </a:pPr>
                      <a:r>
                        <a:rPr lang="de-DE" sz="1900">
                          <a:latin typeface="Calibri"/>
                          <a:ea typeface="Calibri"/>
                          <a:cs typeface="Times New Roman"/>
                        </a:rPr>
                        <a:t>Mindestabstand zwischen </a:t>
                      </a:r>
                      <a:br>
                        <a:rPr lang="de-DE" sz="1900">
                          <a:latin typeface="Calibri"/>
                          <a:ea typeface="Calibri"/>
                          <a:cs typeface="Times New Roman"/>
                        </a:rPr>
                      </a:br>
                      <a:r>
                        <a:rPr lang="de-DE" sz="1900">
                          <a:latin typeface="Calibri"/>
                          <a:ea typeface="Calibri"/>
                          <a:cs typeface="Times New Roman"/>
                        </a:rPr>
                        <a:t>den Wörtern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e</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6/10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3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4,2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6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3" name="Rechteck 2">
            <a:extLst>
              <a:ext uri="{FF2B5EF4-FFF2-40B4-BE49-F238E27FC236}">
                <a16:creationId xmlns:a16="http://schemas.microsoft.com/office/drawing/2014/main" id="{F7C36D3B-2616-3529-33EC-EB07A3FF9B0C}"/>
              </a:ext>
            </a:extLst>
          </p:cNvPr>
          <p:cNvSpPr/>
          <p:nvPr/>
        </p:nvSpPr>
        <p:spPr>
          <a:xfrm>
            <a:off x="10368"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1"/>
            <a:r>
              <a:rPr lang="de-DE" sz="3200" dirty="0">
                <a:solidFill>
                  <a:schemeClr val="bg1"/>
                </a:solidFill>
                <a:latin typeface="DIN 6776" panose="020B0603050302020204" pitchFamily="34" charset="0"/>
                <a:ea typeface="+mj-ea"/>
                <a:cs typeface="+mj-cs"/>
              </a:rPr>
              <a:t>Schriftabmessungen in mm </a:t>
            </a:r>
            <a:br>
              <a:rPr lang="de-DE" sz="3200" dirty="0">
                <a:solidFill>
                  <a:schemeClr val="bg1"/>
                </a:solidFill>
                <a:latin typeface="DIN 6776" panose="020B0603050302020204" pitchFamily="34" charset="0"/>
                <a:ea typeface="+mj-ea"/>
                <a:cs typeface="+mj-cs"/>
              </a:rPr>
            </a:br>
            <a:r>
              <a:rPr lang="de-DE" sz="3200" dirty="0">
                <a:solidFill>
                  <a:schemeClr val="bg1"/>
                </a:solidFill>
                <a:latin typeface="DIN 6776" panose="020B0603050302020204" pitchFamily="34" charset="0"/>
                <a:ea typeface="+mj-ea"/>
                <a:cs typeface="+mj-cs"/>
              </a:rPr>
              <a:t>im Verhältnis zu </a:t>
            </a:r>
            <a:r>
              <a:rPr lang="de-DE" sz="3600" dirty="0">
                <a:solidFill>
                  <a:schemeClr val="bg1"/>
                </a:solidFill>
                <a:latin typeface="DIN 6776" panose="020B0603050302020204" pitchFamily="34" charset="0"/>
                <a:ea typeface="+mj-ea"/>
                <a:cs typeface="+mj-cs"/>
              </a:rPr>
              <a:t>h</a:t>
            </a:r>
            <a:r>
              <a:rPr lang="de-DE" sz="3200" dirty="0">
                <a:solidFill>
                  <a:schemeClr val="bg1"/>
                </a:solidFill>
                <a:latin typeface="DIN 6776" panose="020B0603050302020204" pitchFamily="34" charset="0"/>
                <a:ea typeface="+mj-ea"/>
                <a:cs typeface="+mj-cs"/>
              </a:rPr>
              <a:t> (DIN 6776)</a:t>
            </a:r>
          </a:p>
        </p:txBody>
      </p:sp>
      <p:graphicFrame>
        <p:nvGraphicFramePr>
          <p:cNvPr id="8" name="Inhaltsplatzhalter 3">
            <a:extLst>
              <a:ext uri="{FF2B5EF4-FFF2-40B4-BE49-F238E27FC236}">
                <a16:creationId xmlns:a16="http://schemas.microsoft.com/office/drawing/2014/main" id="{B3D3BF31-D2A9-4185-1824-440D611D799B}"/>
              </a:ext>
            </a:extLst>
          </p:cNvPr>
          <p:cNvGraphicFramePr>
            <a:graphicFrameLocks/>
          </p:cNvGraphicFramePr>
          <p:nvPr>
            <p:extLst>
              <p:ext uri="{D42A27DB-BD31-4B8C-83A1-F6EECF244321}">
                <p14:modId xmlns:p14="http://schemas.microsoft.com/office/powerpoint/2010/main" val="1246179092"/>
              </p:ext>
            </p:extLst>
          </p:nvPr>
        </p:nvGraphicFramePr>
        <p:xfrm>
          <a:off x="316304" y="1844823"/>
          <a:ext cx="8532127" cy="4577203"/>
        </p:xfrm>
        <a:graphic>
          <a:graphicData uri="http://schemas.openxmlformats.org/drawingml/2006/table">
            <a:tbl>
              <a:tblPr/>
              <a:tblGrid>
                <a:gridCol w="303156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80120">
                  <a:extLst>
                    <a:ext uri="{9D8B030D-6E8A-4147-A177-3AD203B41FA5}">
                      <a16:colId xmlns:a16="http://schemas.microsoft.com/office/drawing/2014/main" val="20005"/>
                    </a:ext>
                  </a:extLst>
                </a:gridCol>
                <a:gridCol w="964063">
                  <a:extLst>
                    <a:ext uri="{9D8B030D-6E8A-4147-A177-3AD203B41FA5}">
                      <a16:colId xmlns:a16="http://schemas.microsoft.com/office/drawing/2014/main" val="20006"/>
                    </a:ext>
                  </a:extLst>
                </a:gridCol>
              </a:tblGrid>
              <a:tr h="654130">
                <a:tc>
                  <a:txBody>
                    <a:bodyPr/>
                    <a:lstStyle/>
                    <a:p>
                      <a:pPr>
                        <a:lnSpc>
                          <a:spcPct val="115000"/>
                        </a:lnSpc>
                        <a:spcAft>
                          <a:spcPts val="0"/>
                        </a:spcAft>
                      </a:pPr>
                      <a:r>
                        <a:rPr lang="de-DE" sz="1900" dirty="0">
                          <a:latin typeface="Calibri"/>
                          <a:ea typeface="Calibri"/>
                          <a:cs typeface="Times New Roman"/>
                        </a:rPr>
                        <a:t>Höhe der Großbuchstaben </a:t>
                      </a:r>
                      <a:r>
                        <a:rPr lang="de-DE" sz="1900" b="1" dirty="0">
                          <a:latin typeface="Calibri"/>
                          <a:ea typeface="Calibri"/>
                          <a:cs typeface="Times New Roman"/>
                        </a:rPr>
                        <a:t>(</a:t>
                      </a:r>
                      <a:r>
                        <a:rPr lang="de-DE" sz="1900" b="1" dirty="0" err="1">
                          <a:latin typeface="Calibri"/>
                          <a:ea typeface="Calibri"/>
                          <a:cs typeface="Times New Roman"/>
                        </a:rPr>
                        <a:t>Nennhöhe</a:t>
                      </a:r>
                      <a:r>
                        <a:rPr lang="de-DE" sz="1900" b="1" dirty="0">
                          <a:latin typeface="Calibri"/>
                          <a:ea typeface="Calibri"/>
                          <a:cs typeface="Times New Roman"/>
                        </a:rPr>
                        <a:t>)</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10/10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3,5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5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7 mm</a:t>
                      </a:r>
                      <a:endParaRPr lang="de-DE" sz="1100" b="1" dirty="0">
                        <a:solidFill>
                          <a:schemeClr val="bg1"/>
                        </a:solidFill>
                        <a:latin typeface="Calibri"/>
                        <a:ea typeface="Calibri"/>
                        <a:cs typeface="Times New Roman"/>
                      </a:endParaRPr>
                    </a:p>
                    <a:p>
                      <a:pPr algn="r">
                        <a:lnSpc>
                          <a:spcPct val="115000"/>
                        </a:lnSpc>
                        <a:spcAft>
                          <a:spcPts val="0"/>
                        </a:spcAft>
                      </a:pPr>
                      <a:r>
                        <a:rPr lang="de-DE" sz="1900" b="1" dirty="0">
                          <a:solidFill>
                            <a:schemeClr val="bg1"/>
                          </a:solidFill>
                          <a:latin typeface="Calibri"/>
                          <a:ea typeface="Calibri"/>
                          <a:cs typeface="Times New Roman"/>
                        </a:rPr>
                        <a:t>(7,5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latin typeface="Calibri"/>
                          <a:ea typeface="Calibri"/>
                          <a:cs typeface="Times New Roman"/>
                        </a:rPr>
                        <a:t>10 mm</a:t>
                      </a:r>
                      <a:endParaRPr lang="de-DE" sz="1100" b="1"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7065">
                <a:tc>
                  <a:txBody>
                    <a:bodyPr/>
                    <a:lstStyle/>
                    <a:p>
                      <a:pPr>
                        <a:lnSpc>
                          <a:spcPct val="115000"/>
                        </a:lnSpc>
                        <a:spcAft>
                          <a:spcPts val="0"/>
                        </a:spcAft>
                      </a:pPr>
                      <a:r>
                        <a:rPr lang="de-DE" sz="1900" dirty="0">
                          <a:latin typeface="Calibri"/>
                          <a:ea typeface="Calibri"/>
                          <a:cs typeface="Times New Roman"/>
                        </a:rPr>
                        <a:t>Höhe der Kleinbuchstaben</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c</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7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4130">
                <a:tc>
                  <a:txBody>
                    <a:bodyPr/>
                    <a:lstStyle/>
                    <a:p>
                      <a:pPr>
                        <a:lnSpc>
                          <a:spcPct val="115000"/>
                        </a:lnSpc>
                        <a:spcAft>
                          <a:spcPts val="0"/>
                        </a:spcAft>
                      </a:pPr>
                      <a:r>
                        <a:rPr lang="de-DE" sz="1900" dirty="0">
                          <a:latin typeface="Calibri"/>
                          <a:ea typeface="Calibri"/>
                          <a:cs typeface="Times New Roman"/>
                        </a:rPr>
                        <a:t>Höhe der Ober- und </a:t>
                      </a:r>
                      <a:br>
                        <a:rPr lang="de-DE" sz="1900" dirty="0">
                          <a:latin typeface="Calibri"/>
                          <a:ea typeface="Calibri"/>
                          <a:cs typeface="Times New Roman"/>
                        </a:rPr>
                      </a:br>
                      <a:r>
                        <a:rPr lang="de-DE" sz="1900" dirty="0">
                          <a:latin typeface="Calibri"/>
                          <a:ea typeface="Calibri"/>
                          <a:cs typeface="Times New Roman"/>
                        </a:rPr>
                        <a:t>der Unterlänge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f</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3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065">
                <a:tc>
                  <a:txBody>
                    <a:bodyPr/>
                    <a:lstStyle/>
                    <a:p>
                      <a:pPr>
                        <a:lnSpc>
                          <a:spcPct val="115000"/>
                        </a:lnSpc>
                        <a:spcAft>
                          <a:spcPts val="0"/>
                        </a:spcAft>
                      </a:pPr>
                      <a:r>
                        <a:rPr lang="de-DE" sz="1900" dirty="0">
                          <a:latin typeface="Calibri"/>
                          <a:ea typeface="Calibri"/>
                          <a:cs typeface="Times New Roman"/>
                        </a:rPr>
                        <a:t>Linienbreite (Stiftmine!)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d</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endParaRPr lang="de-DE" sz="19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endParaRPr lang="de-DE" sz="19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1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81195">
                <a:tc>
                  <a:txBody>
                    <a:bodyPr/>
                    <a:lstStyle/>
                    <a:p>
                      <a:pPr>
                        <a:lnSpc>
                          <a:spcPct val="115000"/>
                        </a:lnSpc>
                        <a:spcAft>
                          <a:spcPts val="0"/>
                        </a:spcAft>
                      </a:pPr>
                      <a:r>
                        <a:rPr lang="de-DE" sz="1900">
                          <a:latin typeface="Calibri"/>
                          <a:ea typeface="Calibri"/>
                          <a:cs typeface="Times New Roman"/>
                        </a:rPr>
                        <a:t>Mindestabstände zwischen </a:t>
                      </a:r>
                      <a:br>
                        <a:rPr lang="de-DE" sz="1900">
                          <a:latin typeface="Calibri"/>
                          <a:ea typeface="Calibri"/>
                          <a:cs typeface="Times New Roman"/>
                        </a:rPr>
                      </a:br>
                      <a:r>
                        <a:rPr lang="de-DE" sz="1900">
                          <a:latin typeface="Calibri"/>
                          <a:ea typeface="Calibri"/>
                          <a:cs typeface="Times New Roman"/>
                        </a:rPr>
                        <a:t>den Schriftzeichen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a</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0,7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1,4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4130">
                <a:tc>
                  <a:txBody>
                    <a:bodyPr/>
                    <a:lstStyle/>
                    <a:p>
                      <a:pPr>
                        <a:lnSpc>
                          <a:spcPct val="115000"/>
                        </a:lnSpc>
                        <a:spcAft>
                          <a:spcPts val="0"/>
                        </a:spcAft>
                      </a:pPr>
                      <a:r>
                        <a:rPr lang="de-DE" sz="1900" dirty="0">
                          <a:latin typeface="Calibri"/>
                          <a:ea typeface="Calibri"/>
                          <a:cs typeface="Times New Roman"/>
                        </a:rPr>
                        <a:t>Mindestabstand zwischen </a:t>
                      </a:r>
                      <a:br>
                        <a:rPr lang="de-DE" sz="1900" dirty="0">
                          <a:latin typeface="Calibri"/>
                          <a:ea typeface="Calibri"/>
                          <a:cs typeface="Times New Roman"/>
                        </a:rPr>
                      </a:br>
                      <a:r>
                        <a:rPr lang="de-DE" sz="1900" dirty="0">
                          <a:latin typeface="Calibri"/>
                          <a:ea typeface="Calibri"/>
                          <a:cs typeface="Times New Roman"/>
                        </a:rPr>
                        <a:t>den Grundlinien </a:t>
                      </a:r>
                      <a:br>
                        <a:rPr lang="de-DE" sz="1900" dirty="0">
                          <a:latin typeface="Calibri"/>
                          <a:ea typeface="Calibri"/>
                          <a:cs typeface="Times New Roman"/>
                        </a:rPr>
                      </a:br>
                      <a:r>
                        <a:rPr lang="de-DE" sz="1900" dirty="0">
                          <a:latin typeface="Calibri"/>
                          <a:ea typeface="Calibri"/>
                          <a:cs typeface="Times New Roman"/>
                        </a:rPr>
                        <a:t>(= Zeilenabstand)</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b</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10 mm</a:t>
                      </a:r>
                      <a:endParaRPr lang="de-DE" sz="1100" dirty="0">
                        <a:solidFill>
                          <a:schemeClr val="bg1"/>
                        </a:solidFill>
                        <a:latin typeface="Calibri"/>
                        <a:ea typeface="Calibri"/>
                        <a:cs typeface="Times New Roman"/>
                      </a:endParaRPr>
                    </a:p>
                    <a:p>
                      <a:pPr algn="r">
                        <a:lnSpc>
                          <a:spcPct val="115000"/>
                        </a:lnSpc>
                        <a:spcAft>
                          <a:spcPts val="0"/>
                        </a:spcAft>
                      </a:pPr>
                      <a:r>
                        <a:rPr lang="de-DE" sz="1900" dirty="0">
                          <a:solidFill>
                            <a:schemeClr val="bg1"/>
                          </a:solidFill>
                          <a:latin typeface="Calibri"/>
                          <a:ea typeface="Calibri"/>
                          <a:cs typeface="Times New Roman"/>
                        </a:rPr>
                        <a:t>(9,8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54130">
                <a:tc>
                  <a:txBody>
                    <a:bodyPr/>
                    <a:lstStyle/>
                    <a:p>
                      <a:pPr>
                        <a:lnSpc>
                          <a:spcPct val="115000"/>
                        </a:lnSpc>
                        <a:spcAft>
                          <a:spcPts val="0"/>
                        </a:spcAft>
                      </a:pPr>
                      <a:r>
                        <a:rPr lang="de-DE" sz="1900">
                          <a:latin typeface="Calibri"/>
                          <a:ea typeface="Calibri"/>
                          <a:cs typeface="Times New Roman"/>
                        </a:rPr>
                        <a:t>Mindestabstand zwischen </a:t>
                      </a:r>
                      <a:br>
                        <a:rPr lang="de-DE" sz="1900">
                          <a:latin typeface="Calibri"/>
                          <a:ea typeface="Calibri"/>
                          <a:cs typeface="Times New Roman"/>
                        </a:rPr>
                      </a:br>
                      <a:r>
                        <a:rPr lang="de-DE" sz="1900">
                          <a:latin typeface="Calibri"/>
                          <a:ea typeface="Calibri"/>
                          <a:cs typeface="Times New Roman"/>
                        </a:rPr>
                        <a:t>den Wörtern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e</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6/10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4,2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6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9" name="Inhaltsplatzhalter 3">
            <a:extLst>
              <a:ext uri="{FF2B5EF4-FFF2-40B4-BE49-F238E27FC236}">
                <a16:creationId xmlns:a16="http://schemas.microsoft.com/office/drawing/2014/main" id="{DF6418BC-1106-7D09-EFB9-5391AA6254CF}"/>
              </a:ext>
            </a:extLst>
          </p:cNvPr>
          <p:cNvGraphicFramePr>
            <a:graphicFrameLocks/>
          </p:cNvGraphicFramePr>
          <p:nvPr>
            <p:extLst>
              <p:ext uri="{D42A27DB-BD31-4B8C-83A1-F6EECF244321}">
                <p14:modId xmlns:p14="http://schemas.microsoft.com/office/powerpoint/2010/main" val="3224796960"/>
              </p:ext>
            </p:extLst>
          </p:nvPr>
        </p:nvGraphicFramePr>
        <p:xfrm>
          <a:off x="316303" y="1844822"/>
          <a:ext cx="8532127" cy="4577203"/>
        </p:xfrm>
        <a:graphic>
          <a:graphicData uri="http://schemas.openxmlformats.org/drawingml/2006/table">
            <a:tbl>
              <a:tblPr/>
              <a:tblGrid>
                <a:gridCol w="303156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80120">
                  <a:extLst>
                    <a:ext uri="{9D8B030D-6E8A-4147-A177-3AD203B41FA5}">
                      <a16:colId xmlns:a16="http://schemas.microsoft.com/office/drawing/2014/main" val="20005"/>
                    </a:ext>
                  </a:extLst>
                </a:gridCol>
                <a:gridCol w="964063">
                  <a:extLst>
                    <a:ext uri="{9D8B030D-6E8A-4147-A177-3AD203B41FA5}">
                      <a16:colId xmlns:a16="http://schemas.microsoft.com/office/drawing/2014/main" val="20006"/>
                    </a:ext>
                  </a:extLst>
                </a:gridCol>
              </a:tblGrid>
              <a:tr h="654130">
                <a:tc>
                  <a:txBody>
                    <a:bodyPr/>
                    <a:lstStyle/>
                    <a:p>
                      <a:pPr>
                        <a:lnSpc>
                          <a:spcPct val="115000"/>
                        </a:lnSpc>
                        <a:spcAft>
                          <a:spcPts val="0"/>
                        </a:spcAft>
                      </a:pPr>
                      <a:r>
                        <a:rPr lang="de-DE" sz="1900" dirty="0">
                          <a:latin typeface="Calibri"/>
                          <a:ea typeface="Calibri"/>
                          <a:cs typeface="Times New Roman"/>
                        </a:rPr>
                        <a:t>Höhe der Großbuchstaben </a:t>
                      </a:r>
                      <a:r>
                        <a:rPr lang="de-DE" sz="1900" b="1" dirty="0">
                          <a:latin typeface="Calibri"/>
                          <a:ea typeface="Calibri"/>
                          <a:cs typeface="Times New Roman"/>
                        </a:rPr>
                        <a:t>(</a:t>
                      </a:r>
                      <a:r>
                        <a:rPr lang="de-DE" sz="1900" b="1" dirty="0" err="1">
                          <a:latin typeface="Calibri"/>
                          <a:ea typeface="Calibri"/>
                          <a:cs typeface="Times New Roman"/>
                        </a:rPr>
                        <a:t>Nennhöhe</a:t>
                      </a:r>
                      <a:r>
                        <a:rPr lang="de-DE" sz="1900" b="1" dirty="0">
                          <a:latin typeface="Calibri"/>
                          <a:ea typeface="Calibri"/>
                          <a:cs typeface="Times New Roman"/>
                        </a:rPr>
                        <a:t>)</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10/10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3,5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5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bg1"/>
                          </a:solidFill>
                          <a:latin typeface="Calibri"/>
                          <a:ea typeface="Calibri"/>
                          <a:cs typeface="Times New Roman"/>
                        </a:rPr>
                        <a:t>7 mm</a:t>
                      </a:r>
                      <a:endParaRPr lang="de-DE" sz="1100" b="1" dirty="0">
                        <a:solidFill>
                          <a:schemeClr val="bg1"/>
                        </a:solidFill>
                        <a:latin typeface="Calibri"/>
                        <a:ea typeface="Calibri"/>
                        <a:cs typeface="Times New Roman"/>
                      </a:endParaRPr>
                    </a:p>
                    <a:p>
                      <a:pPr algn="r">
                        <a:lnSpc>
                          <a:spcPct val="115000"/>
                        </a:lnSpc>
                        <a:spcAft>
                          <a:spcPts val="0"/>
                        </a:spcAft>
                      </a:pPr>
                      <a:r>
                        <a:rPr lang="de-DE" sz="1900" b="1" dirty="0">
                          <a:solidFill>
                            <a:schemeClr val="bg1"/>
                          </a:solidFill>
                          <a:latin typeface="Calibri"/>
                          <a:ea typeface="Calibri"/>
                          <a:cs typeface="Times New Roman"/>
                        </a:rPr>
                        <a:t>(7,5 mm)</a:t>
                      </a:r>
                      <a:endParaRPr lang="de-DE" sz="1100" b="1"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latin typeface="Calibri"/>
                          <a:ea typeface="Calibri"/>
                          <a:cs typeface="Times New Roman"/>
                        </a:rPr>
                        <a:t>10 mm</a:t>
                      </a:r>
                      <a:endParaRPr lang="de-DE" sz="1100" b="1"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7065">
                <a:tc>
                  <a:txBody>
                    <a:bodyPr/>
                    <a:lstStyle/>
                    <a:p>
                      <a:pPr>
                        <a:lnSpc>
                          <a:spcPct val="115000"/>
                        </a:lnSpc>
                        <a:spcAft>
                          <a:spcPts val="0"/>
                        </a:spcAft>
                      </a:pPr>
                      <a:r>
                        <a:rPr lang="de-DE" sz="1900" dirty="0">
                          <a:latin typeface="Calibri"/>
                          <a:ea typeface="Calibri"/>
                          <a:cs typeface="Times New Roman"/>
                        </a:rPr>
                        <a:t>Höhe der Kleinbuchstaben</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c</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2,5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5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7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4130">
                <a:tc>
                  <a:txBody>
                    <a:bodyPr/>
                    <a:lstStyle/>
                    <a:p>
                      <a:pPr>
                        <a:lnSpc>
                          <a:spcPct val="115000"/>
                        </a:lnSpc>
                        <a:spcAft>
                          <a:spcPts val="0"/>
                        </a:spcAft>
                      </a:pPr>
                      <a:r>
                        <a:rPr lang="de-DE" sz="1900" dirty="0">
                          <a:latin typeface="Calibri"/>
                          <a:ea typeface="Calibri"/>
                          <a:cs typeface="Times New Roman"/>
                        </a:rPr>
                        <a:t>Höhe der Ober- und </a:t>
                      </a:r>
                      <a:br>
                        <a:rPr lang="de-DE" sz="1900" dirty="0">
                          <a:latin typeface="Calibri"/>
                          <a:ea typeface="Calibri"/>
                          <a:cs typeface="Times New Roman"/>
                        </a:rPr>
                      </a:br>
                      <a:r>
                        <a:rPr lang="de-DE" sz="1900" dirty="0">
                          <a:latin typeface="Calibri"/>
                          <a:ea typeface="Calibri"/>
                          <a:cs typeface="Times New Roman"/>
                        </a:rPr>
                        <a:t>der Unterlänge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f</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1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bg1"/>
                          </a:solidFill>
                          <a:latin typeface="Calibri"/>
                          <a:ea typeface="Calibri"/>
                          <a:cs typeface="Times New Roman"/>
                        </a:rPr>
                        <a:t>2,1 mm</a:t>
                      </a:r>
                      <a:endParaRPr lang="de-DE" sz="110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3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065">
                <a:tc>
                  <a:txBody>
                    <a:bodyPr/>
                    <a:lstStyle/>
                    <a:p>
                      <a:pPr>
                        <a:lnSpc>
                          <a:spcPct val="115000"/>
                        </a:lnSpc>
                        <a:spcAft>
                          <a:spcPts val="0"/>
                        </a:spcAft>
                      </a:pPr>
                      <a:r>
                        <a:rPr lang="de-DE" sz="1900" dirty="0">
                          <a:latin typeface="Calibri"/>
                          <a:ea typeface="Calibri"/>
                          <a:cs typeface="Times New Roman"/>
                        </a:rPr>
                        <a:t>Linienbreite (Stiftmine!)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d</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0,35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endParaRPr lang="de-DE" sz="19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1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81195">
                <a:tc>
                  <a:txBody>
                    <a:bodyPr/>
                    <a:lstStyle/>
                    <a:p>
                      <a:pPr>
                        <a:lnSpc>
                          <a:spcPct val="115000"/>
                        </a:lnSpc>
                        <a:spcAft>
                          <a:spcPts val="0"/>
                        </a:spcAft>
                      </a:pPr>
                      <a:r>
                        <a:rPr lang="de-DE" sz="1900">
                          <a:latin typeface="Calibri"/>
                          <a:ea typeface="Calibri"/>
                          <a:cs typeface="Times New Roman"/>
                        </a:rPr>
                        <a:t>Mindestabstände zwischen </a:t>
                      </a:r>
                      <a:br>
                        <a:rPr lang="de-DE" sz="1900">
                          <a:latin typeface="Calibri"/>
                          <a:ea typeface="Calibri"/>
                          <a:cs typeface="Times New Roman"/>
                        </a:rPr>
                      </a:br>
                      <a:r>
                        <a:rPr lang="de-DE" sz="1900">
                          <a:latin typeface="Calibri"/>
                          <a:ea typeface="Calibri"/>
                          <a:cs typeface="Times New Roman"/>
                        </a:rPr>
                        <a:t>den Schriftzeichen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a</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0,7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1,4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4130">
                <a:tc>
                  <a:txBody>
                    <a:bodyPr/>
                    <a:lstStyle/>
                    <a:p>
                      <a:pPr>
                        <a:lnSpc>
                          <a:spcPct val="115000"/>
                        </a:lnSpc>
                        <a:spcAft>
                          <a:spcPts val="0"/>
                        </a:spcAft>
                      </a:pPr>
                      <a:r>
                        <a:rPr lang="de-DE" sz="1900" dirty="0">
                          <a:latin typeface="Calibri"/>
                          <a:ea typeface="Calibri"/>
                          <a:cs typeface="Times New Roman"/>
                        </a:rPr>
                        <a:t>Mindestabstand zwischen </a:t>
                      </a:r>
                      <a:br>
                        <a:rPr lang="de-DE" sz="1900" dirty="0">
                          <a:latin typeface="Calibri"/>
                          <a:ea typeface="Calibri"/>
                          <a:cs typeface="Times New Roman"/>
                        </a:rPr>
                      </a:br>
                      <a:r>
                        <a:rPr lang="de-DE" sz="1900" dirty="0">
                          <a:latin typeface="Calibri"/>
                          <a:ea typeface="Calibri"/>
                          <a:cs typeface="Times New Roman"/>
                        </a:rPr>
                        <a:t>den Grundlinien </a:t>
                      </a:r>
                      <a:br>
                        <a:rPr lang="de-DE" sz="1900" dirty="0">
                          <a:latin typeface="Calibri"/>
                          <a:ea typeface="Calibri"/>
                          <a:cs typeface="Times New Roman"/>
                        </a:rPr>
                      </a:br>
                      <a:r>
                        <a:rPr lang="de-DE" sz="1900" dirty="0">
                          <a:latin typeface="Calibri"/>
                          <a:ea typeface="Calibri"/>
                          <a:cs typeface="Times New Roman"/>
                        </a:rPr>
                        <a:t>(= Zeilenabstand)</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b</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5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10 mm</a:t>
                      </a:r>
                      <a:endParaRPr lang="de-DE" sz="1100" dirty="0">
                        <a:solidFill>
                          <a:schemeClr val="bg1"/>
                        </a:solidFill>
                        <a:latin typeface="Calibri"/>
                        <a:ea typeface="Calibri"/>
                        <a:cs typeface="Times New Roman"/>
                      </a:endParaRPr>
                    </a:p>
                    <a:p>
                      <a:pPr algn="r">
                        <a:lnSpc>
                          <a:spcPct val="115000"/>
                        </a:lnSpc>
                        <a:spcAft>
                          <a:spcPts val="0"/>
                        </a:spcAft>
                      </a:pPr>
                      <a:r>
                        <a:rPr lang="de-DE" sz="1900" dirty="0">
                          <a:solidFill>
                            <a:schemeClr val="bg1"/>
                          </a:solidFill>
                          <a:latin typeface="Calibri"/>
                          <a:ea typeface="Calibri"/>
                          <a:cs typeface="Times New Roman"/>
                        </a:rPr>
                        <a:t>(9,8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54130">
                <a:tc>
                  <a:txBody>
                    <a:bodyPr/>
                    <a:lstStyle/>
                    <a:p>
                      <a:pPr>
                        <a:lnSpc>
                          <a:spcPct val="115000"/>
                        </a:lnSpc>
                        <a:spcAft>
                          <a:spcPts val="0"/>
                        </a:spcAft>
                      </a:pPr>
                      <a:r>
                        <a:rPr lang="de-DE" sz="1900">
                          <a:latin typeface="Calibri"/>
                          <a:ea typeface="Calibri"/>
                          <a:cs typeface="Times New Roman"/>
                        </a:rPr>
                        <a:t>Mindestabstand zwischen </a:t>
                      </a:r>
                      <a:br>
                        <a:rPr lang="de-DE" sz="1900">
                          <a:latin typeface="Calibri"/>
                          <a:ea typeface="Calibri"/>
                          <a:cs typeface="Times New Roman"/>
                        </a:rPr>
                      </a:br>
                      <a:r>
                        <a:rPr lang="de-DE" sz="1900">
                          <a:latin typeface="Calibri"/>
                          <a:ea typeface="Calibri"/>
                          <a:cs typeface="Times New Roman"/>
                        </a:rPr>
                        <a:t>den Wörtern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e</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6/10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2,1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bg1"/>
                          </a:solidFill>
                          <a:latin typeface="Calibri"/>
                          <a:ea typeface="Calibri"/>
                          <a:cs typeface="Times New Roman"/>
                        </a:rPr>
                        <a:t>4,2 mm</a:t>
                      </a:r>
                      <a:endParaRPr lang="de-DE" sz="1100" dirty="0">
                        <a:solidFill>
                          <a:schemeClr val="bg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6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10" name="Inhaltsplatzhalter 3">
            <a:extLst>
              <a:ext uri="{FF2B5EF4-FFF2-40B4-BE49-F238E27FC236}">
                <a16:creationId xmlns:a16="http://schemas.microsoft.com/office/drawing/2014/main" id="{CDA90FF0-3588-59C6-4C2B-DAEC5AAD7CB0}"/>
              </a:ext>
            </a:extLst>
          </p:cNvPr>
          <p:cNvGraphicFramePr>
            <a:graphicFrameLocks/>
          </p:cNvGraphicFramePr>
          <p:nvPr>
            <p:extLst>
              <p:ext uri="{D42A27DB-BD31-4B8C-83A1-F6EECF244321}">
                <p14:modId xmlns:p14="http://schemas.microsoft.com/office/powerpoint/2010/main" val="326867405"/>
              </p:ext>
            </p:extLst>
          </p:nvPr>
        </p:nvGraphicFramePr>
        <p:xfrm>
          <a:off x="298133" y="1844820"/>
          <a:ext cx="8532127" cy="4577203"/>
        </p:xfrm>
        <a:graphic>
          <a:graphicData uri="http://schemas.openxmlformats.org/drawingml/2006/table">
            <a:tbl>
              <a:tblPr/>
              <a:tblGrid>
                <a:gridCol w="303156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80120">
                  <a:extLst>
                    <a:ext uri="{9D8B030D-6E8A-4147-A177-3AD203B41FA5}">
                      <a16:colId xmlns:a16="http://schemas.microsoft.com/office/drawing/2014/main" val="20005"/>
                    </a:ext>
                  </a:extLst>
                </a:gridCol>
                <a:gridCol w="964063">
                  <a:extLst>
                    <a:ext uri="{9D8B030D-6E8A-4147-A177-3AD203B41FA5}">
                      <a16:colId xmlns:a16="http://schemas.microsoft.com/office/drawing/2014/main" val="20006"/>
                    </a:ext>
                  </a:extLst>
                </a:gridCol>
              </a:tblGrid>
              <a:tr h="654130">
                <a:tc>
                  <a:txBody>
                    <a:bodyPr/>
                    <a:lstStyle/>
                    <a:p>
                      <a:pPr>
                        <a:lnSpc>
                          <a:spcPct val="115000"/>
                        </a:lnSpc>
                        <a:spcAft>
                          <a:spcPts val="0"/>
                        </a:spcAft>
                      </a:pPr>
                      <a:r>
                        <a:rPr lang="de-DE" sz="1900" dirty="0">
                          <a:latin typeface="Calibri"/>
                          <a:ea typeface="Calibri"/>
                          <a:cs typeface="Times New Roman"/>
                        </a:rPr>
                        <a:t>Höhe der Großbuchstaben </a:t>
                      </a:r>
                      <a:r>
                        <a:rPr lang="de-DE" sz="1900" b="1" dirty="0">
                          <a:latin typeface="Calibri"/>
                          <a:ea typeface="Calibri"/>
                          <a:cs typeface="Times New Roman"/>
                        </a:rPr>
                        <a:t>(</a:t>
                      </a:r>
                      <a:r>
                        <a:rPr lang="de-DE" sz="1900" b="1" dirty="0" err="1">
                          <a:latin typeface="Calibri"/>
                          <a:ea typeface="Calibri"/>
                          <a:cs typeface="Times New Roman"/>
                        </a:rPr>
                        <a:t>Nennhöhe</a:t>
                      </a:r>
                      <a:r>
                        <a:rPr lang="de-DE" sz="1900" b="1" dirty="0">
                          <a:latin typeface="Calibri"/>
                          <a:ea typeface="Calibri"/>
                          <a:cs typeface="Times New Roman"/>
                        </a:rPr>
                        <a:t>)</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10/10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3,5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5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solidFill>
                            <a:schemeClr val="tx1"/>
                          </a:solidFill>
                          <a:latin typeface="Calibri"/>
                          <a:ea typeface="Calibri"/>
                          <a:cs typeface="Times New Roman"/>
                        </a:rPr>
                        <a:t>7 mm</a:t>
                      </a:r>
                      <a:endParaRPr lang="de-DE" sz="1100" b="1"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b="1" dirty="0">
                          <a:latin typeface="Calibri"/>
                          <a:ea typeface="Calibri"/>
                          <a:cs typeface="Times New Roman"/>
                        </a:rPr>
                        <a:t>10 mm</a:t>
                      </a:r>
                      <a:endParaRPr lang="de-DE" sz="1100" b="1"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7065">
                <a:tc>
                  <a:txBody>
                    <a:bodyPr/>
                    <a:lstStyle/>
                    <a:p>
                      <a:pPr>
                        <a:lnSpc>
                          <a:spcPct val="115000"/>
                        </a:lnSpc>
                        <a:spcAft>
                          <a:spcPts val="0"/>
                        </a:spcAft>
                      </a:pPr>
                      <a:r>
                        <a:rPr lang="de-DE" sz="1900" dirty="0">
                          <a:latin typeface="Calibri"/>
                          <a:ea typeface="Calibri"/>
                          <a:cs typeface="Times New Roman"/>
                        </a:rPr>
                        <a:t>Höhe der Kleinbuchstaben</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c</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2,5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7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4130">
                <a:tc>
                  <a:txBody>
                    <a:bodyPr/>
                    <a:lstStyle/>
                    <a:p>
                      <a:pPr>
                        <a:lnSpc>
                          <a:spcPct val="115000"/>
                        </a:lnSpc>
                        <a:spcAft>
                          <a:spcPts val="0"/>
                        </a:spcAft>
                      </a:pPr>
                      <a:r>
                        <a:rPr lang="de-DE" sz="1900" dirty="0">
                          <a:latin typeface="Calibri"/>
                          <a:ea typeface="Calibri"/>
                          <a:cs typeface="Times New Roman"/>
                        </a:rPr>
                        <a:t>Höhe der Ober- und </a:t>
                      </a:r>
                      <a:br>
                        <a:rPr lang="de-DE" sz="1900" dirty="0">
                          <a:latin typeface="Calibri"/>
                          <a:ea typeface="Calibri"/>
                          <a:cs typeface="Times New Roman"/>
                        </a:rPr>
                      </a:br>
                      <a:r>
                        <a:rPr lang="de-DE" sz="1900" dirty="0">
                          <a:latin typeface="Calibri"/>
                          <a:ea typeface="Calibri"/>
                          <a:cs typeface="Times New Roman"/>
                        </a:rPr>
                        <a:t>der Unterlänge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f</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3/10 h</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1,5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2,1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3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065">
                <a:tc>
                  <a:txBody>
                    <a:bodyPr/>
                    <a:lstStyle/>
                    <a:p>
                      <a:pPr>
                        <a:lnSpc>
                          <a:spcPct val="115000"/>
                        </a:lnSpc>
                        <a:spcAft>
                          <a:spcPts val="0"/>
                        </a:spcAft>
                      </a:pPr>
                      <a:r>
                        <a:rPr lang="de-DE" sz="1900" dirty="0">
                          <a:latin typeface="Calibri"/>
                          <a:ea typeface="Calibri"/>
                          <a:cs typeface="Times New Roman"/>
                        </a:rPr>
                        <a:t>Linienbreite (Stiftmine!)</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d</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0,35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0,5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0,7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1 mm</a:t>
                      </a: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81195">
                <a:tc>
                  <a:txBody>
                    <a:bodyPr/>
                    <a:lstStyle/>
                    <a:p>
                      <a:pPr>
                        <a:lnSpc>
                          <a:spcPct val="115000"/>
                        </a:lnSpc>
                        <a:spcAft>
                          <a:spcPts val="0"/>
                        </a:spcAft>
                      </a:pPr>
                      <a:r>
                        <a:rPr lang="de-DE" sz="1900">
                          <a:latin typeface="Calibri"/>
                          <a:ea typeface="Calibri"/>
                          <a:cs typeface="Times New Roman"/>
                        </a:rPr>
                        <a:t>Mindestabstände zwischen </a:t>
                      </a:r>
                      <a:br>
                        <a:rPr lang="de-DE" sz="1900">
                          <a:latin typeface="Calibri"/>
                          <a:ea typeface="Calibri"/>
                          <a:cs typeface="Times New Roman"/>
                        </a:rPr>
                      </a:br>
                      <a:r>
                        <a:rPr lang="de-DE" sz="1900">
                          <a:latin typeface="Calibri"/>
                          <a:ea typeface="Calibri"/>
                          <a:cs typeface="Times New Roman"/>
                        </a:rPr>
                        <a:t>den Schriftzeichen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a</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2/10 h</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0,7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1,4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2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4130">
                <a:tc>
                  <a:txBody>
                    <a:bodyPr/>
                    <a:lstStyle/>
                    <a:p>
                      <a:pPr>
                        <a:lnSpc>
                          <a:spcPct val="115000"/>
                        </a:lnSpc>
                        <a:spcAft>
                          <a:spcPts val="0"/>
                        </a:spcAft>
                      </a:pPr>
                      <a:r>
                        <a:rPr lang="de-DE" sz="1900" dirty="0">
                          <a:latin typeface="Calibri"/>
                          <a:ea typeface="Calibri"/>
                          <a:cs typeface="Times New Roman"/>
                        </a:rPr>
                        <a:t>Mindestabstand zwischen </a:t>
                      </a:r>
                      <a:br>
                        <a:rPr lang="de-DE" sz="1900" dirty="0">
                          <a:latin typeface="Calibri"/>
                          <a:ea typeface="Calibri"/>
                          <a:cs typeface="Times New Roman"/>
                        </a:rPr>
                      </a:br>
                      <a:r>
                        <a:rPr lang="de-DE" sz="1900" dirty="0">
                          <a:latin typeface="Calibri"/>
                          <a:ea typeface="Calibri"/>
                          <a:cs typeface="Times New Roman"/>
                        </a:rPr>
                        <a:t>den Grundlinien </a:t>
                      </a:r>
                      <a:br>
                        <a:rPr lang="de-DE" sz="1900" dirty="0">
                          <a:latin typeface="Calibri"/>
                          <a:ea typeface="Calibri"/>
                          <a:cs typeface="Times New Roman"/>
                        </a:rPr>
                      </a:br>
                      <a:r>
                        <a:rPr lang="de-DE" sz="1900" dirty="0">
                          <a:latin typeface="Calibri"/>
                          <a:ea typeface="Calibri"/>
                          <a:cs typeface="Times New Roman"/>
                        </a:rPr>
                        <a:t>(= Zeilenabstand)</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b</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5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7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10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14 mm</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54130">
                <a:tc>
                  <a:txBody>
                    <a:bodyPr/>
                    <a:lstStyle/>
                    <a:p>
                      <a:pPr>
                        <a:lnSpc>
                          <a:spcPct val="115000"/>
                        </a:lnSpc>
                        <a:spcAft>
                          <a:spcPts val="0"/>
                        </a:spcAft>
                      </a:pPr>
                      <a:r>
                        <a:rPr lang="de-DE" sz="1900">
                          <a:latin typeface="Calibri"/>
                          <a:ea typeface="Calibri"/>
                          <a:cs typeface="Times New Roman"/>
                        </a:rPr>
                        <a:t>Mindestabstand zwischen </a:t>
                      </a:r>
                      <a:br>
                        <a:rPr lang="de-DE" sz="1900">
                          <a:latin typeface="Calibri"/>
                          <a:ea typeface="Calibri"/>
                          <a:cs typeface="Times New Roman"/>
                        </a:rPr>
                      </a:br>
                      <a:r>
                        <a:rPr lang="de-DE" sz="1900">
                          <a:latin typeface="Calibri"/>
                          <a:ea typeface="Calibri"/>
                          <a:cs typeface="Times New Roman"/>
                        </a:rPr>
                        <a:t>den Wörtern</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de-DE" sz="1900">
                          <a:latin typeface="Calibri"/>
                          <a:ea typeface="Calibri"/>
                          <a:cs typeface="Times New Roman"/>
                        </a:rPr>
                        <a:t>e</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latin typeface="Calibri"/>
                          <a:ea typeface="Calibri"/>
                          <a:cs typeface="Times New Roman"/>
                        </a:rPr>
                        <a:t>6/10 h</a:t>
                      </a:r>
                      <a:endParaRPr lang="de-DE" sz="110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a:solidFill>
                            <a:schemeClr val="tx1"/>
                          </a:solidFill>
                          <a:latin typeface="Calibri"/>
                          <a:ea typeface="Calibri"/>
                          <a:cs typeface="Times New Roman"/>
                        </a:rPr>
                        <a:t>2,1 mm</a:t>
                      </a:r>
                      <a:endParaRPr lang="de-DE" sz="110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3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solidFill>
                            <a:schemeClr val="tx1"/>
                          </a:solidFill>
                          <a:latin typeface="Calibri"/>
                          <a:ea typeface="Calibri"/>
                          <a:cs typeface="Times New Roman"/>
                        </a:rPr>
                        <a:t>4,2 mm</a:t>
                      </a:r>
                      <a:endParaRPr lang="de-DE" sz="1100" dirty="0">
                        <a:solidFill>
                          <a:schemeClr val="tx1"/>
                        </a:solidFill>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lnSpc>
                          <a:spcPct val="115000"/>
                        </a:lnSpc>
                        <a:spcAft>
                          <a:spcPts val="0"/>
                        </a:spcAft>
                      </a:pPr>
                      <a:r>
                        <a:rPr lang="de-DE" sz="1900" dirty="0">
                          <a:latin typeface="Calibri"/>
                          <a:ea typeface="Calibri"/>
                          <a:cs typeface="Times New Roman"/>
                        </a:rPr>
                        <a:t>6 mm</a:t>
                      </a:r>
                      <a:endParaRPr lang="de-DE" sz="1100" dirty="0">
                        <a:latin typeface="Calibri"/>
                        <a:ea typeface="Calibri"/>
                        <a:cs typeface="Times New Roman"/>
                      </a:endParaRPr>
                    </a:p>
                  </a:txBody>
                  <a:tcPr marL="70079" marR="70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5" name="Textfeld 4">
            <a:extLst>
              <a:ext uri="{FF2B5EF4-FFF2-40B4-BE49-F238E27FC236}">
                <a16:creationId xmlns:a16="http://schemas.microsoft.com/office/drawing/2014/main" id="{0CCFAFED-E774-24C1-20B1-E71E02A1053E}"/>
              </a:ext>
            </a:extLst>
          </p:cNvPr>
          <p:cNvSpPr txBox="1"/>
          <p:nvPr/>
        </p:nvSpPr>
        <p:spPr>
          <a:xfrm>
            <a:off x="6844624" y="1516142"/>
            <a:ext cx="2119864" cy="369332"/>
          </a:xfrm>
          <a:prstGeom prst="rect">
            <a:avLst/>
          </a:prstGeom>
          <a:noFill/>
        </p:spPr>
        <p:txBody>
          <a:bodyPr wrap="square">
            <a:spAutoFit/>
          </a:bodyPr>
          <a:lstStyle/>
          <a:p>
            <a:r>
              <a:rPr lang="de-DE" sz="1800" dirty="0">
                <a:latin typeface="Calibri"/>
                <a:ea typeface="Calibri"/>
                <a:cs typeface="Times New Roman"/>
              </a:rPr>
              <a:t>Werte z.T. gerundet.</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81000">
              <a:schemeClr val="bg1"/>
            </a:gs>
            <a:gs pos="100000">
              <a:schemeClr val="accent5">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55576" y="260649"/>
            <a:ext cx="7772400" cy="720080"/>
          </a:xfrm>
        </p:spPr>
        <p:txBody>
          <a:bodyPr>
            <a:normAutofit fontScale="90000"/>
          </a:bodyPr>
          <a:lstStyle/>
          <a:p>
            <a:r>
              <a:rPr lang="de-DE" sz="3100" b="1" dirty="0"/>
              <a:t>Vertikale Normschrift nach DIN 6776, Schriftform B</a:t>
            </a:r>
            <a:endParaRPr lang="de-DE" dirty="0"/>
          </a:p>
        </p:txBody>
      </p:sp>
      <p:sp>
        <p:nvSpPr>
          <p:cNvPr id="3" name="Untertitel 2"/>
          <p:cNvSpPr>
            <a:spLocks noGrp="1"/>
          </p:cNvSpPr>
          <p:nvPr>
            <p:ph type="subTitle" idx="1"/>
          </p:nvPr>
        </p:nvSpPr>
        <p:spPr>
          <a:xfrm>
            <a:off x="499295" y="1817441"/>
            <a:ext cx="7992888" cy="1252651"/>
          </a:xfrm>
        </p:spPr>
        <p:txBody>
          <a:bodyPr>
            <a:spAutoFit/>
          </a:bodyPr>
          <a:lstStyle/>
          <a:p>
            <a:pPr marL="542925" indent="-276225" algn="l">
              <a:lnSpc>
                <a:spcPct val="120000"/>
              </a:lnSpc>
              <a:spcBef>
                <a:spcPts val="300"/>
              </a:spcBef>
              <a:buFont typeface="Arial" panose="020B0604020202020204" pitchFamily="34" charset="0"/>
              <a:buChar char="•"/>
              <a:tabLst>
                <a:tab pos="4038600" algn="l"/>
              </a:tabLst>
            </a:pPr>
            <a:r>
              <a:rPr lang="de-DE" sz="2000" b="1" dirty="0">
                <a:solidFill>
                  <a:schemeClr val="tx1"/>
                </a:solidFill>
              </a:rPr>
              <a:t>Verwende eine Lineatur oder ziehe selbstständig Hilfslinien.</a:t>
            </a:r>
          </a:p>
          <a:p>
            <a:pPr algn="l">
              <a:lnSpc>
                <a:spcPct val="120000"/>
              </a:lnSpc>
              <a:spcBef>
                <a:spcPts val="300"/>
              </a:spcBef>
              <a:tabLst>
                <a:tab pos="4038600" algn="l"/>
              </a:tabLst>
            </a:pPr>
            <a:endParaRPr lang="de-DE" sz="2000" b="1" dirty="0">
              <a:solidFill>
                <a:schemeClr val="tx1"/>
              </a:solidFill>
            </a:endParaRPr>
          </a:p>
          <a:p>
            <a:pPr marL="542925" indent="-542925" algn="l">
              <a:lnSpc>
                <a:spcPct val="120000"/>
              </a:lnSpc>
              <a:spcBef>
                <a:spcPts val="300"/>
              </a:spcBef>
              <a:buFont typeface="+mj-lt"/>
              <a:buAutoNum type="arabicPeriod"/>
              <a:tabLst>
                <a:tab pos="4038600" algn="l"/>
              </a:tabLst>
            </a:pPr>
            <a:endParaRPr lang="de-DE" sz="2000" b="1" dirty="0">
              <a:solidFill>
                <a:schemeClr val="tx1"/>
              </a:solidFill>
            </a:endParaRPr>
          </a:p>
        </p:txBody>
      </p:sp>
      <p:cxnSp>
        <p:nvCxnSpPr>
          <p:cNvPr id="5" name="Gerade Verbindung 4"/>
          <p:cNvCxnSpPr/>
          <p:nvPr/>
        </p:nvCxnSpPr>
        <p:spPr>
          <a:xfrm>
            <a:off x="755576" y="836712"/>
            <a:ext cx="777686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hteck 8">
            <a:extLst>
              <a:ext uri="{FF2B5EF4-FFF2-40B4-BE49-F238E27FC236}">
                <a16:creationId xmlns:a16="http://schemas.microsoft.com/office/drawing/2014/main" id="{034D1B41-1A8D-7DEF-CD57-DBF186BB932D}"/>
              </a:ext>
            </a:extLst>
          </p:cNvPr>
          <p:cNvSpPr/>
          <p:nvPr/>
        </p:nvSpPr>
        <p:spPr>
          <a:xfrm>
            <a:off x="0"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ctr" rtl="0"/>
            <a:r>
              <a:rPr lang="de-DE" sz="4400" dirty="0">
                <a:solidFill>
                  <a:schemeClr val="bg1"/>
                </a:solidFill>
                <a:latin typeface="DIN 6776" panose="020B0603050302020204" pitchFamily="34" charset="0"/>
                <a:ea typeface="+mj-ea"/>
                <a:cs typeface="+mj-cs"/>
              </a:rPr>
              <a:t>Schreibtipps zur Normschrift  </a:t>
            </a:r>
          </a:p>
        </p:txBody>
      </p:sp>
      <p:graphicFrame>
        <p:nvGraphicFramePr>
          <p:cNvPr id="10" name="Objekt 9">
            <a:extLst>
              <a:ext uri="{FF2B5EF4-FFF2-40B4-BE49-F238E27FC236}">
                <a16:creationId xmlns:a16="http://schemas.microsoft.com/office/drawing/2014/main" id="{26A91BF1-0431-4810-E6E7-DDD402A834D5}"/>
              </a:ext>
            </a:extLst>
          </p:cNvPr>
          <p:cNvGraphicFramePr>
            <a:graphicFrameLocks noChangeAspect="1"/>
          </p:cNvGraphicFramePr>
          <p:nvPr>
            <p:extLst>
              <p:ext uri="{D42A27DB-BD31-4B8C-83A1-F6EECF244321}">
                <p14:modId xmlns:p14="http://schemas.microsoft.com/office/powerpoint/2010/main" val="2897684488"/>
              </p:ext>
            </p:extLst>
          </p:nvPr>
        </p:nvGraphicFramePr>
        <p:xfrm>
          <a:off x="1115614" y="2309267"/>
          <a:ext cx="7720223" cy="504057"/>
        </p:xfrm>
        <a:graphic>
          <a:graphicData uri="http://schemas.openxmlformats.org/presentationml/2006/ole">
            <mc:AlternateContent xmlns:mc="http://schemas.openxmlformats.org/markup-compatibility/2006">
              <mc:Choice xmlns:v="urn:schemas-microsoft-com:vml" Requires="v">
                <p:oleObj name="CorelDRAW" r:id="rId2" imgW="6614240" imgH="432213" progId="CorelDraw.Graphic.20">
                  <p:embed/>
                </p:oleObj>
              </mc:Choice>
              <mc:Fallback>
                <p:oleObj name="CorelDRAW" r:id="rId2" imgW="6614240" imgH="432213" progId="CorelDraw.Graphic.20">
                  <p:embed/>
                  <p:pic>
                    <p:nvPicPr>
                      <p:cNvPr id="10" name="Objekt 9">
                        <a:extLst>
                          <a:ext uri="{FF2B5EF4-FFF2-40B4-BE49-F238E27FC236}">
                            <a16:creationId xmlns:a16="http://schemas.microsoft.com/office/drawing/2014/main" id="{26A91BF1-0431-4810-E6E7-DDD402A834D5}"/>
                          </a:ext>
                        </a:extLst>
                      </p:cNvPr>
                      <p:cNvPicPr/>
                      <p:nvPr/>
                    </p:nvPicPr>
                    <p:blipFill>
                      <a:blip r:embed="rId3"/>
                      <a:stretch>
                        <a:fillRect/>
                      </a:stretch>
                    </p:blipFill>
                    <p:spPr>
                      <a:xfrm>
                        <a:off x="1115614" y="2309267"/>
                        <a:ext cx="7720223" cy="504057"/>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2CDDC8D4-623D-3A6A-C3A9-1C08B2722EFF}"/>
              </a:ext>
            </a:extLst>
          </p:cNvPr>
          <p:cNvSpPr txBox="1"/>
          <p:nvPr/>
        </p:nvSpPr>
        <p:spPr>
          <a:xfrm>
            <a:off x="533116" y="2977129"/>
            <a:ext cx="8336543" cy="850361"/>
          </a:xfrm>
          <a:prstGeom prst="rect">
            <a:avLst/>
          </a:prstGeom>
          <a:noFill/>
        </p:spPr>
        <p:txBody>
          <a:bodyPr wrap="square">
            <a:spAutoFit/>
          </a:bodyPr>
          <a:lstStyle/>
          <a:p>
            <a:pPr marL="542925" indent="-276225" algn="l">
              <a:lnSpc>
                <a:spcPct val="120000"/>
              </a:lnSpc>
              <a:spcBef>
                <a:spcPts val="300"/>
              </a:spcBef>
              <a:spcAft>
                <a:spcPts val="600"/>
              </a:spcAft>
              <a:buFont typeface="Arial" panose="020B0604020202020204" pitchFamily="34" charset="0"/>
              <a:buChar char="•"/>
              <a:tabLst>
                <a:tab pos="4038600" algn="l"/>
              </a:tabLst>
            </a:pPr>
            <a:r>
              <a:rPr lang="de-DE" sz="1800" b="1" dirty="0">
                <a:solidFill>
                  <a:schemeClr val="tx1"/>
                </a:solidFill>
              </a:rPr>
              <a:t>Verwende </a:t>
            </a:r>
            <a:r>
              <a:rPr lang="de-DE" sz="1800" dirty="0">
                <a:solidFill>
                  <a:schemeClr val="tx1"/>
                </a:solidFill>
              </a:rPr>
              <a:t>(wenn möglich) </a:t>
            </a:r>
            <a:r>
              <a:rPr lang="de-DE" sz="1800" b="1" dirty="0">
                <a:solidFill>
                  <a:schemeClr val="tx1"/>
                </a:solidFill>
              </a:rPr>
              <a:t>einen Stift mit der richtigen Strichdicke. = </a:t>
            </a:r>
            <a:r>
              <a:rPr lang="de-DE" sz="1800" b="1" dirty="0">
                <a:solidFill>
                  <a:srgbClr val="FF0000"/>
                </a:solidFill>
              </a:rPr>
              <a:t>1/10 h </a:t>
            </a:r>
            <a:endParaRPr lang="de-DE" b="1" dirty="0"/>
          </a:p>
          <a:p>
            <a:pPr marL="542925" indent="-542925" algn="l">
              <a:lnSpc>
                <a:spcPct val="120000"/>
              </a:lnSpc>
              <a:spcBef>
                <a:spcPts val="300"/>
              </a:spcBef>
              <a:buFont typeface="+mj-lt"/>
              <a:buAutoNum type="arabicPeriod" startAt="2"/>
              <a:tabLst>
                <a:tab pos="4038600" algn="l"/>
              </a:tabLst>
            </a:pPr>
            <a:endParaRPr lang="de-DE" sz="1800" dirty="0">
              <a:solidFill>
                <a:schemeClr val="tx1"/>
              </a:solidFill>
            </a:endParaRPr>
          </a:p>
        </p:txBody>
      </p:sp>
      <p:sp>
        <p:nvSpPr>
          <p:cNvPr id="13" name="Textfeld 12">
            <a:extLst>
              <a:ext uri="{FF2B5EF4-FFF2-40B4-BE49-F238E27FC236}">
                <a16:creationId xmlns:a16="http://schemas.microsoft.com/office/drawing/2014/main" id="{8A6077E6-A11D-D2F4-10C2-368CD1A5021B}"/>
              </a:ext>
            </a:extLst>
          </p:cNvPr>
          <p:cNvSpPr txBox="1"/>
          <p:nvPr/>
        </p:nvSpPr>
        <p:spPr>
          <a:xfrm>
            <a:off x="1331640" y="2371914"/>
            <a:ext cx="6912768" cy="504057"/>
          </a:xfrm>
          <a:prstGeom prst="rect">
            <a:avLst/>
          </a:prstGeom>
          <a:noFill/>
        </p:spPr>
        <p:txBody>
          <a:bodyPr wrap="square">
            <a:noAutofit/>
          </a:bodyPr>
          <a:lstStyle/>
          <a:p>
            <a:pPr marR="0" algn="l" rtl="0"/>
            <a:r>
              <a:rPr lang="de-DE" sz="7800" i="0" u="none" strike="noStrike" baseline="30000" dirty="0">
                <a:solidFill>
                  <a:schemeClr val="bg1">
                    <a:lumMod val="50000"/>
                  </a:schemeClr>
                </a:solidFill>
                <a:latin typeface="DIN 6776" panose="020B0603050302020204" pitchFamily="34" charset="0"/>
              </a:rPr>
              <a:t>Normschrift schreiben</a:t>
            </a:r>
          </a:p>
        </p:txBody>
      </p:sp>
      <p:sp>
        <p:nvSpPr>
          <p:cNvPr id="54" name="Textfeld 53">
            <a:extLst>
              <a:ext uri="{FF2B5EF4-FFF2-40B4-BE49-F238E27FC236}">
                <a16:creationId xmlns:a16="http://schemas.microsoft.com/office/drawing/2014/main" id="{97C39BD1-04F9-4EB2-6B00-4D14E7F87D65}"/>
              </a:ext>
            </a:extLst>
          </p:cNvPr>
          <p:cNvSpPr txBox="1"/>
          <p:nvPr/>
        </p:nvSpPr>
        <p:spPr>
          <a:xfrm>
            <a:off x="533116" y="4233865"/>
            <a:ext cx="5457611" cy="734945"/>
          </a:xfrm>
          <a:prstGeom prst="rect">
            <a:avLst/>
          </a:prstGeom>
          <a:noFill/>
        </p:spPr>
        <p:txBody>
          <a:bodyPr wrap="square">
            <a:spAutoFit/>
          </a:bodyPr>
          <a:lstStyle/>
          <a:p>
            <a:pPr marL="542925" indent="-276225" algn="l">
              <a:lnSpc>
                <a:spcPct val="120000"/>
              </a:lnSpc>
              <a:spcBef>
                <a:spcPts val="300"/>
              </a:spcBef>
              <a:spcAft>
                <a:spcPts val="600"/>
              </a:spcAft>
              <a:buFont typeface="Arial" panose="020B0604020202020204" pitchFamily="34" charset="0"/>
              <a:buChar char="•"/>
              <a:tabLst>
                <a:tab pos="4038600" algn="l"/>
              </a:tabLst>
            </a:pPr>
            <a:r>
              <a:rPr lang="de-DE" sz="1800" b="1" dirty="0">
                <a:solidFill>
                  <a:schemeClr val="tx1"/>
                </a:solidFill>
              </a:rPr>
              <a:t>Rundungen werden aufgeteilt und von der oberen </a:t>
            </a:r>
            <a:br>
              <a:rPr lang="de-DE" sz="1800" b="1" dirty="0">
                <a:solidFill>
                  <a:schemeClr val="tx1"/>
                </a:solidFill>
              </a:rPr>
            </a:br>
            <a:r>
              <a:rPr lang="de-DE" sz="1800" b="1" dirty="0">
                <a:solidFill>
                  <a:schemeClr val="tx1"/>
                </a:solidFill>
              </a:rPr>
              <a:t>zur unteren Zeilenabgrenzung gezogen.</a:t>
            </a:r>
          </a:p>
        </p:txBody>
      </p:sp>
      <p:sp>
        <p:nvSpPr>
          <p:cNvPr id="55" name="Textfeld 54">
            <a:extLst>
              <a:ext uri="{FF2B5EF4-FFF2-40B4-BE49-F238E27FC236}">
                <a16:creationId xmlns:a16="http://schemas.microsoft.com/office/drawing/2014/main" id="{8661813A-65BD-45CB-C5BF-0CDA7DE1938F}"/>
              </a:ext>
            </a:extLst>
          </p:cNvPr>
          <p:cNvSpPr txBox="1"/>
          <p:nvPr/>
        </p:nvSpPr>
        <p:spPr>
          <a:xfrm>
            <a:off x="539552" y="5458001"/>
            <a:ext cx="8336543" cy="1067343"/>
          </a:xfrm>
          <a:prstGeom prst="rect">
            <a:avLst/>
          </a:prstGeom>
          <a:noFill/>
        </p:spPr>
        <p:txBody>
          <a:bodyPr wrap="square">
            <a:spAutoFit/>
          </a:bodyPr>
          <a:lstStyle/>
          <a:p>
            <a:pPr marL="542925" indent="-276225">
              <a:lnSpc>
                <a:spcPct val="120000"/>
              </a:lnSpc>
              <a:spcBef>
                <a:spcPts val="300"/>
              </a:spcBef>
              <a:spcAft>
                <a:spcPts val="600"/>
              </a:spcAft>
              <a:buFont typeface="Arial" panose="020B0604020202020204" pitchFamily="34" charset="0"/>
              <a:buChar char="•"/>
              <a:tabLst>
                <a:tab pos="4038600" algn="l"/>
              </a:tabLst>
            </a:pPr>
            <a:r>
              <a:rPr lang="de-DE" b="1" dirty="0"/>
              <a:t>Der Buchstabenabstand sollte mindestens 2/10 h betragen</a:t>
            </a:r>
            <a:r>
              <a:rPr lang="de-DE" dirty="0"/>
              <a:t>. Da sich die Buchstabenformen jedoch stark unterscheiden sollte mit Augenmaß auf einen ausgeglichenen Buchstabenabstand geachtet werden. (= </a:t>
            </a:r>
            <a:r>
              <a:rPr lang="de-DE" b="1" dirty="0"/>
              <a:t>optischer Ausgleich</a:t>
            </a:r>
            <a:r>
              <a:rPr lang="de-DE" dirty="0"/>
              <a:t>)</a:t>
            </a:r>
            <a:r>
              <a:rPr lang="de-DE" b="1" dirty="0"/>
              <a:t> </a:t>
            </a:r>
          </a:p>
        </p:txBody>
      </p:sp>
      <p:sp>
        <p:nvSpPr>
          <p:cNvPr id="56" name="Textfeld 55">
            <a:extLst>
              <a:ext uri="{FF2B5EF4-FFF2-40B4-BE49-F238E27FC236}">
                <a16:creationId xmlns:a16="http://schemas.microsoft.com/office/drawing/2014/main" id="{0E917801-4F72-B17B-6964-8439FAC974F1}"/>
              </a:ext>
            </a:extLst>
          </p:cNvPr>
          <p:cNvSpPr txBox="1"/>
          <p:nvPr/>
        </p:nvSpPr>
        <p:spPr>
          <a:xfrm>
            <a:off x="533116" y="3454638"/>
            <a:ext cx="4542940" cy="734945"/>
          </a:xfrm>
          <a:prstGeom prst="rect">
            <a:avLst/>
          </a:prstGeom>
          <a:noFill/>
        </p:spPr>
        <p:txBody>
          <a:bodyPr wrap="square">
            <a:spAutoFit/>
          </a:bodyPr>
          <a:lstStyle/>
          <a:p>
            <a:pPr marL="542925" indent="-276225" algn="l">
              <a:lnSpc>
                <a:spcPct val="120000"/>
              </a:lnSpc>
              <a:spcBef>
                <a:spcPts val="300"/>
              </a:spcBef>
              <a:spcAft>
                <a:spcPts val="600"/>
              </a:spcAft>
              <a:buFont typeface="Arial" panose="020B0604020202020204" pitchFamily="34" charset="0"/>
              <a:buChar char="•"/>
              <a:tabLst>
                <a:tab pos="4038600" algn="l"/>
              </a:tabLst>
            </a:pPr>
            <a:r>
              <a:rPr lang="de-DE" sz="1800" b="1" dirty="0">
                <a:solidFill>
                  <a:schemeClr val="tx1"/>
                </a:solidFill>
              </a:rPr>
              <a:t>Striche werden von oben nach unten </a:t>
            </a:r>
            <a:br>
              <a:rPr lang="de-DE" b="1" dirty="0"/>
            </a:br>
            <a:r>
              <a:rPr lang="de-DE" sz="1800" b="1" dirty="0">
                <a:solidFill>
                  <a:schemeClr val="tx1"/>
                </a:solidFill>
              </a:rPr>
              <a:t>und von links nach rechts gezogen.</a:t>
            </a:r>
            <a:endParaRPr lang="de-DE" b="1" dirty="0"/>
          </a:p>
        </p:txBody>
      </p:sp>
      <p:sp>
        <p:nvSpPr>
          <p:cNvPr id="57" name="Textfeld 56">
            <a:extLst>
              <a:ext uri="{FF2B5EF4-FFF2-40B4-BE49-F238E27FC236}">
                <a16:creationId xmlns:a16="http://schemas.microsoft.com/office/drawing/2014/main" id="{FB0DEB61-7935-8299-2E40-4CE27C2E95C7}"/>
              </a:ext>
            </a:extLst>
          </p:cNvPr>
          <p:cNvSpPr txBox="1"/>
          <p:nvPr/>
        </p:nvSpPr>
        <p:spPr>
          <a:xfrm>
            <a:off x="533117" y="5025953"/>
            <a:ext cx="5251532" cy="402546"/>
          </a:xfrm>
          <a:prstGeom prst="rect">
            <a:avLst/>
          </a:prstGeom>
          <a:noFill/>
        </p:spPr>
        <p:txBody>
          <a:bodyPr wrap="square">
            <a:spAutoFit/>
          </a:bodyPr>
          <a:lstStyle/>
          <a:p>
            <a:pPr marL="542925" indent="-276225">
              <a:lnSpc>
                <a:spcPct val="120000"/>
              </a:lnSpc>
              <a:spcBef>
                <a:spcPts val="300"/>
              </a:spcBef>
              <a:spcAft>
                <a:spcPts val="600"/>
              </a:spcAft>
              <a:buFont typeface="Arial" panose="020B0604020202020204" pitchFamily="34" charset="0"/>
              <a:buChar char="•"/>
              <a:tabLst>
                <a:tab pos="4038600" algn="l"/>
              </a:tabLst>
            </a:pPr>
            <a:r>
              <a:rPr lang="de-DE" b="1" dirty="0"/>
              <a:t>Den Schreibarm beim Schreiben gut auflegen.</a:t>
            </a:r>
            <a:endParaRPr lang="de-DE" sz="1800" dirty="0">
              <a:solidFill>
                <a:schemeClr val="tx1"/>
              </a:solidFill>
            </a:endParaRPr>
          </a:p>
        </p:txBody>
      </p:sp>
      <p:grpSp>
        <p:nvGrpSpPr>
          <p:cNvPr id="58" name="Gruppieren 57">
            <a:extLst>
              <a:ext uri="{FF2B5EF4-FFF2-40B4-BE49-F238E27FC236}">
                <a16:creationId xmlns:a16="http://schemas.microsoft.com/office/drawing/2014/main" id="{8C9FD034-8D5F-9F09-3658-F3E33671CDCE}"/>
              </a:ext>
            </a:extLst>
          </p:cNvPr>
          <p:cNvGrpSpPr/>
          <p:nvPr/>
        </p:nvGrpSpPr>
        <p:grpSpPr>
          <a:xfrm>
            <a:off x="4949065" y="3478008"/>
            <a:ext cx="563892" cy="659400"/>
            <a:chOff x="3731766" y="2049521"/>
            <a:chExt cx="563892" cy="659400"/>
          </a:xfrm>
        </p:grpSpPr>
        <p:sp>
          <p:nvSpPr>
            <p:cNvPr id="59" name="Textfeld 58">
              <a:extLst>
                <a:ext uri="{FF2B5EF4-FFF2-40B4-BE49-F238E27FC236}">
                  <a16:creationId xmlns:a16="http://schemas.microsoft.com/office/drawing/2014/main" id="{844E227F-C02D-3428-3E34-28A005376B93}"/>
                </a:ext>
              </a:extLst>
            </p:cNvPr>
            <p:cNvSpPr txBox="1"/>
            <p:nvPr/>
          </p:nvSpPr>
          <p:spPr>
            <a:xfrm>
              <a:off x="3731766" y="2204864"/>
              <a:ext cx="563892" cy="504057"/>
            </a:xfrm>
            <a:prstGeom prst="rect">
              <a:avLst/>
            </a:prstGeom>
            <a:solidFill>
              <a:schemeClr val="bg1"/>
            </a:solidFill>
          </p:spPr>
          <p:txBody>
            <a:bodyPr wrap="square">
              <a:noAutofit/>
            </a:bodyPr>
            <a:lstStyle/>
            <a:p>
              <a:r>
                <a:rPr lang="de-DE" sz="9600" baseline="30000" dirty="0">
                  <a:solidFill>
                    <a:schemeClr val="bg1">
                      <a:lumMod val="50000"/>
                    </a:schemeClr>
                  </a:solidFill>
                  <a:latin typeface="DIN 6776" panose="020B0603050302020204" pitchFamily="34" charset="0"/>
                </a:rPr>
                <a:t>N</a:t>
              </a:r>
              <a:endParaRPr lang="de-DE" sz="9600" i="0" u="none" strike="noStrike" baseline="30000" dirty="0">
                <a:solidFill>
                  <a:schemeClr val="bg1">
                    <a:lumMod val="50000"/>
                  </a:schemeClr>
                </a:solidFill>
                <a:latin typeface="DIN 6776" panose="020B0603050302020204" pitchFamily="34" charset="0"/>
              </a:endParaRPr>
            </a:p>
          </p:txBody>
        </p:sp>
        <p:sp>
          <p:nvSpPr>
            <p:cNvPr id="60" name="Rechteck 59">
              <a:extLst>
                <a:ext uri="{FF2B5EF4-FFF2-40B4-BE49-F238E27FC236}">
                  <a16:creationId xmlns:a16="http://schemas.microsoft.com/office/drawing/2014/main" id="{C869FDEE-DC32-9FC6-FC29-01DFBBEA251C}"/>
                </a:ext>
              </a:extLst>
            </p:cNvPr>
            <p:cNvSpPr/>
            <p:nvPr/>
          </p:nvSpPr>
          <p:spPr>
            <a:xfrm>
              <a:off x="3875918" y="2049521"/>
              <a:ext cx="317434" cy="648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1" name="Gruppieren 90">
            <a:extLst>
              <a:ext uri="{FF2B5EF4-FFF2-40B4-BE49-F238E27FC236}">
                <a16:creationId xmlns:a16="http://schemas.microsoft.com/office/drawing/2014/main" id="{F04A4AC0-9EF6-B275-9698-E987DDF666D5}"/>
              </a:ext>
            </a:extLst>
          </p:cNvPr>
          <p:cNvGrpSpPr/>
          <p:nvPr/>
        </p:nvGrpSpPr>
        <p:grpSpPr>
          <a:xfrm>
            <a:off x="4951589" y="3454471"/>
            <a:ext cx="610103" cy="684756"/>
            <a:chOff x="2638709" y="2826878"/>
            <a:chExt cx="610103" cy="684756"/>
          </a:xfrm>
        </p:grpSpPr>
        <p:sp>
          <p:nvSpPr>
            <p:cNvPr id="92" name="Textfeld 91">
              <a:extLst>
                <a:ext uri="{FF2B5EF4-FFF2-40B4-BE49-F238E27FC236}">
                  <a16:creationId xmlns:a16="http://schemas.microsoft.com/office/drawing/2014/main" id="{B23CBF8A-D566-3AA6-6031-547CFEB32795}"/>
                </a:ext>
              </a:extLst>
            </p:cNvPr>
            <p:cNvSpPr txBox="1"/>
            <p:nvPr/>
          </p:nvSpPr>
          <p:spPr>
            <a:xfrm>
              <a:off x="2638709" y="3007577"/>
              <a:ext cx="563892" cy="504057"/>
            </a:xfrm>
            <a:prstGeom prst="rect">
              <a:avLst/>
            </a:prstGeom>
            <a:solidFill>
              <a:schemeClr val="bg1"/>
            </a:solidFill>
          </p:spPr>
          <p:txBody>
            <a:bodyPr wrap="square">
              <a:noAutofit/>
            </a:bodyPr>
            <a:lstStyle/>
            <a:p>
              <a:r>
                <a:rPr lang="de-DE" sz="9600" baseline="30000" dirty="0">
                  <a:solidFill>
                    <a:schemeClr val="bg1">
                      <a:lumMod val="50000"/>
                    </a:schemeClr>
                  </a:solidFill>
                  <a:latin typeface="DIN 6776" panose="020B0603050302020204" pitchFamily="34" charset="0"/>
                </a:rPr>
                <a:t>N</a:t>
              </a:r>
              <a:endParaRPr lang="de-DE" sz="9600" i="0" u="none" strike="noStrike" baseline="30000" dirty="0">
                <a:solidFill>
                  <a:schemeClr val="bg1">
                    <a:lumMod val="50000"/>
                  </a:schemeClr>
                </a:solidFill>
                <a:latin typeface="DIN 6776" panose="020B0603050302020204" pitchFamily="34" charset="0"/>
              </a:endParaRPr>
            </a:p>
          </p:txBody>
        </p:sp>
        <p:sp>
          <p:nvSpPr>
            <p:cNvPr id="93" name="Rechteck 92">
              <a:extLst>
                <a:ext uri="{FF2B5EF4-FFF2-40B4-BE49-F238E27FC236}">
                  <a16:creationId xmlns:a16="http://schemas.microsoft.com/office/drawing/2014/main" id="{0BE07F24-59D8-1529-901A-45FE35895B34}"/>
                </a:ext>
              </a:extLst>
            </p:cNvPr>
            <p:cNvSpPr/>
            <p:nvPr/>
          </p:nvSpPr>
          <p:spPr>
            <a:xfrm rot="19953537">
              <a:off x="2931378" y="2826878"/>
              <a:ext cx="317434" cy="648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94" name="Textfeld 93">
            <a:extLst>
              <a:ext uri="{FF2B5EF4-FFF2-40B4-BE49-F238E27FC236}">
                <a16:creationId xmlns:a16="http://schemas.microsoft.com/office/drawing/2014/main" id="{072F7A56-12AA-F328-D00D-EF36300CC5BF}"/>
              </a:ext>
            </a:extLst>
          </p:cNvPr>
          <p:cNvSpPr txBox="1"/>
          <p:nvPr/>
        </p:nvSpPr>
        <p:spPr>
          <a:xfrm>
            <a:off x="4948231" y="3628992"/>
            <a:ext cx="563892" cy="504057"/>
          </a:xfrm>
          <a:prstGeom prst="rect">
            <a:avLst/>
          </a:prstGeom>
          <a:solidFill>
            <a:schemeClr val="bg1"/>
          </a:solidFill>
        </p:spPr>
        <p:txBody>
          <a:bodyPr wrap="square">
            <a:noAutofit/>
          </a:bodyPr>
          <a:lstStyle/>
          <a:p>
            <a:r>
              <a:rPr lang="de-DE" sz="9600" baseline="30000" dirty="0">
                <a:solidFill>
                  <a:schemeClr val="bg1">
                    <a:lumMod val="50000"/>
                  </a:schemeClr>
                </a:solidFill>
                <a:latin typeface="DIN 6776" panose="020B0603050302020204" pitchFamily="34" charset="0"/>
              </a:rPr>
              <a:t>N</a:t>
            </a:r>
            <a:endParaRPr lang="de-DE" sz="9600" i="0" u="none" strike="noStrike" baseline="30000" dirty="0">
              <a:solidFill>
                <a:schemeClr val="bg1">
                  <a:lumMod val="50000"/>
                </a:schemeClr>
              </a:solidFill>
              <a:latin typeface="DIN 6776" panose="020B0603050302020204" pitchFamily="34" charset="0"/>
            </a:endParaRPr>
          </a:p>
        </p:txBody>
      </p:sp>
      <p:sp>
        <p:nvSpPr>
          <p:cNvPr id="95" name="Freihandform: Form 94">
            <a:extLst>
              <a:ext uri="{FF2B5EF4-FFF2-40B4-BE49-F238E27FC236}">
                <a16:creationId xmlns:a16="http://schemas.microsoft.com/office/drawing/2014/main" id="{87C424BE-6027-2ABB-341A-768B1E55D7B5}"/>
              </a:ext>
            </a:extLst>
          </p:cNvPr>
          <p:cNvSpPr/>
          <p:nvPr/>
        </p:nvSpPr>
        <p:spPr>
          <a:xfrm rot="19396283">
            <a:off x="5160427" y="3804352"/>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6" name="Textfeld 95">
            <a:extLst>
              <a:ext uri="{FF2B5EF4-FFF2-40B4-BE49-F238E27FC236}">
                <a16:creationId xmlns:a16="http://schemas.microsoft.com/office/drawing/2014/main" id="{DFFB1848-6730-9E54-4C18-02E854AD8B78}"/>
              </a:ext>
            </a:extLst>
          </p:cNvPr>
          <p:cNvSpPr txBox="1"/>
          <p:nvPr/>
        </p:nvSpPr>
        <p:spPr>
          <a:xfrm>
            <a:off x="5075250" y="3525216"/>
            <a:ext cx="288862" cy="338554"/>
          </a:xfrm>
          <a:prstGeom prst="rect">
            <a:avLst/>
          </a:prstGeom>
          <a:noFill/>
        </p:spPr>
        <p:txBody>
          <a:bodyPr wrap="none" rtlCol="0">
            <a:spAutoFit/>
          </a:bodyPr>
          <a:lstStyle/>
          <a:p>
            <a:r>
              <a:rPr lang="de-DE" sz="1600" dirty="0">
                <a:solidFill>
                  <a:srgbClr val="C00000"/>
                </a:solidFill>
              </a:rPr>
              <a:t>2</a:t>
            </a:r>
          </a:p>
        </p:txBody>
      </p:sp>
      <p:grpSp>
        <p:nvGrpSpPr>
          <p:cNvPr id="97" name="Gruppieren 96">
            <a:extLst>
              <a:ext uri="{FF2B5EF4-FFF2-40B4-BE49-F238E27FC236}">
                <a16:creationId xmlns:a16="http://schemas.microsoft.com/office/drawing/2014/main" id="{6393B744-4F5D-2900-5365-2286BE40AC91}"/>
              </a:ext>
            </a:extLst>
          </p:cNvPr>
          <p:cNvGrpSpPr/>
          <p:nvPr/>
        </p:nvGrpSpPr>
        <p:grpSpPr>
          <a:xfrm>
            <a:off x="4782801" y="3671524"/>
            <a:ext cx="356011" cy="338554"/>
            <a:chOff x="3565502" y="2243037"/>
            <a:chExt cx="356011" cy="338554"/>
          </a:xfrm>
        </p:grpSpPr>
        <p:sp>
          <p:nvSpPr>
            <p:cNvPr id="98" name="Freihandform: Form 97">
              <a:extLst>
                <a:ext uri="{FF2B5EF4-FFF2-40B4-BE49-F238E27FC236}">
                  <a16:creationId xmlns:a16="http://schemas.microsoft.com/office/drawing/2014/main" id="{2217A1C7-FF15-D0C1-AF2D-FCE509CBD0A8}"/>
                </a:ext>
              </a:extLst>
            </p:cNvPr>
            <p:cNvSpPr/>
            <p:nvPr/>
          </p:nvSpPr>
          <p:spPr>
            <a:xfrm>
              <a:off x="3777497" y="2368362"/>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9" name="Textfeld 98">
              <a:extLst>
                <a:ext uri="{FF2B5EF4-FFF2-40B4-BE49-F238E27FC236}">
                  <a16:creationId xmlns:a16="http://schemas.microsoft.com/office/drawing/2014/main" id="{2B233200-90DA-9ACC-0299-48F55668D7BA}"/>
                </a:ext>
              </a:extLst>
            </p:cNvPr>
            <p:cNvSpPr txBox="1"/>
            <p:nvPr/>
          </p:nvSpPr>
          <p:spPr>
            <a:xfrm>
              <a:off x="3565502" y="2243037"/>
              <a:ext cx="288862" cy="338554"/>
            </a:xfrm>
            <a:prstGeom prst="rect">
              <a:avLst/>
            </a:prstGeom>
            <a:noFill/>
          </p:spPr>
          <p:txBody>
            <a:bodyPr wrap="none" rtlCol="0">
              <a:spAutoFit/>
            </a:bodyPr>
            <a:lstStyle/>
            <a:p>
              <a:r>
                <a:rPr lang="de-DE" sz="1600" dirty="0">
                  <a:solidFill>
                    <a:srgbClr val="C00000"/>
                  </a:solidFill>
                </a:rPr>
                <a:t>1</a:t>
              </a:r>
            </a:p>
          </p:txBody>
        </p:sp>
      </p:grpSp>
      <p:grpSp>
        <p:nvGrpSpPr>
          <p:cNvPr id="100" name="Gruppieren 99">
            <a:extLst>
              <a:ext uri="{FF2B5EF4-FFF2-40B4-BE49-F238E27FC236}">
                <a16:creationId xmlns:a16="http://schemas.microsoft.com/office/drawing/2014/main" id="{BAE17C0E-B8E5-223B-9D64-B64F8D63E82D}"/>
              </a:ext>
            </a:extLst>
          </p:cNvPr>
          <p:cNvGrpSpPr/>
          <p:nvPr/>
        </p:nvGrpSpPr>
        <p:grpSpPr>
          <a:xfrm>
            <a:off x="5292079" y="3508382"/>
            <a:ext cx="336275" cy="372221"/>
            <a:chOff x="3525905" y="1430539"/>
            <a:chExt cx="336275" cy="372221"/>
          </a:xfrm>
        </p:grpSpPr>
        <p:sp>
          <p:nvSpPr>
            <p:cNvPr id="101" name="Freihandform: Form 100">
              <a:extLst>
                <a:ext uri="{FF2B5EF4-FFF2-40B4-BE49-F238E27FC236}">
                  <a16:creationId xmlns:a16="http://schemas.microsoft.com/office/drawing/2014/main" id="{10D972BD-7D96-7EFC-BEF0-03D3A8A88949}"/>
                </a:ext>
              </a:extLst>
            </p:cNvPr>
            <p:cNvSpPr/>
            <p:nvPr/>
          </p:nvSpPr>
          <p:spPr>
            <a:xfrm>
              <a:off x="3525905" y="1694979"/>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2" name="Textfeld 101">
              <a:extLst>
                <a:ext uri="{FF2B5EF4-FFF2-40B4-BE49-F238E27FC236}">
                  <a16:creationId xmlns:a16="http://schemas.microsoft.com/office/drawing/2014/main" id="{DDD138CA-7C42-AA3F-9631-C0EEC4AD030B}"/>
                </a:ext>
              </a:extLst>
            </p:cNvPr>
            <p:cNvSpPr txBox="1"/>
            <p:nvPr/>
          </p:nvSpPr>
          <p:spPr>
            <a:xfrm>
              <a:off x="3573318" y="1430539"/>
              <a:ext cx="288862" cy="338554"/>
            </a:xfrm>
            <a:prstGeom prst="rect">
              <a:avLst/>
            </a:prstGeom>
            <a:noFill/>
          </p:spPr>
          <p:txBody>
            <a:bodyPr wrap="none" rtlCol="0">
              <a:spAutoFit/>
            </a:bodyPr>
            <a:lstStyle/>
            <a:p>
              <a:r>
                <a:rPr lang="de-DE" sz="1600" dirty="0">
                  <a:solidFill>
                    <a:srgbClr val="C00000"/>
                  </a:solidFill>
                </a:rPr>
                <a:t>3</a:t>
              </a:r>
            </a:p>
          </p:txBody>
        </p:sp>
      </p:grpSp>
      <p:grpSp>
        <p:nvGrpSpPr>
          <p:cNvPr id="112" name="Gruppieren 111">
            <a:extLst>
              <a:ext uri="{FF2B5EF4-FFF2-40B4-BE49-F238E27FC236}">
                <a16:creationId xmlns:a16="http://schemas.microsoft.com/office/drawing/2014/main" id="{BBB854B2-A71D-133B-A015-E4D0ED8B05E5}"/>
              </a:ext>
            </a:extLst>
          </p:cNvPr>
          <p:cNvGrpSpPr/>
          <p:nvPr/>
        </p:nvGrpSpPr>
        <p:grpSpPr>
          <a:xfrm>
            <a:off x="5772698" y="3622024"/>
            <a:ext cx="1806277" cy="504057"/>
            <a:chOff x="5640171" y="1231078"/>
            <a:chExt cx="1806277" cy="504057"/>
          </a:xfrm>
        </p:grpSpPr>
        <p:sp>
          <p:nvSpPr>
            <p:cNvPr id="113" name="Textfeld 112">
              <a:extLst>
                <a:ext uri="{FF2B5EF4-FFF2-40B4-BE49-F238E27FC236}">
                  <a16:creationId xmlns:a16="http://schemas.microsoft.com/office/drawing/2014/main" id="{A8E9BF00-EDC0-DEF5-AD5E-49A4BA1821CA}"/>
                </a:ext>
              </a:extLst>
            </p:cNvPr>
            <p:cNvSpPr txBox="1"/>
            <p:nvPr/>
          </p:nvSpPr>
          <p:spPr>
            <a:xfrm>
              <a:off x="5640171" y="1231078"/>
              <a:ext cx="1806277" cy="504057"/>
            </a:xfrm>
            <a:prstGeom prst="rect">
              <a:avLst/>
            </a:prstGeom>
            <a:noFill/>
          </p:spPr>
          <p:txBody>
            <a:bodyPr wrap="square">
              <a:noAutofit/>
            </a:bodyPr>
            <a:lstStyle/>
            <a:p>
              <a:r>
                <a:rPr lang="de-DE" sz="9600" baseline="30000" dirty="0">
                  <a:solidFill>
                    <a:schemeClr val="bg1">
                      <a:lumMod val="50000"/>
                    </a:schemeClr>
                  </a:solidFill>
                  <a:latin typeface="DIN 6776" panose="020B0603050302020204" pitchFamily="34" charset="0"/>
                </a:rPr>
                <a:t>r </a:t>
              </a:r>
              <a:endParaRPr lang="de-DE" sz="9600" i="0" u="none" strike="noStrike" baseline="30000" dirty="0">
                <a:solidFill>
                  <a:schemeClr val="bg1">
                    <a:lumMod val="50000"/>
                  </a:schemeClr>
                </a:solidFill>
                <a:latin typeface="DIN 6776" panose="020B0603050302020204" pitchFamily="34" charset="0"/>
              </a:endParaRPr>
            </a:p>
          </p:txBody>
        </p:sp>
        <p:sp>
          <p:nvSpPr>
            <p:cNvPr id="114" name="Rechteck 113">
              <a:extLst>
                <a:ext uri="{FF2B5EF4-FFF2-40B4-BE49-F238E27FC236}">
                  <a16:creationId xmlns:a16="http://schemas.microsoft.com/office/drawing/2014/main" id="{79738ADA-DB0B-76FA-158E-773570162D98}"/>
                </a:ext>
              </a:extLst>
            </p:cNvPr>
            <p:cNvSpPr/>
            <p:nvPr/>
          </p:nvSpPr>
          <p:spPr>
            <a:xfrm>
              <a:off x="5785248" y="1266434"/>
              <a:ext cx="245962" cy="3385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15" name="Textfeld 114">
            <a:extLst>
              <a:ext uri="{FF2B5EF4-FFF2-40B4-BE49-F238E27FC236}">
                <a16:creationId xmlns:a16="http://schemas.microsoft.com/office/drawing/2014/main" id="{7D0CB9B0-5CC4-73C6-55E5-406999B16142}"/>
              </a:ext>
            </a:extLst>
          </p:cNvPr>
          <p:cNvSpPr txBox="1"/>
          <p:nvPr/>
        </p:nvSpPr>
        <p:spPr>
          <a:xfrm>
            <a:off x="5784647" y="3634815"/>
            <a:ext cx="1806277" cy="504057"/>
          </a:xfrm>
          <a:prstGeom prst="rect">
            <a:avLst/>
          </a:prstGeom>
          <a:solidFill>
            <a:schemeClr val="bg1"/>
          </a:solidFill>
        </p:spPr>
        <p:txBody>
          <a:bodyPr wrap="square">
            <a:noAutofit/>
          </a:bodyPr>
          <a:lstStyle/>
          <a:p>
            <a:r>
              <a:rPr lang="de-DE" sz="9600" baseline="30000" dirty="0">
                <a:solidFill>
                  <a:schemeClr val="bg1">
                    <a:lumMod val="50000"/>
                  </a:schemeClr>
                </a:solidFill>
                <a:latin typeface="DIN 6776" panose="020B0603050302020204" pitchFamily="34" charset="0"/>
              </a:rPr>
              <a:t>r </a:t>
            </a:r>
            <a:endParaRPr lang="de-DE" sz="9600" i="0" u="none" strike="noStrike" baseline="30000" dirty="0">
              <a:solidFill>
                <a:schemeClr val="bg1">
                  <a:lumMod val="50000"/>
                </a:schemeClr>
              </a:solidFill>
              <a:latin typeface="DIN 6776" panose="020B0603050302020204" pitchFamily="34" charset="0"/>
            </a:endParaRPr>
          </a:p>
        </p:txBody>
      </p:sp>
      <p:sp>
        <p:nvSpPr>
          <p:cNvPr id="116" name="Freihandform: Form 115">
            <a:extLst>
              <a:ext uri="{FF2B5EF4-FFF2-40B4-BE49-F238E27FC236}">
                <a16:creationId xmlns:a16="http://schemas.microsoft.com/office/drawing/2014/main" id="{027DA4A0-4A2F-2735-CC99-19732BDD8110}"/>
              </a:ext>
            </a:extLst>
          </p:cNvPr>
          <p:cNvSpPr/>
          <p:nvPr/>
        </p:nvSpPr>
        <p:spPr>
          <a:xfrm>
            <a:off x="5824479" y="3867272"/>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7" name="Textfeld 116">
            <a:extLst>
              <a:ext uri="{FF2B5EF4-FFF2-40B4-BE49-F238E27FC236}">
                <a16:creationId xmlns:a16="http://schemas.microsoft.com/office/drawing/2014/main" id="{96EC5CF0-74B8-1718-19F0-AC770EFE49BD}"/>
              </a:ext>
            </a:extLst>
          </p:cNvPr>
          <p:cNvSpPr txBox="1"/>
          <p:nvPr/>
        </p:nvSpPr>
        <p:spPr>
          <a:xfrm>
            <a:off x="5622796" y="3736898"/>
            <a:ext cx="288862" cy="338554"/>
          </a:xfrm>
          <a:prstGeom prst="rect">
            <a:avLst/>
          </a:prstGeom>
          <a:noFill/>
        </p:spPr>
        <p:txBody>
          <a:bodyPr wrap="none" rtlCol="0">
            <a:spAutoFit/>
          </a:bodyPr>
          <a:lstStyle/>
          <a:p>
            <a:r>
              <a:rPr lang="de-DE" sz="1600" dirty="0">
                <a:solidFill>
                  <a:srgbClr val="C00000"/>
                </a:solidFill>
              </a:rPr>
              <a:t>1</a:t>
            </a:r>
          </a:p>
        </p:txBody>
      </p:sp>
      <p:grpSp>
        <p:nvGrpSpPr>
          <p:cNvPr id="118" name="Gruppieren 117">
            <a:extLst>
              <a:ext uri="{FF2B5EF4-FFF2-40B4-BE49-F238E27FC236}">
                <a16:creationId xmlns:a16="http://schemas.microsoft.com/office/drawing/2014/main" id="{3B7799D3-0BEC-A352-0092-6F4A33D8211A}"/>
              </a:ext>
            </a:extLst>
          </p:cNvPr>
          <p:cNvGrpSpPr/>
          <p:nvPr/>
        </p:nvGrpSpPr>
        <p:grpSpPr>
          <a:xfrm>
            <a:off x="5941991" y="3418402"/>
            <a:ext cx="337597" cy="386409"/>
            <a:chOff x="6668474" y="1977765"/>
            <a:chExt cx="337597" cy="386409"/>
          </a:xfrm>
        </p:grpSpPr>
        <p:sp>
          <p:nvSpPr>
            <p:cNvPr id="119" name="Freihandform: Form 118">
              <a:extLst>
                <a:ext uri="{FF2B5EF4-FFF2-40B4-BE49-F238E27FC236}">
                  <a16:creationId xmlns:a16="http://schemas.microsoft.com/office/drawing/2014/main" id="{4D693E1B-C4F2-F757-556E-74DE521A55B2}"/>
                </a:ext>
              </a:extLst>
            </p:cNvPr>
            <p:cNvSpPr/>
            <p:nvPr/>
          </p:nvSpPr>
          <p:spPr>
            <a:xfrm rot="16200000">
              <a:off x="6650357" y="2238275"/>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0" name="Textfeld 119">
              <a:extLst>
                <a:ext uri="{FF2B5EF4-FFF2-40B4-BE49-F238E27FC236}">
                  <a16:creationId xmlns:a16="http://schemas.microsoft.com/office/drawing/2014/main" id="{69E5B707-0319-0E41-48D6-8BCF28DB790B}"/>
                </a:ext>
              </a:extLst>
            </p:cNvPr>
            <p:cNvSpPr txBox="1"/>
            <p:nvPr/>
          </p:nvSpPr>
          <p:spPr>
            <a:xfrm>
              <a:off x="6717209" y="1977765"/>
              <a:ext cx="288862" cy="338554"/>
            </a:xfrm>
            <a:prstGeom prst="rect">
              <a:avLst/>
            </a:prstGeom>
            <a:noFill/>
          </p:spPr>
          <p:txBody>
            <a:bodyPr wrap="none" rtlCol="0">
              <a:spAutoFit/>
            </a:bodyPr>
            <a:lstStyle/>
            <a:p>
              <a:r>
                <a:rPr lang="de-DE" sz="1600" dirty="0">
                  <a:solidFill>
                    <a:srgbClr val="C00000"/>
                  </a:solidFill>
                </a:rPr>
                <a:t>2</a:t>
              </a:r>
            </a:p>
          </p:txBody>
        </p:sp>
      </p:grpSp>
      <p:grpSp>
        <p:nvGrpSpPr>
          <p:cNvPr id="131" name="Gruppieren 130">
            <a:extLst>
              <a:ext uri="{FF2B5EF4-FFF2-40B4-BE49-F238E27FC236}">
                <a16:creationId xmlns:a16="http://schemas.microsoft.com/office/drawing/2014/main" id="{BA2A519A-49DD-EB2A-C5CE-CA7799ED6C63}"/>
              </a:ext>
            </a:extLst>
          </p:cNvPr>
          <p:cNvGrpSpPr/>
          <p:nvPr/>
        </p:nvGrpSpPr>
        <p:grpSpPr>
          <a:xfrm>
            <a:off x="6444207" y="4218950"/>
            <a:ext cx="546705" cy="792089"/>
            <a:chOff x="6113527" y="4869160"/>
            <a:chExt cx="546705" cy="792089"/>
          </a:xfrm>
        </p:grpSpPr>
        <p:sp>
          <p:nvSpPr>
            <p:cNvPr id="132" name="Textfeld 131">
              <a:extLst>
                <a:ext uri="{FF2B5EF4-FFF2-40B4-BE49-F238E27FC236}">
                  <a16:creationId xmlns:a16="http://schemas.microsoft.com/office/drawing/2014/main" id="{B7C4A54A-99E1-CE02-E87A-22AE66065E4C}"/>
                </a:ext>
              </a:extLst>
            </p:cNvPr>
            <p:cNvSpPr txBox="1"/>
            <p:nvPr/>
          </p:nvSpPr>
          <p:spPr>
            <a:xfrm>
              <a:off x="6113527" y="5053684"/>
              <a:ext cx="546705" cy="504057"/>
            </a:xfrm>
            <a:prstGeom prst="rect">
              <a:avLst/>
            </a:prstGeom>
            <a:noFill/>
          </p:spPr>
          <p:txBody>
            <a:bodyPr wrap="square">
              <a:noAutofit/>
            </a:bodyPr>
            <a:lstStyle/>
            <a:p>
              <a:r>
                <a:rPr lang="de-DE" sz="9600" baseline="30000" dirty="0">
                  <a:solidFill>
                    <a:schemeClr val="bg1">
                      <a:lumMod val="50000"/>
                    </a:schemeClr>
                  </a:solidFill>
                  <a:latin typeface="DIN 6776" panose="020B0603050302020204" pitchFamily="34" charset="0"/>
                </a:rPr>
                <a:t>O</a:t>
              </a:r>
              <a:endParaRPr lang="de-DE" sz="9600" i="0" u="none" strike="noStrike" baseline="30000" dirty="0">
                <a:solidFill>
                  <a:schemeClr val="bg1">
                    <a:lumMod val="50000"/>
                  </a:schemeClr>
                </a:solidFill>
                <a:latin typeface="DIN 6776" panose="020B0603050302020204" pitchFamily="34" charset="0"/>
              </a:endParaRPr>
            </a:p>
          </p:txBody>
        </p:sp>
        <p:sp>
          <p:nvSpPr>
            <p:cNvPr id="133" name="Rechteck 132">
              <a:extLst>
                <a:ext uri="{FF2B5EF4-FFF2-40B4-BE49-F238E27FC236}">
                  <a16:creationId xmlns:a16="http://schemas.microsoft.com/office/drawing/2014/main" id="{93BAAD01-E5BD-5C0B-4F52-3446F4716FBA}"/>
                </a:ext>
              </a:extLst>
            </p:cNvPr>
            <p:cNvSpPr/>
            <p:nvPr/>
          </p:nvSpPr>
          <p:spPr>
            <a:xfrm>
              <a:off x="6364279" y="4869160"/>
              <a:ext cx="198774" cy="792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34" name="Gruppieren 133">
            <a:extLst>
              <a:ext uri="{FF2B5EF4-FFF2-40B4-BE49-F238E27FC236}">
                <a16:creationId xmlns:a16="http://schemas.microsoft.com/office/drawing/2014/main" id="{5E336BCB-9979-48D6-BA59-779707D276A5}"/>
              </a:ext>
            </a:extLst>
          </p:cNvPr>
          <p:cNvGrpSpPr/>
          <p:nvPr/>
        </p:nvGrpSpPr>
        <p:grpSpPr>
          <a:xfrm>
            <a:off x="6444208" y="4377881"/>
            <a:ext cx="689017" cy="530730"/>
            <a:chOff x="7008208" y="5147889"/>
            <a:chExt cx="689017" cy="530730"/>
          </a:xfrm>
        </p:grpSpPr>
        <p:sp>
          <p:nvSpPr>
            <p:cNvPr id="135" name="Textfeld 134">
              <a:extLst>
                <a:ext uri="{FF2B5EF4-FFF2-40B4-BE49-F238E27FC236}">
                  <a16:creationId xmlns:a16="http://schemas.microsoft.com/office/drawing/2014/main" id="{314EECBC-C5D8-4D60-524B-0425CBADDE3A}"/>
                </a:ext>
              </a:extLst>
            </p:cNvPr>
            <p:cNvSpPr txBox="1"/>
            <p:nvPr/>
          </p:nvSpPr>
          <p:spPr>
            <a:xfrm>
              <a:off x="7008208" y="5174562"/>
              <a:ext cx="546705" cy="504057"/>
            </a:xfrm>
            <a:prstGeom prst="rect">
              <a:avLst/>
            </a:prstGeom>
            <a:solidFill>
              <a:schemeClr val="bg1"/>
            </a:solidFill>
          </p:spPr>
          <p:txBody>
            <a:bodyPr wrap="square">
              <a:noAutofit/>
            </a:bodyPr>
            <a:lstStyle/>
            <a:p>
              <a:r>
                <a:rPr lang="de-DE" sz="9600" baseline="30000" dirty="0">
                  <a:solidFill>
                    <a:schemeClr val="bg1">
                      <a:lumMod val="50000"/>
                    </a:schemeClr>
                  </a:solidFill>
                  <a:latin typeface="DIN 6776" panose="020B0603050302020204" pitchFamily="34" charset="0"/>
                </a:rPr>
                <a:t>O</a:t>
              </a:r>
              <a:endParaRPr lang="de-DE" sz="9600" i="0" u="none" strike="noStrike" baseline="30000" dirty="0">
                <a:solidFill>
                  <a:schemeClr val="bg1">
                    <a:lumMod val="50000"/>
                  </a:schemeClr>
                </a:solidFill>
                <a:latin typeface="DIN 6776" panose="020B0603050302020204" pitchFamily="34" charset="0"/>
              </a:endParaRPr>
            </a:p>
          </p:txBody>
        </p:sp>
        <p:sp>
          <p:nvSpPr>
            <p:cNvPr id="136" name="Freihandform: Form 135">
              <a:extLst>
                <a:ext uri="{FF2B5EF4-FFF2-40B4-BE49-F238E27FC236}">
                  <a16:creationId xmlns:a16="http://schemas.microsoft.com/office/drawing/2014/main" id="{CC9F374E-4FA9-8457-38D6-79608F890785}"/>
                </a:ext>
              </a:extLst>
            </p:cNvPr>
            <p:cNvSpPr/>
            <p:nvPr/>
          </p:nvSpPr>
          <p:spPr>
            <a:xfrm>
              <a:off x="7332535" y="5261347"/>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7" name="Textfeld 136">
              <a:extLst>
                <a:ext uri="{FF2B5EF4-FFF2-40B4-BE49-F238E27FC236}">
                  <a16:creationId xmlns:a16="http://schemas.microsoft.com/office/drawing/2014/main" id="{5823A732-325C-456C-32CA-04803A260E76}"/>
                </a:ext>
              </a:extLst>
            </p:cNvPr>
            <p:cNvSpPr txBox="1"/>
            <p:nvPr/>
          </p:nvSpPr>
          <p:spPr>
            <a:xfrm>
              <a:off x="7408363" y="5147889"/>
              <a:ext cx="288862" cy="338554"/>
            </a:xfrm>
            <a:prstGeom prst="rect">
              <a:avLst/>
            </a:prstGeom>
            <a:noFill/>
          </p:spPr>
          <p:txBody>
            <a:bodyPr wrap="none" rtlCol="0">
              <a:spAutoFit/>
            </a:bodyPr>
            <a:lstStyle/>
            <a:p>
              <a:r>
                <a:rPr lang="de-DE" sz="1600" dirty="0">
                  <a:solidFill>
                    <a:srgbClr val="C00000"/>
                  </a:solidFill>
                </a:rPr>
                <a:t>2</a:t>
              </a:r>
            </a:p>
          </p:txBody>
        </p:sp>
      </p:grpSp>
      <p:grpSp>
        <p:nvGrpSpPr>
          <p:cNvPr id="138" name="Gruppieren 137">
            <a:extLst>
              <a:ext uri="{FF2B5EF4-FFF2-40B4-BE49-F238E27FC236}">
                <a16:creationId xmlns:a16="http://schemas.microsoft.com/office/drawing/2014/main" id="{A0F4F5D7-EDAA-C321-5823-234DE8B2DF35}"/>
              </a:ext>
            </a:extLst>
          </p:cNvPr>
          <p:cNvGrpSpPr/>
          <p:nvPr/>
        </p:nvGrpSpPr>
        <p:grpSpPr>
          <a:xfrm>
            <a:off x="6264074" y="4379869"/>
            <a:ext cx="384549" cy="338554"/>
            <a:chOff x="1653702" y="3917609"/>
            <a:chExt cx="384549" cy="338554"/>
          </a:xfrm>
        </p:grpSpPr>
        <p:sp>
          <p:nvSpPr>
            <p:cNvPr id="139" name="Freihandform: Form 138">
              <a:extLst>
                <a:ext uri="{FF2B5EF4-FFF2-40B4-BE49-F238E27FC236}">
                  <a16:creationId xmlns:a16="http://schemas.microsoft.com/office/drawing/2014/main" id="{544B5850-51D0-BB35-2D74-1F8548593910}"/>
                </a:ext>
              </a:extLst>
            </p:cNvPr>
            <p:cNvSpPr/>
            <p:nvPr/>
          </p:nvSpPr>
          <p:spPr>
            <a:xfrm>
              <a:off x="1894235" y="4040921"/>
              <a:ext cx="144016" cy="107781"/>
            </a:xfrm>
            <a:custGeom>
              <a:avLst/>
              <a:gdLst>
                <a:gd name="connsiteX0" fmla="*/ 0 w 220980"/>
                <a:gd name="connsiteY0" fmla="*/ 0 h 175260"/>
                <a:gd name="connsiteX1" fmla="*/ 121920 w 220980"/>
                <a:gd name="connsiteY1" fmla="*/ 175260 h 175260"/>
                <a:gd name="connsiteX2" fmla="*/ 220980 w 220980"/>
                <a:gd name="connsiteY2" fmla="*/ 38100 h 175260"/>
                <a:gd name="connsiteX0" fmla="*/ 0 w 185261"/>
                <a:gd name="connsiteY0" fmla="*/ 9525 h 137160"/>
                <a:gd name="connsiteX1" fmla="*/ 86201 w 185261"/>
                <a:gd name="connsiteY1" fmla="*/ 137160 h 137160"/>
                <a:gd name="connsiteX2" fmla="*/ 185261 w 185261"/>
                <a:gd name="connsiteY2" fmla="*/ 0 h 137160"/>
                <a:gd name="connsiteX0" fmla="*/ 0 w 192404"/>
                <a:gd name="connsiteY0" fmla="*/ 2381 h 137160"/>
                <a:gd name="connsiteX1" fmla="*/ 93344 w 192404"/>
                <a:gd name="connsiteY1" fmla="*/ 137160 h 137160"/>
                <a:gd name="connsiteX2" fmla="*/ 192404 w 192404"/>
                <a:gd name="connsiteY2" fmla="*/ 0 h 137160"/>
              </a:gdLst>
              <a:ahLst/>
              <a:cxnLst>
                <a:cxn ang="0">
                  <a:pos x="connsiteX0" y="connsiteY0"/>
                </a:cxn>
                <a:cxn ang="0">
                  <a:pos x="connsiteX1" y="connsiteY1"/>
                </a:cxn>
                <a:cxn ang="0">
                  <a:pos x="connsiteX2" y="connsiteY2"/>
                </a:cxn>
              </a:cxnLst>
              <a:rect l="l" t="t" r="r" b="b"/>
              <a:pathLst>
                <a:path w="192404" h="137160">
                  <a:moveTo>
                    <a:pt x="0" y="2381"/>
                  </a:moveTo>
                  <a:lnTo>
                    <a:pt x="93344" y="137160"/>
                  </a:lnTo>
                  <a:lnTo>
                    <a:pt x="192404" y="0"/>
                  </a:ln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0" name="Textfeld 139">
              <a:extLst>
                <a:ext uri="{FF2B5EF4-FFF2-40B4-BE49-F238E27FC236}">
                  <a16:creationId xmlns:a16="http://schemas.microsoft.com/office/drawing/2014/main" id="{5BD914D6-72A8-1299-4E33-F6DC3F1DD4D4}"/>
                </a:ext>
              </a:extLst>
            </p:cNvPr>
            <p:cNvSpPr txBox="1"/>
            <p:nvPr/>
          </p:nvSpPr>
          <p:spPr>
            <a:xfrm>
              <a:off x="1653702" y="3917609"/>
              <a:ext cx="288862" cy="338554"/>
            </a:xfrm>
            <a:prstGeom prst="rect">
              <a:avLst/>
            </a:prstGeom>
            <a:noFill/>
          </p:spPr>
          <p:txBody>
            <a:bodyPr wrap="none" rtlCol="0">
              <a:spAutoFit/>
            </a:bodyPr>
            <a:lstStyle/>
            <a:p>
              <a:r>
                <a:rPr lang="de-DE" sz="1600" dirty="0">
                  <a:solidFill>
                    <a:srgbClr val="C00000"/>
                  </a:solidFill>
                </a:rPr>
                <a:t>1</a:t>
              </a:r>
            </a:p>
          </p:txBody>
        </p:sp>
      </p:grpSp>
    </p:spTree>
    <p:extLst>
      <p:ext uri="{BB962C8B-B14F-4D97-AF65-F5344CB8AC3E}">
        <p14:creationId xmlns:p14="http://schemas.microsoft.com/office/powerpoint/2010/main" val="304820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up)">
                                      <p:cBhvr>
                                        <p:cTn id="32" dur="1000"/>
                                        <p:tgtEl>
                                          <p:spTgt spid="97"/>
                                        </p:tgtEl>
                                      </p:cBhvr>
                                    </p:animEffect>
                                  </p:childTnLst>
                                </p:cTn>
                              </p:par>
                              <p:par>
                                <p:cTn id="33" presetID="22" presetClass="entr" presetSubtype="1"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up)">
                                      <p:cBhvr>
                                        <p:cTn id="35" dur="1000"/>
                                        <p:tgtEl>
                                          <p:spTgt spid="5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wipe(up)">
                                      <p:cBhvr>
                                        <p:cTn id="40" dur="1000"/>
                                        <p:tgtEl>
                                          <p:spTgt spid="96"/>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up)">
                                      <p:cBhvr>
                                        <p:cTn id="43" dur="1000"/>
                                        <p:tgtEl>
                                          <p:spTgt spid="95"/>
                                        </p:tgtEl>
                                      </p:cBhvr>
                                    </p:animEffect>
                                  </p:childTnLst>
                                </p:cTn>
                              </p:par>
                              <p:par>
                                <p:cTn id="44" presetID="22" presetClass="entr" presetSubtype="1" fill="hold"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wipe(up)">
                                      <p:cBhvr>
                                        <p:cTn id="46" dur="1500"/>
                                        <p:tgtEl>
                                          <p:spTgt spid="9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animEffect transition="in" filter="wipe(up)">
                                      <p:cBhvr>
                                        <p:cTn id="51" dur="1500"/>
                                        <p:tgtEl>
                                          <p:spTgt spid="94"/>
                                        </p:tgtEl>
                                      </p:cBhvr>
                                    </p:animEffect>
                                  </p:childTnLst>
                                </p:cTn>
                              </p:par>
                              <p:par>
                                <p:cTn id="52" presetID="22" presetClass="entr" presetSubtype="1"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wipe(up)">
                                      <p:cBhvr>
                                        <p:cTn id="54" dur="1000"/>
                                        <p:tgtEl>
                                          <p:spTgt spid="10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up)">
                                      <p:cBhvr>
                                        <p:cTn id="59" dur="1000"/>
                                        <p:tgtEl>
                                          <p:spTgt spid="11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16"/>
                                        </p:tgtEl>
                                        <p:attrNameLst>
                                          <p:attrName>style.visibility</p:attrName>
                                        </p:attrNameLst>
                                      </p:cBhvr>
                                      <p:to>
                                        <p:strVal val="visible"/>
                                      </p:to>
                                    </p:set>
                                    <p:animEffect transition="in" filter="wipe(up)">
                                      <p:cBhvr>
                                        <p:cTn id="62" dur="1000"/>
                                        <p:tgtEl>
                                          <p:spTgt spid="116"/>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7"/>
                                        </p:tgtEl>
                                        <p:attrNameLst>
                                          <p:attrName>style.visibility</p:attrName>
                                        </p:attrNameLst>
                                      </p:cBhvr>
                                      <p:to>
                                        <p:strVal val="visible"/>
                                      </p:to>
                                    </p:set>
                                    <p:animEffect transition="in" filter="wipe(up)">
                                      <p:cBhvr>
                                        <p:cTn id="65" dur="500"/>
                                        <p:tgtEl>
                                          <p:spTgt spid="11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wipe(left)">
                                      <p:cBhvr>
                                        <p:cTn id="70" dur="1000"/>
                                        <p:tgtEl>
                                          <p:spTgt spid="11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1000"/>
                                        <p:tgtEl>
                                          <p:spTgt spid="11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500"/>
                                        <p:tgtEl>
                                          <p:spTgt spid="138"/>
                                        </p:tgtEl>
                                      </p:cBhvr>
                                    </p:animEffect>
                                  </p:childTnLst>
                                </p:cTn>
                              </p:par>
                              <p:par>
                                <p:cTn id="84" presetID="22" presetClass="entr" presetSubtype="1" fill="hold" nodeType="withEffect">
                                  <p:stCondLst>
                                    <p:cond delay="0"/>
                                  </p:stCondLst>
                                  <p:childTnLst>
                                    <p:set>
                                      <p:cBhvr>
                                        <p:cTn id="85" dur="1" fill="hold">
                                          <p:stCondLst>
                                            <p:cond delay="0"/>
                                          </p:stCondLst>
                                        </p:cTn>
                                        <p:tgtEl>
                                          <p:spTgt spid="131"/>
                                        </p:tgtEl>
                                        <p:attrNameLst>
                                          <p:attrName>style.visibility</p:attrName>
                                        </p:attrNameLst>
                                      </p:cBhvr>
                                      <p:to>
                                        <p:strVal val="visible"/>
                                      </p:to>
                                    </p:set>
                                    <p:animEffect transition="in" filter="wipe(up)">
                                      <p:cBhvr>
                                        <p:cTn id="86" dur="500"/>
                                        <p:tgtEl>
                                          <p:spTgt spid="131"/>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nodeType="clickEffect">
                                  <p:stCondLst>
                                    <p:cond delay="0"/>
                                  </p:stCondLst>
                                  <p:childTnLst>
                                    <p:set>
                                      <p:cBhvr>
                                        <p:cTn id="90" dur="1" fill="hold">
                                          <p:stCondLst>
                                            <p:cond delay="0"/>
                                          </p:stCondLst>
                                        </p:cTn>
                                        <p:tgtEl>
                                          <p:spTgt spid="134"/>
                                        </p:tgtEl>
                                        <p:attrNameLst>
                                          <p:attrName>style.visibility</p:attrName>
                                        </p:attrNameLst>
                                      </p:cBhvr>
                                      <p:to>
                                        <p:strVal val="visible"/>
                                      </p:to>
                                    </p:set>
                                    <p:animEffect transition="in" filter="wipe(up)">
                                      <p:cBhvr>
                                        <p:cTn id="91" dur="500"/>
                                        <p:tgtEl>
                                          <p:spTgt spid="13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wipe(left)">
                                      <p:cBhvr>
                                        <p:cTn id="96" dur="500"/>
                                        <p:tgtEl>
                                          <p:spTgt spid="57"/>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wipe(left)">
                                      <p:cBhvr>
                                        <p:cTn id="10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p:bldP spid="13" grpId="0"/>
      <p:bldP spid="54" grpId="0"/>
      <p:bldP spid="55" grpId="0"/>
      <p:bldP spid="56" grpId="0"/>
      <p:bldP spid="57" grpId="0"/>
      <p:bldP spid="94" grpId="0" animBg="1"/>
      <p:bldP spid="95" grpId="0" animBg="1"/>
      <p:bldP spid="96" grpId="0"/>
      <p:bldP spid="115" grpId="0" animBg="1"/>
      <p:bldP spid="116" grpId="0" animBg="1"/>
      <p:bldP spid="1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260649"/>
            <a:ext cx="7772400" cy="720080"/>
          </a:xfrm>
        </p:spPr>
        <p:txBody>
          <a:bodyPr>
            <a:normAutofit fontScale="90000"/>
          </a:bodyPr>
          <a:lstStyle/>
          <a:p>
            <a:r>
              <a:rPr lang="de-DE" sz="3100" b="1" dirty="0"/>
              <a:t>Vertikale Normschrift nach DIN 6776, Schriftform B</a:t>
            </a:r>
            <a:endParaRPr lang="de-DE" dirty="0"/>
          </a:p>
        </p:txBody>
      </p:sp>
      <p:sp>
        <p:nvSpPr>
          <p:cNvPr id="3" name="Untertitel 2"/>
          <p:cNvSpPr>
            <a:spLocks noGrp="1"/>
          </p:cNvSpPr>
          <p:nvPr>
            <p:ph type="subTitle" idx="1"/>
          </p:nvPr>
        </p:nvSpPr>
        <p:spPr>
          <a:xfrm>
            <a:off x="876771" y="1817441"/>
            <a:ext cx="7992888" cy="1915909"/>
          </a:xfrm>
        </p:spPr>
        <p:txBody>
          <a:bodyPr>
            <a:spAutoFit/>
          </a:bodyPr>
          <a:lstStyle/>
          <a:p>
            <a:pPr marL="542925" indent="-542925" algn="l">
              <a:spcBef>
                <a:spcPts val="300"/>
              </a:spcBef>
              <a:buFont typeface="+mj-lt"/>
              <a:buAutoNum type="arabicPeriod"/>
              <a:tabLst>
                <a:tab pos="1162050" algn="l"/>
                <a:tab pos="4038600" algn="l"/>
              </a:tabLst>
            </a:pPr>
            <a:r>
              <a:rPr lang="de-DE" sz="2000" b="1" dirty="0">
                <a:solidFill>
                  <a:schemeClr val="tx1"/>
                </a:solidFill>
              </a:rPr>
              <a:t>Arbeitsblatt „AB-Normalphabet üben“: </a:t>
            </a:r>
            <a:br>
              <a:rPr lang="de-DE" sz="2000" b="1" dirty="0">
                <a:solidFill>
                  <a:schemeClr val="tx1"/>
                </a:solidFill>
              </a:rPr>
            </a:br>
            <a:r>
              <a:rPr lang="de-DE" sz="2000" dirty="0">
                <a:solidFill>
                  <a:schemeClr val="tx1"/>
                </a:solidFill>
              </a:rPr>
              <a:t>Übe die Buchstaben und Zeichen des Normalphabetes </a:t>
            </a:r>
            <a:br>
              <a:rPr lang="de-DE" sz="2000" dirty="0">
                <a:solidFill>
                  <a:schemeClr val="tx1"/>
                </a:solidFill>
              </a:rPr>
            </a:br>
            <a:r>
              <a:rPr lang="de-DE" sz="2000" dirty="0">
                <a:solidFill>
                  <a:schemeClr val="tx1"/>
                </a:solidFill>
              </a:rPr>
              <a:t>mit Hilfe des Arbeitsblattes.</a:t>
            </a:r>
          </a:p>
          <a:p>
            <a:pPr marL="1162050" indent="-1162050" algn="l">
              <a:spcBef>
                <a:spcPts val="300"/>
              </a:spcBef>
              <a:tabLst>
                <a:tab pos="542925" algn="l"/>
                <a:tab pos="1162050" algn="l"/>
                <a:tab pos="4038600" algn="l"/>
              </a:tabLst>
            </a:pPr>
            <a:r>
              <a:rPr lang="de-DE" sz="2000" b="1" i="1" dirty="0">
                <a:solidFill>
                  <a:schemeClr val="tx1"/>
                </a:solidFill>
              </a:rPr>
              <a:t>	</a:t>
            </a:r>
            <a:r>
              <a:rPr lang="de-DE" sz="1800" b="1" i="1" dirty="0">
                <a:solidFill>
                  <a:schemeClr val="tx1"/>
                </a:solidFill>
              </a:rPr>
              <a:t>Tipp: 	</a:t>
            </a:r>
            <a:r>
              <a:rPr lang="de-DE" sz="1800" i="1" dirty="0">
                <a:solidFill>
                  <a:schemeClr val="tx1"/>
                </a:solidFill>
              </a:rPr>
              <a:t>Geschriebene Formen nicht verändern. </a:t>
            </a:r>
            <a:br>
              <a:rPr lang="de-DE" sz="1800" i="1" dirty="0">
                <a:solidFill>
                  <a:schemeClr val="tx1"/>
                </a:solidFill>
              </a:rPr>
            </a:br>
            <a:r>
              <a:rPr lang="de-DE" sz="1800" i="1" dirty="0">
                <a:solidFill>
                  <a:schemeClr val="tx1"/>
                </a:solidFill>
              </a:rPr>
              <a:t>Misslungenes stehen lassen. </a:t>
            </a:r>
            <a:br>
              <a:rPr lang="de-DE" sz="1800" i="1" dirty="0">
                <a:solidFill>
                  <a:schemeClr val="tx1"/>
                </a:solidFill>
              </a:rPr>
            </a:br>
            <a:r>
              <a:rPr lang="de-DE" sz="1800" i="1" dirty="0">
                <a:solidFill>
                  <a:schemeClr val="tx1"/>
                </a:solidFill>
              </a:rPr>
              <a:t>Sich bemühen, die nächste Form besser zu schreiben!</a:t>
            </a:r>
            <a:endParaRPr lang="de-DE" sz="1800" b="1" i="1" dirty="0">
              <a:solidFill>
                <a:schemeClr val="tx1"/>
              </a:solidFill>
            </a:endParaRPr>
          </a:p>
        </p:txBody>
      </p:sp>
      <p:cxnSp>
        <p:nvCxnSpPr>
          <p:cNvPr id="5" name="Gerade Verbindung 4"/>
          <p:cNvCxnSpPr/>
          <p:nvPr/>
        </p:nvCxnSpPr>
        <p:spPr>
          <a:xfrm>
            <a:off x="755576" y="836712"/>
            <a:ext cx="777686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hteck 8">
            <a:extLst>
              <a:ext uri="{FF2B5EF4-FFF2-40B4-BE49-F238E27FC236}">
                <a16:creationId xmlns:a16="http://schemas.microsoft.com/office/drawing/2014/main" id="{034D1B41-1A8D-7DEF-CD57-DBF186BB932D}"/>
              </a:ext>
            </a:extLst>
          </p:cNvPr>
          <p:cNvSpPr/>
          <p:nvPr/>
        </p:nvSpPr>
        <p:spPr>
          <a:xfrm>
            <a:off x="0"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de-DE" sz="3600" dirty="0">
                <a:solidFill>
                  <a:schemeClr val="bg1"/>
                </a:solidFill>
                <a:latin typeface="DIN 6776" panose="020B0603050302020204" pitchFamily="34" charset="0"/>
                <a:ea typeface="+mj-ea"/>
                <a:cs typeface="+mj-cs"/>
              </a:rPr>
              <a:t>Übungen zum Erlernen der Normschrift </a:t>
            </a:r>
            <a:br>
              <a:rPr lang="de-DE" sz="3600" dirty="0">
                <a:solidFill>
                  <a:schemeClr val="bg1"/>
                </a:solidFill>
                <a:latin typeface="DIN 6776" panose="020B0603050302020204" pitchFamily="34" charset="0"/>
                <a:ea typeface="+mj-ea"/>
                <a:cs typeface="+mj-cs"/>
              </a:rPr>
            </a:br>
            <a:r>
              <a:rPr lang="de-DE" sz="3600" dirty="0">
                <a:solidFill>
                  <a:schemeClr val="bg1"/>
                </a:solidFill>
                <a:latin typeface="DIN 6776" panose="020B0603050302020204" pitchFamily="34" charset="0"/>
                <a:ea typeface="+mj-ea"/>
                <a:cs typeface="+mj-cs"/>
              </a:rPr>
              <a:t>nach DIN 6776, Schriftform B</a:t>
            </a:r>
          </a:p>
        </p:txBody>
      </p:sp>
      <p:sp>
        <p:nvSpPr>
          <p:cNvPr id="12" name="Textfeld 11">
            <a:extLst>
              <a:ext uri="{FF2B5EF4-FFF2-40B4-BE49-F238E27FC236}">
                <a16:creationId xmlns:a16="http://schemas.microsoft.com/office/drawing/2014/main" id="{2CDDC8D4-623D-3A6A-C3A9-1C08B2722EFF}"/>
              </a:ext>
            </a:extLst>
          </p:cNvPr>
          <p:cNvSpPr txBox="1"/>
          <p:nvPr/>
        </p:nvSpPr>
        <p:spPr>
          <a:xfrm>
            <a:off x="533116" y="2977129"/>
            <a:ext cx="8336543" cy="850361"/>
          </a:xfrm>
          <a:prstGeom prst="rect">
            <a:avLst/>
          </a:prstGeom>
          <a:noFill/>
        </p:spPr>
        <p:txBody>
          <a:bodyPr wrap="square">
            <a:spAutoFit/>
          </a:bodyPr>
          <a:lstStyle/>
          <a:p>
            <a:pPr marL="542925" indent="-542925" algn="l">
              <a:lnSpc>
                <a:spcPct val="120000"/>
              </a:lnSpc>
              <a:spcBef>
                <a:spcPts val="300"/>
              </a:spcBef>
              <a:spcAft>
                <a:spcPts val="600"/>
              </a:spcAft>
              <a:buFont typeface="Arial" panose="020B0604020202020204" pitchFamily="34" charset="0"/>
              <a:buChar char="•"/>
              <a:tabLst>
                <a:tab pos="4038600" algn="l"/>
              </a:tabLst>
            </a:pPr>
            <a:endParaRPr lang="de-DE" b="1" dirty="0"/>
          </a:p>
          <a:p>
            <a:pPr marL="542925" indent="-542925" algn="l">
              <a:lnSpc>
                <a:spcPct val="120000"/>
              </a:lnSpc>
              <a:spcBef>
                <a:spcPts val="300"/>
              </a:spcBef>
              <a:buFont typeface="+mj-lt"/>
              <a:buAutoNum type="arabicPeriod" startAt="2"/>
              <a:tabLst>
                <a:tab pos="4038600" algn="l"/>
              </a:tabLst>
            </a:pPr>
            <a:endParaRPr lang="de-DE" sz="1800" dirty="0">
              <a:solidFill>
                <a:schemeClr val="tx1"/>
              </a:solidFill>
            </a:endParaRPr>
          </a:p>
        </p:txBody>
      </p:sp>
      <p:sp>
        <p:nvSpPr>
          <p:cNvPr id="15" name="Textfeld 14">
            <a:extLst>
              <a:ext uri="{FF2B5EF4-FFF2-40B4-BE49-F238E27FC236}">
                <a16:creationId xmlns:a16="http://schemas.microsoft.com/office/drawing/2014/main" id="{F2F9ABF6-FDD0-DDBE-9A92-E92992DD629D}"/>
              </a:ext>
            </a:extLst>
          </p:cNvPr>
          <p:cNvSpPr txBox="1"/>
          <p:nvPr/>
        </p:nvSpPr>
        <p:spPr>
          <a:xfrm>
            <a:off x="533117" y="7396574"/>
            <a:ext cx="8336543" cy="1438214"/>
          </a:xfrm>
          <a:prstGeom prst="rect">
            <a:avLst/>
          </a:prstGeom>
          <a:noFill/>
        </p:spPr>
        <p:txBody>
          <a:bodyPr wrap="square">
            <a:spAutoFit/>
          </a:bodyPr>
          <a:lstStyle/>
          <a:p>
            <a:pPr marL="542925" indent="-542925">
              <a:lnSpc>
                <a:spcPct val="120000"/>
              </a:lnSpc>
              <a:spcBef>
                <a:spcPts val="300"/>
              </a:spcBef>
              <a:buFont typeface="+mj-lt"/>
              <a:buAutoNum type="arabicPeriod" startAt="2"/>
              <a:tabLst>
                <a:tab pos="4038600" algn="l"/>
              </a:tabLst>
            </a:pPr>
            <a:r>
              <a:rPr lang="de-DE" dirty="0"/>
              <a:t>Geschriebene Formen nicht verändern. Misslungenes stehen lassen. Sich bemühen, die nächste Form besser zu schreiben! Den rechten Arm beim Schreiben gut auflegen.</a:t>
            </a:r>
            <a:endParaRPr lang="de-DE" sz="1800" dirty="0">
              <a:solidFill>
                <a:schemeClr val="tx1"/>
              </a:solidFill>
            </a:endParaRPr>
          </a:p>
          <a:p>
            <a:pPr marL="542925" indent="-542925" algn="l">
              <a:lnSpc>
                <a:spcPct val="120000"/>
              </a:lnSpc>
              <a:spcBef>
                <a:spcPts val="300"/>
              </a:spcBef>
              <a:buFont typeface="+mj-lt"/>
              <a:buAutoNum type="arabicPeriod" startAt="2"/>
              <a:tabLst>
                <a:tab pos="4038600" algn="l"/>
              </a:tabLst>
            </a:pPr>
            <a:endParaRPr lang="de-DE" sz="1800" dirty="0">
              <a:solidFill>
                <a:schemeClr val="tx1"/>
              </a:solidFill>
            </a:endParaRPr>
          </a:p>
        </p:txBody>
      </p:sp>
      <p:pic>
        <p:nvPicPr>
          <p:cNvPr id="6" name="Grafik 5">
            <a:extLst>
              <a:ext uri="{FF2B5EF4-FFF2-40B4-BE49-F238E27FC236}">
                <a16:creationId xmlns:a16="http://schemas.microsoft.com/office/drawing/2014/main" id="{660A3F20-AA7A-E024-7604-1F69901CEF26}"/>
              </a:ext>
            </a:extLst>
          </p:cNvPr>
          <p:cNvPicPr>
            <a:picLocks noChangeAspect="1"/>
          </p:cNvPicPr>
          <p:nvPr/>
        </p:nvPicPr>
        <p:blipFill>
          <a:blip r:embed="rId2"/>
          <a:stretch>
            <a:fillRect/>
          </a:stretch>
        </p:blipFill>
        <p:spPr>
          <a:xfrm>
            <a:off x="876771" y="3930348"/>
            <a:ext cx="7686675" cy="6162675"/>
          </a:xfrm>
          <a:prstGeom prst="rect">
            <a:avLst/>
          </a:prstGeom>
        </p:spPr>
      </p:pic>
    </p:spTree>
    <p:extLst>
      <p:ext uri="{BB962C8B-B14F-4D97-AF65-F5344CB8AC3E}">
        <p14:creationId xmlns:p14="http://schemas.microsoft.com/office/powerpoint/2010/main" val="221092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55576" y="260649"/>
            <a:ext cx="7772400" cy="720080"/>
          </a:xfrm>
        </p:spPr>
        <p:txBody>
          <a:bodyPr>
            <a:normAutofit fontScale="90000"/>
          </a:bodyPr>
          <a:lstStyle/>
          <a:p>
            <a:r>
              <a:rPr lang="de-DE" sz="3100" b="1" dirty="0"/>
              <a:t>Vertikale Normschrift nach DIN 6776, Schriftform B</a:t>
            </a:r>
            <a:endParaRPr lang="de-DE" dirty="0"/>
          </a:p>
        </p:txBody>
      </p:sp>
      <p:cxnSp>
        <p:nvCxnSpPr>
          <p:cNvPr id="5" name="Gerade Verbindung 4"/>
          <p:cNvCxnSpPr/>
          <p:nvPr/>
        </p:nvCxnSpPr>
        <p:spPr>
          <a:xfrm>
            <a:off x="755576" y="836712"/>
            <a:ext cx="777686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hteck 8">
            <a:extLst>
              <a:ext uri="{FF2B5EF4-FFF2-40B4-BE49-F238E27FC236}">
                <a16:creationId xmlns:a16="http://schemas.microsoft.com/office/drawing/2014/main" id="{034D1B41-1A8D-7DEF-CD57-DBF186BB932D}"/>
              </a:ext>
            </a:extLst>
          </p:cNvPr>
          <p:cNvSpPr/>
          <p:nvPr/>
        </p:nvSpPr>
        <p:spPr>
          <a:xfrm>
            <a:off x="0" y="0"/>
            <a:ext cx="9144000" cy="15567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de-DE" sz="3600" dirty="0">
                <a:solidFill>
                  <a:schemeClr val="bg1"/>
                </a:solidFill>
                <a:latin typeface="DIN 6776" panose="020B0603050302020204" pitchFamily="34" charset="0"/>
                <a:ea typeface="+mj-ea"/>
                <a:cs typeface="+mj-cs"/>
              </a:rPr>
              <a:t>Übungen zum Erlernen der Normschrift </a:t>
            </a:r>
            <a:br>
              <a:rPr lang="de-DE" sz="3600" dirty="0">
                <a:solidFill>
                  <a:schemeClr val="bg1"/>
                </a:solidFill>
                <a:latin typeface="DIN 6776" panose="020B0603050302020204" pitchFamily="34" charset="0"/>
                <a:ea typeface="+mj-ea"/>
                <a:cs typeface="+mj-cs"/>
              </a:rPr>
            </a:br>
            <a:r>
              <a:rPr lang="de-DE" sz="3600" dirty="0">
                <a:solidFill>
                  <a:schemeClr val="bg1"/>
                </a:solidFill>
                <a:latin typeface="DIN 6776" panose="020B0603050302020204" pitchFamily="34" charset="0"/>
                <a:ea typeface="+mj-ea"/>
                <a:cs typeface="+mj-cs"/>
              </a:rPr>
              <a:t>nach DIN 6776, Schriftform B</a:t>
            </a:r>
          </a:p>
        </p:txBody>
      </p:sp>
      <p:sp>
        <p:nvSpPr>
          <p:cNvPr id="54" name="Textfeld 53">
            <a:extLst>
              <a:ext uri="{FF2B5EF4-FFF2-40B4-BE49-F238E27FC236}">
                <a16:creationId xmlns:a16="http://schemas.microsoft.com/office/drawing/2014/main" id="{97C39BD1-04F9-4EB2-6B00-4D14E7F87D65}"/>
              </a:ext>
            </a:extLst>
          </p:cNvPr>
          <p:cNvSpPr txBox="1"/>
          <p:nvPr/>
        </p:nvSpPr>
        <p:spPr>
          <a:xfrm>
            <a:off x="971600" y="1939450"/>
            <a:ext cx="6530704" cy="1886029"/>
          </a:xfrm>
          <a:prstGeom prst="rect">
            <a:avLst/>
          </a:prstGeom>
          <a:noFill/>
        </p:spPr>
        <p:txBody>
          <a:bodyPr wrap="square">
            <a:spAutoFit/>
          </a:bodyPr>
          <a:lstStyle/>
          <a:p>
            <a:pPr marL="542925" indent="-542925" algn="l">
              <a:lnSpc>
                <a:spcPct val="120000"/>
              </a:lnSpc>
              <a:spcBef>
                <a:spcPts val="300"/>
              </a:spcBef>
              <a:spcAft>
                <a:spcPts val="600"/>
              </a:spcAft>
              <a:buFont typeface="+mj-lt"/>
              <a:buAutoNum type="arabicPeriod" startAt="2"/>
              <a:tabLst>
                <a:tab pos="4038600" algn="l"/>
              </a:tabLst>
            </a:pPr>
            <a:r>
              <a:rPr lang="de-DE" sz="1800" b="1" dirty="0">
                <a:solidFill>
                  <a:schemeClr val="tx1"/>
                </a:solidFill>
              </a:rPr>
              <a:t>Strukturiere das Pangramm* und schreibe es in Normschrift auf Linienblätter in verschiedenen Varianten:</a:t>
            </a:r>
            <a:br>
              <a:rPr lang="de-DE" b="1" dirty="0"/>
            </a:br>
            <a:r>
              <a:rPr lang="de-DE" b="1" dirty="0">
                <a:solidFill>
                  <a:srgbClr val="C00000"/>
                </a:solidFill>
              </a:rPr>
              <a:t>Nennhöhen 5 mm, 7 mm und 10 mm </a:t>
            </a:r>
            <a:br>
              <a:rPr lang="de-DE" b="1" dirty="0">
                <a:solidFill>
                  <a:srgbClr val="C00000"/>
                </a:solidFill>
              </a:rPr>
            </a:br>
            <a:r>
              <a:rPr lang="de-DE" b="1" dirty="0">
                <a:solidFill>
                  <a:srgbClr val="C00000"/>
                </a:solidFill>
              </a:rPr>
              <a:t>jeweils in Versalsatz und gemischtem Satz</a:t>
            </a:r>
          </a:p>
          <a:p>
            <a:pPr marL="714375" lvl="1" indent="-257175">
              <a:lnSpc>
                <a:spcPct val="120000"/>
              </a:lnSpc>
              <a:spcBef>
                <a:spcPts val="300"/>
              </a:spcBef>
              <a:buFont typeface="Arial" panose="020B0604020202020204" pitchFamily="34" charset="0"/>
              <a:buChar char="•"/>
              <a:tabLst>
                <a:tab pos="4038600" algn="l"/>
              </a:tabLst>
            </a:pPr>
            <a:endParaRPr lang="de-DE" b="1" dirty="0">
              <a:solidFill>
                <a:schemeClr val="tx1"/>
              </a:solidFill>
            </a:endParaRPr>
          </a:p>
        </p:txBody>
      </p:sp>
      <p:sp>
        <p:nvSpPr>
          <p:cNvPr id="55" name="Textfeld 54">
            <a:extLst>
              <a:ext uri="{FF2B5EF4-FFF2-40B4-BE49-F238E27FC236}">
                <a16:creationId xmlns:a16="http://schemas.microsoft.com/office/drawing/2014/main" id="{8661813A-65BD-45CB-C5BF-0CDA7DE1938F}"/>
              </a:ext>
            </a:extLst>
          </p:cNvPr>
          <p:cNvSpPr txBox="1"/>
          <p:nvPr/>
        </p:nvSpPr>
        <p:spPr>
          <a:xfrm>
            <a:off x="1197443" y="5660372"/>
            <a:ext cx="7190981" cy="923330"/>
          </a:xfrm>
          <a:prstGeom prst="rect">
            <a:avLst/>
          </a:prstGeom>
          <a:noFill/>
        </p:spPr>
        <p:txBody>
          <a:bodyPr wrap="square">
            <a:spAutoFit/>
          </a:bodyPr>
          <a:lstStyle/>
          <a:p>
            <a:pPr marL="180975" indent="-180975">
              <a:spcBef>
                <a:spcPts val="300"/>
              </a:spcBef>
              <a:tabLst>
                <a:tab pos="180975" algn="l"/>
                <a:tab pos="4038600" algn="l"/>
              </a:tabLst>
            </a:pPr>
            <a:r>
              <a:rPr lang="de-DE" i="1" dirty="0"/>
              <a:t>*	Ein Pangramm ist ein Satz, der alle Zeichen des Alphabetes beinhaltet.</a:t>
            </a:r>
            <a:br>
              <a:rPr lang="de-DE" i="1" dirty="0"/>
            </a:br>
            <a:r>
              <a:rPr lang="de-DE" i="1" dirty="0"/>
              <a:t>So kann man alle Zeichen, aber auch Zeichen- und Wortabstände sowie einige Satzzeichen üben.</a:t>
            </a:r>
            <a:endParaRPr lang="de-DE" b="1" i="1" dirty="0"/>
          </a:p>
        </p:txBody>
      </p:sp>
      <p:sp>
        <p:nvSpPr>
          <p:cNvPr id="8" name="Textfeld 7">
            <a:extLst>
              <a:ext uri="{FF2B5EF4-FFF2-40B4-BE49-F238E27FC236}">
                <a16:creationId xmlns:a16="http://schemas.microsoft.com/office/drawing/2014/main" id="{5AA9475E-05F0-F370-A2AF-C119E47442AA}"/>
              </a:ext>
            </a:extLst>
          </p:cNvPr>
          <p:cNvSpPr txBox="1"/>
          <p:nvPr/>
        </p:nvSpPr>
        <p:spPr>
          <a:xfrm>
            <a:off x="533117" y="3568742"/>
            <a:ext cx="8336543" cy="1815882"/>
          </a:xfrm>
          <a:prstGeom prst="rect">
            <a:avLst/>
          </a:prstGeom>
          <a:noFill/>
        </p:spPr>
        <p:txBody>
          <a:bodyPr wrap="square">
            <a:spAutoFit/>
          </a:bodyPr>
          <a:lstStyle/>
          <a:p>
            <a:r>
              <a:rPr lang="de-DE" sz="2800" dirty="0">
                <a:latin typeface="DIN 6776" panose="020B0603050302020204" pitchFamily="34" charset="0"/>
              </a:rPr>
              <a:t>Auf dem fliegenden Bazar motivieren zwölf große Boxkämpfer eine intelligente Gymnasiastin dazu, </a:t>
            </a:r>
            <a:br>
              <a:rPr lang="de-DE" sz="2800" dirty="0">
                <a:latin typeface="DIN 6776" panose="020B0603050302020204" pitchFamily="34" charset="0"/>
              </a:rPr>
            </a:br>
            <a:r>
              <a:rPr lang="de-DE" sz="2800" dirty="0">
                <a:latin typeface="DIN 6776" panose="020B0603050302020204" pitchFamily="34" charset="0"/>
              </a:rPr>
              <a:t>einen quasi überraschenden Quiz für 67.890 Schülerinnen und 12.345 Schüler zu gestalten.</a:t>
            </a:r>
          </a:p>
        </p:txBody>
      </p:sp>
      <p:sp>
        <p:nvSpPr>
          <p:cNvPr id="10" name="Rechteck 9">
            <a:extLst>
              <a:ext uri="{FF2B5EF4-FFF2-40B4-BE49-F238E27FC236}">
                <a16:creationId xmlns:a16="http://schemas.microsoft.com/office/drawing/2014/main" id="{350318BD-8603-6C7B-015B-6C2B2CC3E070}"/>
              </a:ext>
            </a:extLst>
          </p:cNvPr>
          <p:cNvSpPr/>
          <p:nvPr/>
        </p:nvSpPr>
        <p:spPr>
          <a:xfrm>
            <a:off x="395536" y="3429000"/>
            <a:ext cx="8474124" cy="20882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noFill/>
            </a:endParaRPr>
          </a:p>
        </p:txBody>
      </p:sp>
    </p:spTree>
    <p:extLst>
      <p:ext uri="{BB962C8B-B14F-4D97-AF65-F5344CB8AC3E}">
        <p14:creationId xmlns:p14="http://schemas.microsoft.com/office/powerpoint/2010/main" val="488529357"/>
      </p:ext>
    </p:extLst>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faultSectionNames xmlns="d7b21b1f-3264-4efa-9435-c00298d7a7ba" xsi:nil="true"/>
    <_activity xmlns="d7b21b1f-3264-4efa-9435-c00298d7a7ba" xsi:nil="true"/>
    <TeamsChannelId xmlns="d7b21b1f-3264-4efa-9435-c00298d7a7ba" xsi:nil="true"/>
    <Teachers xmlns="d7b21b1f-3264-4efa-9435-c00298d7a7ba">
      <UserInfo>
        <DisplayName/>
        <AccountId xsi:nil="true"/>
        <AccountType/>
      </UserInfo>
    </Teachers>
    <Students xmlns="d7b21b1f-3264-4efa-9435-c00298d7a7ba">
      <UserInfo>
        <DisplayName/>
        <AccountId xsi:nil="true"/>
        <AccountType/>
      </UserInfo>
    </Students>
    <AppVersion xmlns="d7b21b1f-3264-4efa-9435-c00298d7a7ba" xsi:nil="true"/>
    <Student_Groups xmlns="d7b21b1f-3264-4efa-9435-c00298d7a7ba">
      <UserInfo>
        <DisplayName/>
        <AccountId xsi:nil="true"/>
        <AccountType/>
      </UserInfo>
    </Student_Groups>
    <Math_Settings xmlns="d7b21b1f-3264-4efa-9435-c00298d7a7ba" xsi:nil="true"/>
    <Invited_Teachers xmlns="d7b21b1f-3264-4efa-9435-c00298d7a7ba" xsi:nil="true"/>
    <Owner xmlns="d7b21b1f-3264-4efa-9435-c00298d7a7ba">
      <UserInfo>
        <DisplayName/>
        <AccountId xsi:nil="true"/>
        <AccountType/>
      </UserInfo>
    </Owner>
    <Has_Teacher_Only_SectionGroup xmlns="d7b21b1f-3264-4efa-9435-c00298d7a7ba" xsi:nil="true"/>
    <Is_Collaboration_Space_Locked xmlns="d7b21b1f-3264-4efa-9435-c00298d7a7ba" xsi:nil="true"/>
    <NotebookType xmlns="d7b21b1f-3264-4efa-9435-c00298d7a7ba" xsi:nil="true"/>
    <FolderType xmlns="d7b21b1f-3264-4efa-9435-c00298d7a7ba" xsi:nil="true"/>
    <Templates xmlns="d7b21b1f-3264-4efa-9435-c00298d7a7ba" xsi:nil="true"/>
    <LMS_Mappings xmlns="d7b21b1f-3264-4efa-9435-c00298d7a7ba" xsi:nil="true"/>
    <Invited_Students xmlns="d7b21b1f-3264-4efa-9435-c00298d7a7ba" xsi:nil="true"/>
    <IsNotebookLocked xmlns="d7b21b1f-3264-4efa-9435-c00298d7a7ba" xsi:nil="true"/>
    <CultureName xmlns="d7b21b1f-3264-4efa-9435-c00298d7a7ba" xsi:nil="true"/>
    <Distribution_Groups xmlns="d7b21b1f-3264-4efa-9435-c00298d7a7ba" xsi:nil="true"/>
    <Self_Registration_Enabled xmlns="d7b21b1f-3264-4efa-9435-c00298d7a7b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7DBACD765965543B7D892B12CBFE335" ma:contentTypeVersion="38" ma:contentTypeDescription="Ein neues Dokument erstellen." ma:contentTypeScope="" ma:versionID="b17ee0a49a38df10e1fb4c0dab0d709b">
  <xsd:schema xmlns:xsd="http://www.w3.org/2001/XMLSchema" xmlns:xs="http://www.w3.org/2001/XMLSchema" xmlns:p="http://schemas.microsoft.com/office/2006/metadata/properties" xmlns:ns3="3eb5f84a-14bf-4784-97b2-a7d5808a2e2f" xmlns:ns4="d7b21b1f-3264-4efa-9435-c00298d7a7ba" targetNamespace="http://schemas.microsoft.com/office/2006/metadata/properties" ma:root="true" ma:fieldsID="1f8530f52755c94ffb4f68a7614b1522" ns3:_="" ns4:_="">
    <xsd:import namespace="3eb5f84a-14bf-4784-97b2-a7d5808a2e2f"/>
    <xsd:import namespace="d7b21b1f-3264-4efa-9435-c00298d7a7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NotebookType" minOccurs="0"/>
                <xsd:element ref="ns4:FolderType" minOccurs="0"/>
                <xsd:element ref="ns4:CultureName" minOccurs="0"/>
                <xsd:element ref="ns4:AppVersion" minOccurs="0"/>
                <xsd:element ref="ns4:TeamsChannelId" minOccurs="0"/>
                <xsd:element ref="ns4:Owner" minOccurs="0"/>
                <xsd:element ref="ns4:Math_Settings" minOccurs="0"/>
                <xsd:element ref="ns4:DefaultSectionNames" minOccurs="0"/>
                <xsd:element ref="ns4:Templates" minOccurs="0"/>
                <xsd:element ref="ns4:Teachers" minOccurs="0"/>
                <xsd:element ref="ns4:Students" minOccurs="0"/>
                <xsd:element ref="ns4:Student_Groups" minOccurs="0"/>
                <xsd:element ref="ns4:Distribution_Groups" minOccurs="0"/>
                <xsd:element ref="ns4:LMS_Mapping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IsNotebookLocked" minOccurs="0"/>
                <xsd:element ref="ns4:MediaServiceLocation" minOccurs="0"/>
                <xsd:element ref="ns4:MediaServiceAutoKeyPoints" minOccurs="0"/>
                <xsd:element ref="ns4:MediaServiceKeyPoints" minOccurs="0"/>
                <xsd:element ref="ns4:_activity" minOccurs="0"/>
                <xsd:element ref="ns4:MediaServiceObjectDetectorVersions" minOccurs="0"/>
                <xsd:element ref="ns4:MediaServiceSystemTags" minOccurs="0"/>
                <xsd:element ref="ns4:MediaLengthInSecond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5f84a-14bf-4784-97b2-a7d5808a2e2f" elementFormDefault="qualified">
    <xsd:import namespace="http://schemas.microsoft.com/office/2006/documentManagement/types"/>
    <xsd:import namespace="http://schemas.microsoft.com/office/infopath/2007/PartnerControls"/>
    <xsd:element name="SharedWithUsers" ma:index="8"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description="" ma:internalName="SharedWithDetails" ma:readOnly="true">
      <xsd:simpleType>
        <xsd:restriction base="dms:Note">
          <xsd:maxLength value="255"/>
        </xsd:restriction>
      </xsd:simpleType>
    </xsd:element>
    <xsd:element name="SharingHintHash" ma:index="10" nillable="true" ma:displayName="Freigabehinweis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b21b1f-3264-4efa-9435-c00298d7a7b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Teachers" ma:index="2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Teachers" ma:index="32" nillable="true" ma:displayName="Invited Teachers" ma:internalName="Invited_Teachers">
      <xsd:simpleType>
        <xsd:restriction base="dms:Note">
          <xsd:maxLength value="255"/>
        </xsd:restriction>
      </xsd:simpleType>
    </xsd:element>
    <xsd:element name="Invited_Students" ma:index="33" nillable="true" ma:displayName="Invited Students" ma:internalName="Invited_Student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Teacher_Only_SectionGroup" ma:index="35" nillable="true" ma:displayName="Has Teacher Only SectionGroup" ma:internalName="Has_Teacher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MediaServiceLocation" ma:index="38" nillable="true" ma:displayName="Location" ma:internalName="MediaServiceLocation" ma:readOnly="true">
      <xsd:simpleType>
        <xsd:restriction base="dms:Text"/>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element name="_activity" ma:index="41" nillable="true" ma:displayName="_activity" ma:hidden="true" ma:internalName="_activity">
      <xsd:simpleType>
        <xsd:restriction base="dms:Note"/>
      </xsd:simpleType>
    </xsd:element>
    <xsd:element name="MediaServiceObjectDetectorVersions" ma:index="42" nillable="true" ma:displayName="MediaServiceObjectDetectorVersions" ma:hidden="true" ma:indexed="true" ma:internalName="MediaServiceObjectDetectorVersions" ma:readOnly="true">
      <xsd:simpleType>
        <xsd:restriction base="dms:Text"/>
      </xsd:simpleType>
    </xsd:element>
    <xsd:element name="MediaServiceSystemTags" ma:index="43" nillable="true" ma:displayName="MediaServiceSystemTags" ma:hidden="true" ma:internalName="MediaServiceSystemTags" ma:readOnly="true">
      <xsd:simpleType>
        <xsd:restriction base="dms:Note"/>
      </xsd:simpleType>
    </xsd:element>
    <xsd:element name="MediaLengthInSeconds" ma:index="44" nillable="true" ma:displayName="MediaLengthInSeconds" ma:hidden="true" ma:internalName="MediaLengthInSeconds" ma:readOnly="true">
      <xsd:simpleType>
        <xsd:restriction base="dms:Unknown"/>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5F8C47-435E-49FB-A629-F58E6AC930A1}">
  <ds:schemaRefs>
    <ds:schemaRef ds:uri="http://schemas.microsoft.com/sharepoint/v3/contenttype/forms"/>
  </ds:schemaRefs>
</ds:datastoreItem>
</file>

<file path=customXml/itemProps2.xml><?xml version="1.0" encoding="utf-8"?>
<ds:datastoreItem xmlns:ds="http://schemas.openxmlformats.org/officeDocument/2006/customXml" ds:itemID="{D5E00DA2-59A6-4E69-B604-4F5E4CFAC609}">
  <ds:schemaRefs>
    <ds:schemaRef ds:uri="http://www.w3.org/XML/1998/namespace"/>
    <ds:schemaRef ds:uri="http://schemas.microsoft.com/office/infopath/2007/PartnerControls"/>
    <ds:schemaRef ds:uri="http://purl.org/dc/dcmitype/"/>
    <ds:schemaRef ds:uri="http://schemas.microsoft.com/office/2006/documentManagement/types"/>
    <ds:schemaRef ds:uri="http://purl.org/dc/elements/1.1/"/>
    <ds:schemaRef ds:uri="3eb5f84a-14bf-4784-97b2-a7d5808a2e2f"/>
    <ds:schemaRef ds:uri="http://schemas.microsoft.com/office/2006/metadata/properties"/>
    <ds:schemaRef ds:uri="http://schemas.openxmlformats.org/package/2006/metadata/core-properties"/>
    <ds:schemaRef ds:uri="d7b21b1f-3264-4efa-9435-c00298d7a7ba"/>
    <ds:schemaRef ds:uri="http://purl.org/dc/terms/"/>
  </ds:schemaRefs>
</ds:datastoreItem>
</file>

<file path=customXml/itemProps3.xml><?xml version="1.0" encoding="utf-8"?>
<ds:datastoreItem xmlns:ds="http://schemas.openxmlformats.org/officeDocument/2006/customXml" ds:itemID="{E85CFE4F-3EEB-49FA-B769-D5B533C522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5f84a-14bf-4784-97b2-a7d5808a2e2f"/>
    <ds:schemaRef ds:uri="d7b21b1f-3264-4efa-9435-c00298d7a7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970</Words>
  <Application>Microsoft Office PowerPoint</Application>
  <PresentationFormat>Bildschirmpräsentation (4:3)</PresentationFormat>
  <Paragraphs>262</Paragraphs>
  <Slides>8</Slides>
  <Notes>0</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8</vt:i4>
      </vt:variant>
    </vt:vector>
  </HeadingPairs>
  <TitlesOfParts>
    <vt:vector size="15" baseType="lpstr">
      <vt:lpstr>Tahoma</vt:lpstr>
      <vt:lpstr>Arial</vt:lpstr>
      <vt:lpstr>Calibri</vt:lpstr>
      <vt:lpstr>DIN 6776</vt:lpstr>
      <vt:lpstr>Symbol</vt:lpstr>
      <vt:lpstr>Larissa-Design</vt:lpstr>
      <vt:lpstr>CorelDRAW</vt:lpstr>
      <vt:lpstr>PowerPoint-Präsentation</vt:lpstr>
      <vt:lpstr>Dimensionen einer Schrift</vt:lpstr>
      <vt:lpstr>PowerPoint-Präsentation</vt:lpstr>
      <vt:lpstr>PowerPoint-Präsentation</vt:lpstr>
      <vt:lpstr>PowerPoint-Präsentation</vt:lpstr>
      <vt:lpstr>Vertikale Normschrift nach DIN 6776, Schriftform B</vt:lpstr>
      <vt:lpstr>Vertikale Normschrift nach DIN 6776, Schriftform B</vt:lpstr>
      <vt:lpstr>Vertikale Normschrift nach DIN 6776, Schriftform 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Vertikale Normschrift nach DIN 6776, Schriftform B</dc:title>
  <dc:creator>Dörthe</dc:creator>
  <cp:lastModifiedBy>Dörthe Heilmann-Lang</cp:lastModifiedBy>
  <cp:revision>45</cp:revision>
  <dcterms:created xsi:type="dcterms:W3CDTF">2018-08-13T11:15:16Z</dcterms:created>
  <dcterms:modified xsi:type="dcterms:W3CDTF">2024-06-22T06:35:09Z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0x01010067DBACD765965543B7D892B12CBFE335</vt:lpwstr>
  </property>
</Properties>
</file>