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3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05AF-366A-46D5-B5C6-51B528DFFA72}" type="datetimeFigureOut">
              <a:rPr lang="de-DE" smtClean="0"/>
              <a:t>18.09.2018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7D60C-9C47-4774-8C65-B617460932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3790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05AF-366A-46D5-B5C6-51B528DFFA72}" type="datetimeFigureOut">
              <a:rPr lang="de-DE" smtClean="0"/>
              <a:t>18.09.2018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7D60C-9C47-4774-8C65-B617460932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3493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05AF-366A-46D5-B5C6-51B528DFFA72}" type="datetimeFigureOut">
              <a:rPr lang="de-DE" smtClean="0"/>
              <a:t>18.09.2018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7D60C-9C47-4774-8C65-B617460932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865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05AF-366A-46D5-B5C6-51B528DFFA72}" type="datetimeFigureOut">
              <a:rPr lang="de-DE" smtClean="0"/>
              <a:t>18.09.2018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7D60C-9C47-4774-8C65-B617460932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1874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05AF-366A-46D5-B5C6-51B528DFFA72}" type="datetimeFigureOut">
              <a:rPr lang="de-DE" smtClean="0"/>
              <a:t>18.09.2018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7D60C-9C47-4774-8C65-B617460932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2149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05AF-366A-46D5-B5C6-51B528DFFA72}" type="datetimeFigureOut">
              <a:rPr lang="de-DE" smtClean="0"/>
              <a:t>18.09.2018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7D60C-9C47-4774-8C65-B617460932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628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05AF-366A-46D5-B5C6-51B528DFFA72}" type="datetimeFigureOut">
              <a:rPr lang="de-DE" smtClean="0"/>
              <a:t>18.09.2018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7D60C-9C47-4774-8C65-B617460932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9329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05AF-366A-46D5-B5C6-51B528DFFA72}" type="datetimeFigureOut">
              <a:rPr lang="de-DE" smtClean="0"/>
              <a:t>18.09.2018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7D60C-9C47-4774-8C65-B617460932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5009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05AF-366A-46D5-B5C6-51B528DFFA72}" type="datetimeFigureOut">
              <a:rPr lang="de-DE" smtClean="0"/>
              <a:t>18.09.2018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7D60C-9C47-4774-8C65-B617460932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8431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05AF-366A-46D5-B5C6-51B528DFFA72}" type="datetimeFigureOut">
              <a:rPr lang="de-DE" smtClean="0"/>
              <a:t>18.09.2018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7D60C-9C47-4774-8C65-B617460932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5222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05AF-366A-46D5-B5C6-51B528DFFA72}" type="datetimeFigureOut">
              <a:rPr lang="de-DE" smtClean="0"/>
              <a:t>18.09.2018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7D60C-9C47-4774-8C65-B617460932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5664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E05AF-366A-46D5-B5C6-51B528DFFA72}" type="datetimeFigureOut">
              <a:rPr lang="de-DE" smtClean="0"/>
              <a:t>18.09.2018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7D60C-9C47-4774-8C65-B617460932C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5911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jpe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12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7.jpeg"/><Relationship Id="rId5" Type="http://schemas.openxmlformats.org/officeDocument/2006/relationships/image" Target="../media/image3.jpeg"/><Relationship Id="rId10" Type="http://schemas.openxmlformats.org/officeDocument/2006/relationships/image" Target="../media/image6.jpeg"/><Relationship Id="rId4" Type="http://schemas.openxmlformats.org/officeDocument/2006/relationships/image" Target="../media/image2.jpeg"/><Relationship Id="rId9" Type="http://schemas.microsoft.com/office/2007/relationships/hdphoto" Target="../media/hdphoto3.wdp"/><Relationship Id="rId1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microsoft.com/office/2007/relationships/hdphoto" Target="../media/hdphoto5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19.png"/><Relationship Id="rId5" Type="http://schemas.openxmlformats.org/officeDocument/2006/relationships/image" Target="../media/image14.jpeg"/><Relationship Id="rId10" Type="http://schemas.openxmlformats.org/officeDocument/2006/relationships/image" Target="../media/image18.jpeg"/><Relationship Id="rId4" Type="http://schemas.openxmlformats.org/officeDocument/2006/relationships/image" Target="../media/image13.jpeg"/><Relationship Id="rId9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26.jpeg"/><Relationship Id="rId3" Type="http://schemas.microsoft.com/office/2007/relationships/hdphoto" Target="../media/hdphoto6.wdp"/><Relationship Id="rId7" Type="http://schemas.openxmlformats.org/officeDocument/2006/relationships/image" Target="../media/image23.png"/><Relationship Id="rId12" Type="http://schemas.microsoft.com/office/2007/relationships/hdphoto" Target="../media/hdphoto10.wdp"/><Relationship Id="rId2" Type="http://schemas.openxmlformats.org/officeDocument/2006/relationships/image" Target="../media/image20.png"/><Relationship Id="rId16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25.png"/><Relationship Id="rId5" Type="http://schemas.openxmlformats.org/officeDocument/2006/relationships/image" Target="../media/image22.png"/><Relationship Id="rId15" Type="http://schemas.openxmlformats.org/officeDocument/2006/relationships/image" Target="../media/image28.jpeg"/><Relationship Id="rId10" Type="http://schemas.microsoft.com/office/2007/relationships/hdphoto" Target="../media/hdphoto9.wdp"/><Relationship Id="rId4" Type="http://schemas.openxmlformats.org/officeDocument/2006/relationships/image" Target="../media/image21.jpeg"/><Relationship Id="rId9" Type="http://schemas.openxmlformats.org/officeDocument/2006/relationships/image" Target="../media/image24.png"/><Relationship Id="rId14" Type="http://schemas.openxmlformats.org/officeDocument/2006/relationships/image" Target="../media/image2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1.jpeg"/><Relationship Id="rId7" Type="http://schemas.openxmlformats.org/officeDocument/2006/relationships/image" Target="../media/image34.jpeg"/><Relationship Id="rId12" Type="http://schemas.microsoft.com/office/2007/relationships/hdphoto" Target="../media/hdphoto12.wd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11" Type="http://schemas.openxmlformats.org/officeDocument/2006/relationships/image" Target="../media/image38.png"/><Relationship Id="rId5" Type="http://schemas.openxmlformats.org/officeDocument/2006/relationships/image" Target="../media/image33.png"/><Relationship Id="rId10" Type="http://schemas.openxmlformats.org/officeDocument/2006/relationships/image" Target="../media/image37.jpeg"/><Relationship Id="rId4" Type="http://schemas.openxmlformats.org/officeDocument/2006/relationships/image" Target="../media/image32.png"/><Relationship Id="rId9" Type="http://schemas.openxmlformats.org/officeDocument/2006/relationships/image" Target="../media/image3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7.jpeg"/><Relationship Id="rId3" Type="http://schemas.openxmlformats.org/officeDocument/2006/relationships/image" Target="../media/image40.png"/><Relationship Id="rId7" Type="http://schemas.openxmlformats.org/officeDocument/2006/relationships/image" Target="../media/image42.jpeg"/><Relationship Id="rId12" Type="http://schemas.openxmlformats.org/officeDocument/2006/relationships/image" Target="../media/image46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11" Type="http://schemas.openxmlformats.org/officeDocument/2006/relationships/image" Target="../media/image45.jpeg"/><Relationship Id="rId5" Type="http://schemas.openxmlformats.org/officeDocument/2006/relationships/image" Target="../media/image41.png"/><Relationship Id="rId10" Type="http://schemas.microsoft.com/office/2007/relationships/hdphoto" Target="../media/hdphoto15.wdp"/><Relationship Id="rId4" Type="http://schemas.microsoft.com/office/2007/relationships/hdphoto" Target="../media/hdphoto13.wdp"/><Relationship Id="rId9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62" b="100000" l="4545" r="95818">
                        <a14:foregroundMark x1="50727" y1="7193" x2="26545" y2="49261"/>
                        <a14:foregroundMark x1="49545" y1="7386" x2="22091" y2="37123"/>
                        <a14:foregroundMark x1="43909" y1="7707" x2="28636" y2="24149"/>
                        <a14:foregroundMark x1="27636" y1="24791" x2="21636" y2="36416"/>
                        <a14:foregroundMark x1="23000" y1="37251" x2="21182" y2="48940"/>
                        <a14:foregroundMark x1="21818" y1="49069" x2="25818" y2="80154"/>
                        <a14:foregroundMark x1="37000" y1="45665" x2="37000" y2="45665"/>
                        <a14:foregroundMark x1="46727" y1="46114" x2="46727" y2="46114"/>
                        <a14:foregroundMark x1="41636" y1="39756" x2="82818" y2="34297"/>
                        <a14:foregroundMark x1="56273" y1="3725" x2="83000" y2="31021"/>
                        <a14:foregroundMark x1="67000" y1="11175" x2="80727" y2="25626"/>
                        <a14:foregroundMark x1="71364" y1="13616" x2="79545" y2="21965"/>
                        <a14:foregroundMark x1="55091" y1="3725" x2="48818" y2="10019"/>
                        <a14:foregroundMark x1="83455" y1="36288" x2="83727" y2="62042"/>
                        <a14:foregroundMark x1="83455" y1="62235" x2="83455" y2="75723"/>
                        <a14:foregroundMark x1="83000" y1="75080" x2="24636" y2="51574"/>
                        <a14:foregroundMark x1="29273" y1="77328" x2="78818" y2="40077"/>
                        <a14:foregroundMark x1="65818" y1="45151" x2="65818" y2="45151"/>
                        <a14:foregroundMark x1="50909" y1="40527" x2="50909" y2="40527"/>
                        <a14:foregroundMark x1="57182" y1="46114" x2="57182" y2="46114"/>
                        <a14:foregroundMark x1="45818" y1="53693" x2="45818" y2="53693"/>
                        <a14:foregroundMark x1="78364" y1="60437" x2="78364" y2="60437"/>
                        <a14:foregroundMark x1="57636" y1="61721" x2="83000" y2="54014"/>
                        <a14:foregroundMark x1="43455" y1="71098" x2="66273" y2="70135"/>
                        <a14:foregroundMark x1="26273" y1="80283" x2="73455" y2="78998"/>
                        <a14:foregroundMark x1="73000" y1="78998" x2="83000" y2="75723"/>
                        <a14:foregroundMark x1="23909" y1="86063" x2="18636" y2="88182"/>
                        <a14:foregroundMark x1="21636" y1="84265" x2="16273" y2="86898"/>
                        <a14:foregroundMark x1="23455" y1="89531" x2="18364" y2="893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5285">
            <a:off x="410050" y="582852"/>
            <a:ext cx="2868334" cy="406060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345" y="5045450"/>
            <a:ext cx="2568839" cy="1715985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8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22" t="38251" r="60039" b="33497"/>
          <a:stretch/>
        </p:blipFill>
        <p:spPr>
          <a:xfrm rot="5400000">
            <a:off x="6640714" y="5313964"/>
            <a:ext cx="1728190" cy="119116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06116">
            <a:off x="2953139" y="1043954"/>
            <a:ext cx="2966381" cy="198058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05" b="100000" l="0" r="98772">
                        <a14:foregroundMark x1="74522" y1="19386" x2="23931" y2="78703"/>
                        <a14:foregroundMark x1="33394" y1="31399" x2="63012" y2="11877"/>
                        <a14:foregroundMark x1="65105" y1="14130" x2="87807" y2="28601"/>
                        <a14:foregroundMark x1="49409" y1="80956" x2="51956" y2="84300"/>
                        <a14:foregroundMark x1="54641" y1="87577" x2="57325" y2="90171"/>
                        <a14:foregroundMark x1="60328" y1="80410" x2="63967" y2="83891"/>
                        <a14:foregroundMark x1="58735" y1="92287" x2="60237" y2="93311"/>
                        <a14:foregroundMark x1="82348" y1="74812" x2="67652" y2="95836"/>
                        <a14:backgroundMark x1="89672" y1="17133" x2="66288" y2="8601"/>
                        <a14:backgroundMark x1="62693" y1="8396" x2="35350" y2="20410"/>
                        <a14:backgroundMark x1="33621" y1="22184" x2="9554" y2="50102"/>
                        <a14:backgroundMark x1="29299" y1="8737" x2="136" y2="43823"/>
                        <a14:backgroundMark x1="4049" y1="50102" x2="8599" y2="84983"/>
                        <a14:backgroundMark x1="22202" y1="43481" x2="11056" y2="65461"/>
                        <a14:backgroundMark x1="12193" y1="81297" x2="22657" y2="97338"/>
                        <a14:backgroundMark x1="27889" y1="94881" x2="48135" y2="91741"/>
                        <a14:backgroundMark x1="18471" y1="98225" x2="36397" y2="96997"/>
                        <a14:backgroundMark x1="25114" y1="92287" x2="41993" y2="86553"/>
                        <a14:backgroundMark x1="89991" y1="75700" x2="95678" y2="92969"/>
                        <a14:backgroundMark x1="90218" y1="73652" x2="96178" y2="69420"/>
                        <a14:backgroundMark x1="51046" y1="87577" x2="54322" y2="95290"/>
                        <a14:backgroundMark x1="18972" y1="77816" x2="18972" y2="77816"/>
                        <a14:backgroundMark x1="55823" y1="80751" x2="58963" y2="85666"/>
                        <a14:backgroundMark x1="61965" y1="84437" x2="57689" y2="811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915" y="2495610"/>
            <a:ext cx="3128277" cy="2085518"/>
          </a:xfrm>
          <a:prstGeom prst="rect">
            <a:avLst/>
          </a:prstGeom>
        </p:spPr>
      </p:pic>
      <p:pic>
        <p:nvPicPr>
          <p:cNvPr id="2051" name="Picture 3" descr="S:\Fotos\Arten\Alle Neophyten\Q-R\Rhus hirta\Bilder für Seite\Rhus typhina Offenburg Katrin Schneider IMG_0731_C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153" y="2523542"/>
            <a:ext cx="3098276" cy="20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98335" y="5423712"/>
            <a:ext cx="1728191" cy="971667"/>
          </a:xfrm>
          <a:prstGeom prst="rect">
            <a:avLst/>
          </a:prstGeom>
        </p:spPr>
      </p:pic>
      <p:pic>
        <p:nvPicPr>
          <p:cNvPr id="2053" name="Picture 5" descr="S:\Fotos\Arten\Alle Neophyten\Q-R\Rhus hirta\Rhus hirta 1552152-LGPT Ohio State Weed Lab Archive The Ohio State University Bugwood.org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036" y="5045450"/>
            <a:ext cx="1138392" cy="171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:\Fotos\Arten\Alle Neophyten\Q-R\Rhus hirta\Bilder für Seite\Rhus hirta Helmsteinberg  w Quedlinburg 4.7.2011 Katrin Schneider P1030751_C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012" y="5055767"/>
            <a:ext cx="2556940" cy="170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11" t="14615" r="26534" b="40447"/>
          <a:stretch/>
        </p:blipFill>
        <p:spPr>
          <a:xfrm>
            <a:off x="5933153" y="511871"/>
            <a:ext cx="3083000" cy="2085359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2555776" y="501398"/>
            <a:ext cx="800219" cy="2988960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de-DE" sz="4000" spc="600" dirty="0" smtClean="0"/>
              <a:t>Essigbaum</a:t>
            </a:r>
            <a:endParaRPr lang="de-DE" sz="4000" spc="600" dirty="0"/>
          </a:p>
        </p:txBody>
      </p:sp>
      <p:sp>
        <p:nvSpPr>
          <p:cNvPr id="10" name="Textfeld 9"/>
          <p:cNvSpPr txBox="1"/>
          <p:nvPr/>
        </p:nvSpPr>
        <p:spPr>
          <a:xfrm>
            <a:off x="1583012" y="4510861"/>
            <a:ext cx="7669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pc="300" dirty="0" smtClean="0"/>
              <a:t>Im 17. Jahrhundert wurde ich als Zierpflanze aus Nordamerika nach Europa gebracht.</a:t>
            </a:r>
            <a:endParaRPr lang="de-DE" spc="300" dirty="0"/>
          </a:p>
        </p:txBody>
      </p:sp>
      <p:sp>
        <p:nvSpPr>
          <p:cNvPr id="16" name="Textfeld 15"/>
          <p:cNvSpPr txBox="1"/>
          <p:nvPr/>
        </p:nvSpPr>
        <p:spPr>
          <a:xfrm rot="16200000">
            <a:off x="-2350342" y="2795160"/>
            <a:ext cx="62600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pc="300" dirty="0" smtClean="0"/>
              <a:t>Ich vermehre mich vor allem durch Wurzelausläufer. Durch meine Samen breite ich mich manchmal mit </a:t>
            </a:r>
            <a:r>
              <a:rPr lang="de-DE" spc="300" dirty="0"/>
              <a:t>H</a:t>
            </a:r>
            <a:r>
              <a:rPr lang="de-DE" spc="300" dirty="0" smtClean="0"/>
              <a:t>ilfe von Tieren aus.</a:t>
            </a:r>
            <a:endParaRPr lang="de-DE" spc="300" dirty="0"/>
          </a:p>
          <a:p>
            <a:pPr algn="ctr"/>
            <a:endParaRPr lang="de-DE" spc="300" dirty="0"/>
          </a:p>
        </p:txBody>
      </p:sp>
      <p:sp>
        <p:nvSpPr>
          <p:cNvPr id="13" name="Rechtwinkliges Dreieck 12"/>
          <p:cNvSpPr/>
          <p:nvPr/>
        </p:nvSpPr>
        <p:spPr>
          <a:xfrm rot="5400000">
            <a:off x="20519" y="598857"/>
            <a:ext cx="2978486" cy="2804516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rapezoid 13"/>
          <p:cNvSpPr/>
          <p:nvPr/>
        </p:nvSpPr>
        <p:spPr>
          <a:xfrm>
            <a:off x="1043608" y="511871"/>
            <a:ext cx="6048672" cy="1981025"/>
          </a:xfrm>
          <a:prstGeom prst="trapezoid">
            <a:avLst>
              <a:gd name="adj" fmla="val 9389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winkliges Dreieck 19"/>
          <p:cNvSpPr/>
          <p:nvPr/>
        </p:nvSpPr>
        <p:spPr>
          <a:xfrm rot="13104533" flipV="1">
            <a:off x="279517" y="2987528"/>
            <a:ext cx="3086988" cy="1629018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 rot="21290051">
            <a:off x="5938748" y="2294559"/>
            <a:ext cx="1856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</a:rPr>
              <a:t>Rhus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b="1" dirty="0" err="1">
                <a:solidFill>
                  <a:schemeClr val="bg1"/>
                </a:solidFill>
              </a:rPr>
              <a:t>typhina</a:t>
            </a:r>
            <a:endParaRPr lang="de-DE" sz="2400" b="1" dirty="0">
              <a:solidFill>
                <a:schemeClr val="bg1"/>
              </a:solidFill>
            </a:endParaRPr>
          </a:p>
        </p:txBody>
      </p:sp>
      <p:sp>
        <p:nvSpPr>
          <p:cNvPr id="17" name="Parallelogramm 16"/>
          <p:cNvSpPr/>
          <p:nvPr/>
        </p:nvSpPr>
        <p:spPr>
          <a:xfrm>
            <a:off x="4860032" y="2492896"/>
            <a:ext cx="3384376" cy="1882858"/>
          </a:xfrm>
          <a:prstGeom prst="parallelogram">
            <a:avLst>
              <a:gd name="adj" fmla="val 5549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8244408" y="511872"/>
            <a:ext cx="771745" cy="3863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rapezoid 21"/>
          <p:cNvSpPr/>
          <p:nvPr/>
        </p:nvSpPr>
        <p:spPr>
          <a:xfrm>
            <a:off x="4030310" y="4384067"/>
            <a:ext cx="3352440" cy="2053472"/>
          </a:xfrm>
          <a:prstGeom prst="trapezoid">
            <a:avLst>
              <a:gd name="adj" fmla="val 4006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6" name="Gerade Verbindung 25"/>
          <p:cNvCxnSpPr>
            <a:stCxn id="20" idx="0"/>
          </p:cNvCxnSpPr>
          <p:nvPr/>
        </p:nvCxnSpPr>
        <p:spPr>
          <a:xfrm>
            <a:off x="3538518" y="4122715"/>
            <a:ext cx="1321514" cy="2613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>
            <a:stCxn id="20" idx="2"/>
          </p:cNvCxnSpPr>
          <p:nvPr/>
        </p:nvCxnSpPr>
        <p:spPr>
          <a:xfrm>
            <a:off x="2526459" y="5399209"/>
            <a:ext cx="1503851" cy="10383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29"/>
          <p:cNvCxnSpPr>
            <a:stCxn id="20" idx="2"/>
          </p:cNvCxnSpPr>
          <p:nvPr/>
        </p:nvCxnSpPr>
        <p:spPr>
          <a:xfrm flipH="1">
            <a:off x="131310" y="5399209"/>
            <a:ext cx="2395149" cy="6220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" name="Gerade Verbindung 2047"/>
          <p:cNvCxnSpPr>
            <a:stCxn id="20" idx="4"/>
          </p:cNvCxnSpPr>
          <p:nvPr/>
        </p:nvCxnSpPr>
        <p:spPr>
          <a:xfrm>
            <a:off x="107504" y="3481359"/>
            <a:ext cx="23806" cy="3280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4" name="Gerade Verbindung 2053"/>
          <p:cNvCxnSpPr/>
          <p:nvPr/>
        </p:nvCxnSpPr>
        <p:spPr>
          <a:xfrm>
            <a:off x="131310" y="6761434"/>
            <a:ext cx="725307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0" name="Gerade Verbindung 2059"/>
          <p:cNvCxnSpPr/>
          <p:nvPr/>
        </p:nvCxnSpPr>
        <p:spPr>
          <a:xfrm flipV="1">
            <a:off x="4030310" y="6437540"/>
            <a:ext cx="0" cy="3361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6" name="Gerade Verbindung 2065"/>
          <p:cNvCxnSpPr/>
          <p:nvPr/>
        </p:nvCxnSpPr>
        <p:spPr>
          <a:xfrm>
            <a:off x="7384381" y="6437540"/>
            <a:ext cx="0" cy="3361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9" name="Gerade Verbindung 2068"/>
          <p:cNvCxnSpPr/>
          <p:nvPr/>
        </p:nvCxnSpPr>
        <p:spPr>
          <a:xfrm>
            <a:off x="7164288" y="4365104"/>
            <a:ext cx="1867141" cy="23963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2" name="Gerade Verbindung 2081"/>
          <p:cNvCxnSpPr/>
          <p:nvPr/>
        </p:nvCxnSpPr>
        <p:spPr>
          <a:xfrm flipV="1">
            <a:off x="7384381" y="6761434"/>
            <a:ext cx="1631772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4" name="Gerade Verbindung 2083"/>
          <p:cNvCxnSpPr/>
          <p:nvPr/>
        </p:nvCxnSpPr>
        <p:spPr>
          <a:xfrm>
            <a:off x="9016153" y="4375754"/>
            <a:ext cx="0" cy="23856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8" name="Gerade Verbindung 2087"/>
          <p:cNvCxnSpPr/>
          <p:nvPr/>
        </p:nvCxnSpPr>
        <p:spPr>
          <a:xfrm>
            <a:off x="5220072" y="511872"/>
            <a:ext cx="30243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3089834" y="6530603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5031981" y="6525344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6021480" y="526966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8050455" y="4395445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6987058" y="6527590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6035943" y="6527590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4947074" y="4375754"/>
            <a:ext cx="100059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9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4988393" y="511562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CC-by-korina.info</a:t>
            </a:r>
            <a:endParaRPr lang="de-DE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1156525" y="526966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CC-by-korina.info</a:t>
            </a:r>
            <a:endParaRPr lang="de-DE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832754" y="6407493"/>
            <a:ext cx="1349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95000"/>
                  </a:schemeClr>
                </a:solidFill>
              </a:rPr>
              <a:t>CC-by-The </a:t>
            </a:r>
            <a:r>
              <a:rPr lang="en-US" sz="800" dirty="0">
                <a:solidFill>
                  <a:schemeClr val="bg1">
                    <a:lumMod val="95000"/>
                  </a:schemeClr>
                </a:solidFill>
              </a:rPr>
              <a:t>Ohio State University Bugwood.org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95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1203"/>
          <a:stretch/>
        </p:blipFill>
        <p:spPr>
          <a:xfrm rot="917083">
            <a:off x="4168458" y="2866293"/>
            <a:ext cx="2683017" cy="3871401"/>
          </a:xfrm>
          <a:prstGeom prst="rect">
            <a:avLst/>
          </a:prstGeom>
        </p:spPr>
      </p:pic>
      <p:pic>
        <p:nvPicPr>
          <p:cNvPr id="26" name="Grafik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22" y="1956705"/>
            <a:ext cx="3396574" cy="2264383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260" y="4915477"/>
            <a:ext cx="2459853" cy="184595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260" y="3094750"/>
            <a:ext cx="2461893" cy="1846418"/>
          </a:xfrm>
          <a:prstGeom prst="rect">
            <a:avLst/>
          </a:prstGeom>
        </p:spPr>
      </p:pic>
      <p:sp>
        <p:nvSpPr>
          <p:cNvPr id="56" name="Textfeld 55"/>
          <p:cNvSpPr txBox="1"/>
          <p:nvPr/>
        </p:nvSpPr>
        <p:spPr>
          <a:xfrm rot="2842056">
            <a:off x="6229061" y="4965118"/>
            <a:ext cx="3580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spc="300" dirty="0" err="1">
                <a:solidFill>
                  <a:schemeClr val="bg1"/>
                </a:solidFill>
              </a:rPr>
              <a:t>Ailanthus</a:t>
            </a:r>
            <a:r>
              <a:rPr lang="de-DE" sz="2400" b="1" spc="300" dirty="0">
                <a:solidFill>
                  <a:schemeClr val="bg1"/>
                </a:solidFill>
              </a:rPr>
              <a:t> </a:t>
            </a:r>
            <a:r>
              <a:rPr lang="de-DE" sz="2400" b="1" spc="300" dirty="0" err="1">
                <a:solidFill>
                  <a:schemeClr val="bg1"/>
                </a:solidFill>
              </a:rPr>
              <a:t>altissima</a:t>
            </a:r>
            <a:endParaRPr lang="de-DE" sz="2400" b="1" spc="300" dirty="0">
              <a:solidFill>
                <a:schemeClr val="bg1"/>
              </a:solidFill>
            </a:endParaRPr>
          </a:p>
        </p:txBody>
      </p:sp>
      <p:pic>
        <p:nvPicPr>
          <p:cNvPr id="3079" name="Grafik 307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2" y="5394746"/>
            <a:ext cx="2044344" cy="1362896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99" t="-5436" r="13600" b="25459"/>
          <a:stretch/>
        </p:blipFill>
        <p:spPr>
          <a:xfrm rot="5400000">
            <a:off x="4867708" y="687621"/>
            <a:ext cx="1996127" cy="1644624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894" y="537583"/>
            <a:ext cx="2627219" cy="1970414"/>
          </a:xfrm>
          <a:prstGeom prst="rect">
            <a:avLst/>
          </a:prstGeom>
        </p:spPr>
      </p:pic>
      <p:pic>
        <p:nvPicPr>
          <p:cNvPr id="28" name="Grafik 2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7" t="5015" r="14552"/>
          <a:stretch/>
        </p:blipFill>
        <p:spPr>
          <a:xfrm>
            <a:off x="151392" y="537583"/>
            <a:ext cx="2475997" cy="1831726"/>
          </a:xfrm>
          <a:prstGeom prst="rect">
            <a:avLst/>
          </a:prstGeom>
        </p:spPr>
      </p:pic>
      <p:pic>
        <p:nvPicPr>
          <p:cNvPr id="3078" name="Grafik 3077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16962" y1="88175" x2="3865" y2="7520"/>
                        <a14:foregroundMark x1="8959" y1="8429" x2="31514" y2="7944"/>
                        <a14:foregroundMark x1="90450" y1="43117" x2="95953" y2="9582"/>
                        <a14:foregroundMark x1="97635" y1="6792" x2="96135" y2="11825"/>
                        <a14:foregroundMark x1="96317" y1="6064" x2="99227" y2="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5394746"/>
            <a:ext cx="1822251" cy="1366688"/>
          </a:xfrm>
          <a:prstGeom prst="rect">
            <a:avLst/>
          </a:prstGeom>
        </p:spPr>
      </p:pic>
      <p:cxnSp>
        <p:nvCxnSpPr>
          <p:cNvPr id="14" name="Gerade Verbindung 13"/>
          <p:cNvCxnSpPr/>
          <p:nvPr/>
        </p:nvCxnSpPr>
        <p:spPr>
          <a:xfrm>
            <a:off x="151392" y="511870"/>
            <a:ext cx="8862721" cy="166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 flipH="1">
            <a:off x="4283968" y="3757688"/>
            <a:ext cx="3096344" cy="24796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 flipH="1" flipV="1">
            <a:off x="151392" y="5835028"/>
            <a:ext cx="780138" cy="4022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>
            <a:off x="151392" y="6757642"/>
            <a:ext cx="88627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 flipV="1">
            <a:off x="4283968" y="6237312"/>
            <a:ext cx="0" cy="5203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>
            <a:off x="5940152" y="4912415"/>
            <a:ext cx="0" cy="184522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>
            <a:off x="9003204" y="511871"/>
            <a:ext cx="12949" cy="624956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" name="Textfeld 3071"/>
          <p:cNvSpPr txBox="1"/>
          <p:nvPr/>
        </p:nvSpPr>
        <p:spPr>
          <a:xfrm>
            <a:off x="2555776" y="476672"/>
            <a:ext cx="26699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pc="300" dirty="0" smtClean="0"/>
              <a:t>Autoabgase oder Streusalz machen mir gar nichts aus. Mir reicht schon eine kleine Lücke in der Mauer zum Wachsen.</a:t>
            </a:r>
            <a:endParaRPr lang="de-DE" spc="300" dirty="0"/>
          </a:p>
        </p:txBody>
      </p:sp>
      <p:sp>
        <p:nvSpPr>
          <p:cNvPr id="3073" name="Textfeld 3072"/>
          <p:cNvSpPr txBox="1"/>
          <p:nvPr/>
        </p:nvSpPr>
        <p:spPr>
          <a:xfrm>
            <a:off x="179512" y="3521620"/>
            <a:ext cx="47806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spc="300" dirty="0" smtClean="0"/>
              <a:t>1740 wurde ich aus China als Ziergehölz nach Europa gebracht. Hier breite ich mich durch Wurzelausläufer aus. Außerdem fliegen und schwimmen meine Samen, mit ihnen kann ich mich </a:t>
            </a:r>
            <a:br>
              <a:rPr lang="de-DE" sz="1700" spc="300" dirty="0" smtClean="0"/>
            </a:br>
            <a:r>
              <a:rPr lang="de-DE" sz="1700" spc="300" dirty="0" smtClean="0"/>
              <a:t>über große Distanzen ausbreiten.</a:t>
            </a:r>
            <a:endParaRPr lang="de-DE" sz="1700" spc="300" dirty="0"/>
          </a:p>
        </p:txBody>
      </p:sp>
      <p:sp>
        <p:nvSpPr>
          <p:cNvPr id="11" name="Trapezoid 10"/>
          <p:cNvSpPr/>
          <p:nvPr/>
        </p:nvSpPr>
        <p:spPr>
          <a:xfrm rot="5400000">
            <a:off x="-1682789" y="2362716"/>
            <a:ext cx="5289347" cy="1620985"/>
          </a:xfrm>
          <a:prstGeom prst="trapezoid">
            <a:avLst>
              <a:gd name="adj" fmla="val 93897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Textfeld 30"/>
          <p:cNvSpPr txBox="1"/>
          <p:nvPr/>
        </p:nvSpPr>
        <p:spPr>
          <a:xfrm>
            <a:off x="5225764" y="2360262"/>
            <a:ext cx="37644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400" spc="600" dirty="0" smtClean="0"/>
              <a:t>Götterbaum</a:t>
            </a:r>
            <a:endParaRPr lang="de-DE" sz="4400" spc="600" dirty="0"/>
          </a:p>
        </p:txBody>
      </p:sp>
      <p:sp>
        <p:nvSpPr>
          <p:cNvPr id="3083" name="Rechtwinkliges Dreieck 3082"/>
          <p:cNvSpPr/>
          <p:nvPr/>
        </p:nvSpPr>
        <p:spPr>
          <a:xfrm>
            <a:off x="1772377" y="511871"/>
            <a:ext cx="3773794" cy="1548978"/>
          </a:xfrm>
          <a:prstGeom prst="rt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6" name="Gerade Verbindung 45"/>
          <p:cNvCxnSpPr/>
          <p:nvPr/>
        </p:nvCxnSpPr>
        <p:spPr>
          <a:xfrm>
            <a:off x="5496205" y="2060849"/>
            <a:ext cx="2532179" cy="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48"/>
          <p:cNvCxnSpPr/>
          <p:nvPr/>
        </p:nvCxnSpPr>
        <p:spPr>
          <a:xfrm>
            <a:off x="8028384" y="548680"/>
            <a:ext cx="0" cy="15685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1" name="Gerade Verbindung 3090"/>
          <p:cNvCxnSpPr/>
          <p:nvPr/>
        </p:nvCxnSpPr>
        <p:spPr>
          <a:xfrm flipH="1" flipV="1">
            <a:off x="1772378" y="4299650"/>
            <a:ext cx="1719502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8" name="Parallelogramm 3097"/>
          <p:cNvSpPr/>
          <p:nvPr/>
        </p:nvSpPr>
        <p:spPr>
          <a:xfrm>
            <a:off x="4932040" y="2060848"/>
            <a:ext cx="3096344" cy="1738535"/>
          </a:xfrm>
          <a:prstGeom prst="parallelogram">
            <a:avLst>
              <a:gd name="adj" fmla="val 39376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101" name="Gerade Verbindung 3100"/>
          <p:cNvCxnSpPr/>
          <p:nvPr/>
        </p:nvCxnSpPr>
        <p:spPr>
          <a:xfrm flipV="1">
            <a:off x="3491880" y="3799383"/>
            <a:ext cx="1440160" cy="4937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/>
        </p:nvCxnSpPr>
        <p:spPr>
          <a:xfrm flipV="1">
            <a:off x="7380312" y="3799383"/>
            <a:ext cx="1609944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83"/>
          <p:cNvCxnSpPr/>
          <p:nvPr/>
        </p:nvCxnSpPr>
        <p:spPr>
          <a:xfrm>
            <a:off x="5916040" y="4912415"/>
            <a:ext cx="3098073" cy="184522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33"/>
          <p:cNvCxnSpPr/>
          <p:nvPr/>
        </p:nvCxnSpPr>
        <p:spPr>
          <a:xfrm flipV="1">
            <a:off x="151392" y="5817882"/>
            <a:ext cx="0" cy="9397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37"/>
          <p:cNvCxnSpPr/>
          <p:nvPr/>
        </p:nvCxnSpPr>
        <p:spPr>
          <a:xfrm flipH="1">
            <a:off x="914563" y="4912415"/>
            <a:ext cx="5025589" cy="13248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/>
          <p:cNvCxnSpPr/>
          <p:nvPr/>
        </p:nvCxnSpPr>
        <p:spPr>
          <a:xfrm flipH="1" flipV="1">
            <a:off x="3203848" y="2060852"/>
            <a:ext cx="288032" cy="22322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feld 34"/>
          <p:cNvSpPr txBox="1"/>
          <p:nvPr/>
        </p:nvSpPr>
        <p:spPr>
          <a:xfrm>
            <a:off x="173709" y="537583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151392" y="6542198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2361823" y="6542198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130469" y="2357563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CC-by-korina.info</a:t>
            </a:r>
            <a:endParaRPr lang="de-DE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5052949" y="536045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6300191" y="498158"/>
            <a:ext cx="27159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CC-</a:t>
            </a:r>
            <a:r>
              <a:rPr lang="de-DE" sz="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by</a:t>
            </a:r>
            <a:r>
              <a:rPr lang="de-DE" sz="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</a:t>
            </a:r>
            <a:r>
              <a:rPr 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Jan </a:t>
            </a:r>
            <a:r>
              <a:rPr lang="en-US" sz="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Samanek</a:t>
            </a:r>
            <a:r>
              <a:rPr lang="en-US" sz="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State Phytosanitary Administration </a:t>
            </a:r>
            <a:r>
              <a:rPr lang="en-US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Bugwood.org </a:t>
            </a:r>
            <a:endParaRPr lang="de-DE" sz="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4" name="Textfeld 43"/>
          <p:cNvSpPr txBox="1"/>
          <p:nvPr/>
        </p:nvSpPr>
        <p:spPr>
          <a:xfrm>
            <a:off x="6551043" y="3088922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6554260" y="4924556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4768747" y="6542198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CC-by-korina.info</a:t>
            </a:r>
            <a:endParaRPr lang="de-DE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61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6" b="99184" l="545" r="100000">
                        <a14:foregroundMark x1="23706" y1="97551" x2="21798" y2="98367"/>
                        <a14:foregroundMark x1="13351" y1="57143" x2="14986" y2="77143"/>
                        <a14:foregroundMark x1="13351" y1="42857" x2="13351" y2="42857"/>
                        <a14:foregroundMark x1="11989" y1="28571" x2="11989" y2="28571"/>
                        <a14:foregroundMark x1="11717" y1="23265" x2="11717" y2="23265"/>
                        <a14:foregroundMark x1="11172" y1="19592" x2="11172" y2="19592"/>
                        <a14:foregroundMark x1="10899" y1="17143" x2="10899" y2="17143"/>
                        <a14:foregroundMark x1="7902" y1="1224" x2="7902" y2="1224"/>
                        <a14:foregroundMark x1="8719" y1="8163" x2="8719" y2="81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60" y="1772816"/>
            <a:ext cx="2641716" cy="1762003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06" y="3372472"/>
            <a:ext cx="2548160" cy="1698773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6182" b="63758" l="26524" r="46438">
                        <a14:foregroundMark x1="43863" y1="59758" x2="37253" y2="57576"/>
                        <a14:foregroundMark x1="27468" y1="59515" x2="33133" y2="63333"/>
                        <a14:foregroundMark x1="27039" y1="58121" x2="28069" y2="56909"/>
                        <a14:foregroundMark x1="27296" y1="58182" x2="27983" y2="59758"/>
                        <a14:foregroundMark x1="33391" y1="62545" x2="40687" y2="63758"/>
                        <a14:foregroundMark x1="29614" y1="56727" x2="36824" y2="57212"/>
                        <a14:foregroundMark x1="43948" y1="60303" x2="44464" y2="62788"/>
                        <a14:foregroundMark x1="44464" y1="63273" x2="44464" y2="63273"/>
                        <a14:foregroundMark x1="43863" y1="63333" x2="41202" y2="63758"/>
                        <a14:foregroundMark x1="44635" y1="58727" x2="43004" y2="59333"/>
                        <a14:foregroundMark x1="45751" y1="58364" x2="45923" y2="63455"/>
                        <a14:foregroundMark x1="45322" y1="60545" x2="45150" y2="63394"/>
                        <a14:backgroundMark x1="45150" y1="56848" x2="45236" y2="58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38" t="55390" r="52973" b="36034"/>
          <a:stretch/>
        </p:blipFill>
        <p:spPr>
          <a:xfrm rot="2997775">
            <a:off x="2095460" y="2534275"/>
            <a:ext cx="2307575" cy="1328404"/>
          </a:xfrm>
          <a:prstGeom prst="rect">
            <a:avLst/>
          </a:prstGeom>
        </p:spPr>
      </p:pic>
      <p:pic>
        <p:nvPicPr>
          <p:cNvPr id="50" name="Grafik 4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939" l="0" r="99545">
                        <a14:foregroundMark x1="64208" y1="3093" x2="63024" y2="910"/>
                        <a14:foregroundMark x1="72860" y1="3093" x2="91257" y2="1152"/>
                        <a14:foregroundMark x1="82332" y1="6671" x2="98634" y2="4124"/>
                        <a14:foregroundMark x1="84699" y1="27411" x2="80510" y2="19527"/>
                        <a14:foregroundMark x1="59199" y1="1334" x2="61202" y2="1152"/>
                        <a14:foregroundMark x1="64208" y1="4488" x2="63934" y2="1941"/>
                        <a14:foregroundMark x1="60291" y1="4730" x2="60291" y2="4730"/>
                        <a14:foregroundMark x1="96812" y1="3093" x2="92259" y2="1031"/>
                        <a14:foregroundMark x1="62750" y1="1577" x2="60018" y2="910"/>
                        <a14:foregroundMark x1="84973" y1="98605" x2="84973" y2="98605"/>
                        <a14:backgroundMark x1="24772" y1="6246" x2="4554" y2="33960"/>
                        <a14:backgroundMark x1="7832" y1="62401" x2="10838" y2="74045"/>
                        <a14:backgroundMark x1="66849" y1="2304" x2="78142" y2="121"/>
                        <a14:backgroundMark x1="88251" y1="4306" x2="82058" y2="2911"/>
                        <a14:backgroundMark x1="32149" y1="73257" x2="91" y2="72650"/>
                        <a14:backgroundMark x1="80874" y1="910" x2="87341" y2="364"/>
                        <a14:backgroundMark x1="66029" y1="2122" x2="63297" y2="61"/>
                        <a14:backgroundMark x1="63297" y1="485" x2="58015" y2="243"/>
                        <a14:backgroundMark x1="87341" y1="485" x2="93443" y2="121"/>
                        <a14:backgroundMark x1="97177" y1="667" x2="98998" y2="2001"/>
                        <a14:backgroundMark x1="90255" y1="87022" x2="76958" y2="90540"/>
                        <a14:backgroundMark x1="97086" y1="65130" x2="94991" y2="950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936" y="5048876"/>
            <a:ext cx="1423491" cy="2137593"/>
          </a:xfrm>
          <a:prstGeom prst="rect">
            <a:avLst/>
          </a:prstGeom>
        </p:spPr>
      </p:pic>
      <p:pic>
        <p:nvPicPr>
          <p:cNvPr id="26" name="Grafik 25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414" l="11133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874" r="17715"/>
          <a:stretch/>
        </p:blipFill>
        <p:spPr>
          <a:xfrm rot="5400000">
            <a:off x="8106923" y="3437327"/>
            <a:ext cx="802585" cy="95966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400" b="98933" l="3200" r="98400">
                        <a14:foregroundMark x1="60000" y1="21333" x2="69600" y2="17600"/>
                        <a14:foregroundMark x1="53200" y1="22133" x2="52800" y2="38667"/>
                        <a14:foregroundMark x1="51600" y1="40800" x2="52400" y2="54400"/>
                        <a14:foregroundMark x1="52400" y1="58933" x2="52800" y2="69600"/>
                        <a14:foregroundMark x1="53200" y1="77867" x2="58800" y2="90933"/>
                        <a14:foregroundMark x1="20000" y1="94133" x2="21600" y2="90133"/>
                        <a14:foregroundMark x1="23600" y1="93600" x2="14000" y2="93333"/>
                        <a14:foregroundMark x1="74800" y1="15200" x2="81600" y2="72000"/>
                        <a14:foregroundMark x1="79600" y1="26133" x2="86000" y2="63200"/>
                        <a14:foregroundMark x1="84000" y1="34133" x2="84000" y2="34133"/>
                        <a14:foregroundMark x1="78400" y1="71733" x2="67600" y2="85333"/>
                        <a14:foregroundMark x1="52000" y1="89600" x2="46400" y2="16800"/>
                        <a14:foregroundMark x1="43200" y1="80800" x2="36800" y2="24267"/>
                        <a14:foregroundMark x1="39200" y1="81600" x2="31200" y2="29600"/>
                        <a14:foregroundMark x1="34000" y1="81600" x2="28400" y2="397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59228">
            <a:off x="3501946" y="1560159"/>
            <a:ext cx="1981454" cy="3054132"/>
          </a:xfrm>
          <a:prstGeom prst="rect">
            <a:avLst/>
          </a:prstGeom>
        </p:spPr>
      </p:pic>
      <p:sp>
        <p:nvSpPr>
          <p:cNvPr id="39" name="Textfeld 38"/>
          <p:cNvSpPr txBox="1"/>
          <p:nvPr/>
        </p:nvSpPr>
        <p:spPr>
          <a:xfrm>
            <a:off x="286071" y="549534"/>
            <a:ext cx="48619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pc="300" dirty="0" smtClean="0"/>
              <a:t>Weil ich so schön bin werde ich als Park- und Straßenbaum </a:t>
            </a:r>
            <a:r>
              <a:rPr lang="de-DE" spc="300" dirty="0"/>
              <a:t>angepflanzt und </a:t>
            </a:r>
            <a:r>
              <a:rPr lang="de-DE" spc="300" dirty="0" smtClean="0"/>
              <a:t>wegen meinem besonderen Holz als Forstbaum genutzt.</a:t>
            </a:r>
            <a:endParaRPr lang="de-DE" spc="300" dirty="0"/>
          </a:p>
        </p:txBody>
      </p:sp>
      <p:pic>
        <p:nvPicPr>
          <p:cNvPr id="28" name="Grafik 2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924" y="511871"/>
            <a:ext cx="1854102" cy="2472135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629" y="4987481"/>
            <a:ext cx="2642575" cy="1761717"/>
          </a:xfrm>
          <a:prstGeom prst="rect">
            <a:avLst/>
          </a:prstGeom>
        </p:spPr>
      </p:pic>
      <p:pic>
        <p:nvPicPr>
          <p:cNvPr id="23" name="Grafik 2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"/>
          <a:stretch/>
        </p:blipFill>
        <p:spPr>
          <a:xfrm rot="5400000">
            <a:off x="6915106" y="905889"/>
            <a:ext cx="2458455" cy="169777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03" y="5063533"/>
            <a:ext cx="2541163" cy="1694108"/>
          </a:xfrm>
          <a:prstGeom prst="rect">
            <a:avLst/>
          </a:prstGeom>
        </p:spPr>
      </p:pic>
      <p:cxnSp>
        <p:nvCxnSpPr>
          <p:cNvPr id="11" name="Gerade Verbindung 10"/>
          <p:cNvCxnSpPr/>
          <p:nvPr/>
        </p:nvCxnSpPr>
        <p:spPr>
          <a:xfrm>
            <a:off x="170790" y="528535"/>
            <a:ext cx="785759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>
            <a:off x="168907" y="6757642"/>
            <a:ext cx="88452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 flipV="1">
            <a:off x="3849120" y="6237312"/>
            <a:ext cx="0" cy="5203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>
            <a:off x="5505303" y="4725144"/>
            <a:ext cx="1" cy="20521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>
            <a:off x="9003204" y="511871"/>
            <a:ext cx="12949" cy="624956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rapezoid 15"/>
          <p:cNvSpPr/>
          <p:nvPr/>
        </p:nvSpPr>
        <p:spPr>
          <a:xfrm rot="5400000">
            <a:off x="2935766" y="3685111"/>
            <a:ext cx="3480089" cy="1658985"/>
          </a:xfrm>
          <a:prstGeom prst="trapezoid">
            <a:avLst>
              <a:gd name="adj" fmla="val 92857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rapezoid 16"/>
          <p:cNvSpPr/>
          <p:nvPr/>
        </p:nvSpPr>
        <p:spPr>
          <a:xfrm>
            <a:off x="175902" y="528536"/>
            <a:ext cx="3670415" cy="2246023"/>
          </a:xfrm>
          <a:prstGeom prst="trapezoid">
            <a:avLst>
              <a:gd name="adj" fmla="val 66309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9" name="Gerade Verbindung 18"/>
          <p:cNvCxnSpPr/>
          <p:nvPr/>
        </p:nvCxnSpPr>
        <p:spPr>
          <a:xfrm flipV="1">
            <a:off x="172455" y="511871"/>
            <a:ext cx="0" cy="22453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 flipV="1">
            <a:off x="7404169" y="528535"/>
            <a:ext cx="1609944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/>
        </p:nvCxnSpPr>
        <p:spPr>
          <a:xfrm>
            <a:off x="5508103" y="4725144"/>
            <a:ext cx="3506010" cy="203249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arallelogramm 19"/>
          <p:cNvSpPr/>
          <p:nvPr/>
        </p:nvSpPr>
        <p:spPr>
          <a:xfrm rot="3997658">
            <a:off x="57915" y="2956600"/>
            <a:ext cx="3024584" cy="1728675"/>
          </a:xfrm>
          <a:prstGeom prst="parallelogram">
            <a:avLst>
              <a:gd name="adj" fmla="val 4331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9" name="Textfeld 28"/>
          <p:cNvSpPr txBox="1"/>
          <p:nvPr/>
        </p:nvSpPr>
        <p:spPr>
          <a:xfrm>
            <a:off x="5713774" y="2984006"/>
            <a:ext cx="24493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400" spc="600" dirty="0" smtClean="0"/>
              <a:t>Robinie</a:t>
            </a:r>
            <a:endParaRPr lang="de-DE" sz="4400" spc="600" dirty="0"/>
          </a:p>
        </p:txBody>
      </p:sp>
      <p:sp>
        <p:nvSpPr>
          <p:cNvPr id="30" name="Textfeld 29"/>
          <p:cNvSpPr txBox="1"/>
          <p:nvPr/>
        </p:nvSpPr>
        <p:spPr>
          <a:xfrm>
            <a:off x="2627784" y="5264040"/>
            <a:ext cx="24482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pc="300" dirty="0" smtClean="0"/>
              <a:t>Ich bin schon vor 400 Jahren aus Nordamerika nach Europa gebracht worden.</a:t>
            </a:r>
            <a:endParaRPr lang="de-DE" spc="300" dirty="0"/>
          </a:p>
        </p:txBody>
      </p:sp>
      <p:sp>
        <p:nvSpPr>
          <p:cNvPr id="31" name="Textfeld 30"/>
          <p:cNvSpPr txBox="1"/>
          <p:nvPr/>
        </p:nvSpPr>
        <p:spPr>
          <a:xfrm rot="5400000">
            <a:off x="6463012" y="1366798"/>
            <a:ext cx="2230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spc="300" dirty="0" err="1">
                <a:solidFill>
                  <a:schemeClr val="bg1"/>
                </a:solidFill>
              </a:rPr>
              <a:t>Robinia</a:t>
            </a:r>
            <a:r>
              <a:rPr lang="de-DE" sz="1600" b="1" spc="300" dirty="0">
                <a:solidFill>
                  <a:schemeClr val="bg1"/>
                </a:solidFill>
              </a:rPr>
              <a:t> </a:t>
            </a:r>
            <a:r>
              <a:rPr lang="de-DE" sz="1600" b="1" spc="300" dirty="0" err="1">
                <a:solidFill>
                  <a:schemeClr val="bg1"/>
                </a:solidFill>
              </a:rPr>
              <a:t>pseudoacacia</a:t>
            </a:r>
            <a:endParaRPr lang="de-DE" sz="1600" b="1" spc="300" dirty="0">
              <a:solidFill>
                <a:schemeClr val="bg1"/>
              </a:solidFill>
            </a:endParaRPr>
          </a:p>
        </p:txBody>
      </p:sp>
      <p:cxnSp>
        <p:nvCxnSpPr>
          <p:cNvPr id="37" name="Gerade Verbindung 36"/>
          <p:cNvCxnSpPr/>
          <p:nvPr/>
        </p:nvCxnSpPr>
        <p:spPr>
          <a:xfrm>
            <a:off x="5484412" y="4305812"/>
            <a:ext cx="3508809" cy="65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feld 47"/>
          <p:cNvSpPr txBox="1"/>
          <p:nvPr/>
        </p:nvSpPr>
        <p:spPr>
          <a:xfrm>
            <a:off x="176857" y="5469031"/>
            <a:ext cx="26669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pc="300" dirty="0" smtClean="0">
                <a:solidFill>
                  <a:schemeClr val="bg1"/>
                </a:solidFill>
              </a:rPr>
              <a:t>Ich breite mich durch Samen oder Wurzelausläufer aus.</a:t>
            </a:r>
          </a:p>
        </p:txBody>
      </p:sp>
      <p:cxnSp>
        <p:nvCxnSpPr>
          <p:cNvPr id="54" name="Gerade Verbindung 53"/>
          <p:cNvCxnSpPr/>
          <p:nvPr/>
        </p:nvCxnSpPr>
        <p:spPr>
          <a:xfrm>
            <a:off x="170790" y="2774560"/>
            <a:ext cx="9083" cy="40063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55"/>
          <p:cNvCxnSpPr/>
          <p:nvPr/>
        </p:nvCxnSpPr>
        <p:spPr>
          <a:xfrm>
            <a:off x="2963557" y="4854414"/>
            <a:ext cx="885563" cy="1587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73"/>
          <p:cNvCxnSpPr/>
          <p:nvPr/>
        </p:nvCxnSpPr>
        <p:spPr>
          <a:xfrm flipV="1">
            <a:off x="5508104" y="536640"/>
            <a:ext cx="0" cy="37757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75"/>
          <p:cNvCxnSpPr/>
          <p:nvPr/>
        </p:nvCxnSpPr>
        <p:spPr>
          <a:xfrm flipV="1">
            <a:off x="6804248" y="1655600"/>
            <a:ext cx="0" cy="26568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 Verbindung 82"/>
          <p:cNvCxnSpPr/>
          <p:nvPr/>
        </p:nvCxnSpPr>
        <p:spPr>
          <a:xfrm flipV="1">
            <a:off x="3832762" y="536640"/>
            <a:ext cx="595222" cy="22379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Gerade Verbindung 90"/>
          <p:cNvCxnSpPr/>
          <p:nvPr/>
        </p:nvCxnSpPr>
        <p:spPr>
          <a:xfrm flipV="1">
            <a:off x="5484412" y="1634548"/>
            <a:ext cx="3508809" cy="210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feld 34"/>
          <p:cNvSpPr txBox="1"/>
          <p:nvPr/>
        </p:nvSpPr>
        <p:spPr>
          <a:xfrm>
            <a:off x="299263" y="3068960"/>
            <a:ext cx="1896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Leslie J. </a:t>
            </a:r>
            <a:r>
              <a:rPr lang="en-US" sz="800" dirty="0" err="1">
                <a:solidFill>
                  <a:schemeClr val="bg1"/>
                </a:solidFill>
              </a:rPr>
              <a:t>Mehrhoff</a:t>
            </a:r>
            <a:r>
              <a:rPr lang="en-US" sz="800" dirty="0">
                <a:solidFill>
                  <a:schemeClr val="bg1"/>
                </a:solidFill>
              </a:rPr>
              <a:t> University of Connecticut Bugwood.org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179873" y="4848089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5468422" y="2757223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6357191" y="6518460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183592" y="6597932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7285999" y="2749759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2717067" y="4273103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CC-by-korina.info</a:t>
            </a:r>
            <a:endParaRPr lang="de-DE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4863448" y="6402814"/>
            <a:ext cx="143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Ohio State University Bugwood.org</a:t>
            </a:r>
            <a:endParaRPr lang="de-DE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8074016" y="4149660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CC-by-korina.info</a:t>
            </a:r>
            <a:endParaRPr lang="de-DE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534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:\Fotos\Arten\heimische Pflanzen\F\Fraxinus excelsior\Fraxinus excelsior Früchte 30.6.2015 Katrin Schneider DSCF77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07" y="2060848"/>
            <a:ext cx="2315239" cy="154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668442"/>
            <a:ext cx="3148009" cy="2098672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9270">
            <a:off x="4701793" y="579455"/>
            <a:ext cx="2095727" cy="2988505"/>
          </a:xfrm>
          <a:prstGeom prst="rect">
            <a:avLst/>
          </a:prstGeom>
        </p:spPr>
      </p:pic>
      <p:pic>
        <p:nvPicPr>
          <p:cNvPr id="33" name="Grafik 32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190" b="53907" l="11923" r="55416">
                        <a14:foregroundMark x1="16541" y1="40884" x2="14022" y2="51847"/>
                        <a14:foregroundMark x1="14190" y1="43913" x2="12846" y2="51847"/>
                        <a14:foregroundMark x1="14610" y1="50151" x2="22838" y2="52090"/>
                        <a14:foregroundMark x1="22838" y1="52090" x2="22838" y2="52090"/>
                        <a14:foregroundMark x1="17464" y1="44337" x2="26700" y2="39733"/>
                        <a14:foregroundMark x1="19395" y1="41975" x2="25357" y2="39915"/>
                        <a14:foregroundMark x1="35013" y1="51302" x2="49034" y2="48940"/>
                        <a14:foregroundMark x1="52141" y1="40279" x2="45928" y2="52090"/>
                        <a14:foregroundMark x1="53233" y1="44337" x2="51134" y2="46275"/>
                        <a14:foregroundMark x1="52309" y1="41248" x2="53652" y2="42520"/>
                        <a14:foregroundMark x1="54072" y1="41248" x2="54408" y2="42641"/>
                        <a14:foregroundMark x1="51385" y1="40581" x2="45928" y2="39310"/>
                        <a14:foregroundMark x1="28044" y1="51847" x2="25357" y2="51969"/>
                        <a14:foregroundMark x1="45760" y1="49727" x2="37867" y2="51302"/>
                        <a14:backgroundMark x1="49454" y1="50030" x2="49454" y2="50030"/>
                        <a14:backgroundMark x1="45928" y1="52090" x2="42905" y2="526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95" t="37246" r="44152" b="46320"/>
          <a:stretch/>
        </p:blipFill>
        <p:spPr>
          <a:xfrm rot="3086046">
            <a:off x="3462854" y="2855936"/>
            <a:ext cx="2034584" cy="1049476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72" y="523657"/>
            <a:ext cx="2304753" cy="1537191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760" y="528535"/>
            <a:ext cx="2236735" cy="1493275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46"/>
          <a:stretch/>
        </p:blipFill>
        <p:spPr>
          <a:xfrm>
            <a:off x="6799760" y="1988840"/>
            <a:ext cx="2212222" cy="1505764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367" y="4668442"/>
            <a:ext cx="2781777" cy="208633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14286" y1="22039" x2="11823" y2="674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4509120"/>
            <a:ext cx="2998031" cy="2248522"/>
          </a:xfrm>
          <a:prstGeom prst="rect">
            <a:avLst/>
          </a:prstGeom>
        </p:spPr>
      </p:pic>
      <p:cxnSp>
        <p:nvCxnSpPr>
          <p:cNvPr id="10" name="Gerade Verbindung 9"/>
          <p:cNvCxnSpPr/>
          <p:nvPr/>
        </p:nvCxnSpPr>
        <p:spPr>
          <a:xfrm>
            <a:off x="9003204" y="511871"/>
            <a:ext cx="12949" cy="624956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 flipV="1">
            <a:off x="7404169" y="528535"/>
            <a:ext cx="160994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>
            <a:stCxn id="24" idx="2"/>
          </p:cNvCxnSpPr>
          <p:nvPr/>
        </p:nvCxnSpPr>
        <p:spPr>
          <a:xfrm>
            <a:off x="168907" y="4029164"/>
            <a:ext cx="10965" cy="27517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172455" y="3861048"/>
            <a:ext cx="46233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400" spc="600" dirty="0" smtClean="0"/>
              <a:t>Gemeine</a:t>
            </a:r>
            <a:r>
              <a:rPr lang="de-DE" sz="4400" dirty="0" smtClean="0"/>
              <a:t> </a:t>
            </a:r>
            <a:r>
              <a:rPr lang="de-DE" sz="4400" spc="600" dirty="0" smtClean="0"/>
              <a:t>Esche</a:t>
            </a:r>
            <a:endParaRPr lang="de-DE" sz="4400" spc="600" dirty="0"/>
          </a:p>
        </p:txBody>
      </p:sp>
      <p:sp>
        <p:nvSpPr>
          <p:cNvPr id="15" name="Textfeld 14"/>
          <p:cNvSpPr txBox="1"/>
          <p:nvPr/>
        </p:nvSpPr>
        <p:spPr>
          <a:xfrm rot="16200000">
            <a:off x="-768054" y="5456686"/>
            <a:ext cx="23777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spc="300" dirty="0" err="1" smtClean="0">
                <a:solidFill>
                  <a:schemeClr val="bg1"/>
                </a:solidFill>
              </a:rPr>
              <a:t>Fraxinus</a:t>
            </a:r>
            <a:r>
              <a:rPr lang="de-DE" sz="1600" b="1" spc="300" dirty="0" smtClean="0">
                <a:solidFill>
                  <a:schemeClr val="bg1"/>
                </a:solidFill>
              </a:rPr>
              <a:t> </a:t>
            </a:r>
            <a:r>
              <a:rPr lang="de-DE" sz="1600" b="1" spc="300" dirty="0" err="1" smtClean="0">
                <a:solidFill>
                  <a:schemeClr val="bg1"/>
                </a:solidFill>
              </a:rPr>
              <a:t>excelsior</a:t>
            </a:r>
            <a:endParaRPr lang="de-DE" sz="1600" b="1" spc="300" dirty="0">
              <a:solidFill>
                <a:schemeClr val="bg1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5998993" y="6093296"/>
            <a:ext cx="2749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pc="300" dirty="0" smtClean="0">
                <a:solidFill>
                  <a:schemeClr val="bg1"/>
                </a:solidFill>
              </a:rPr>
              <a:t>Ich bin eine </a:t>
            </a:r>
          </a:p>
          <a:p>
            <a:r>
              <a:rPr lang="de-DE" spc="300" dirty="0" smtClean="0">
                <a:solidFill>
                  <a:schemeClr val="bg1"/>
                </a:solidFill>
              </a:rPr>
              <a:t>heimische Baumart.</a:t>
            </a:r>
            <a:endParaRPr lang="de-DE" spc="300" dirty="0">
              <a:solidFill>
                <a:schemeClr val="bg1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 rot="5400000">
            <a:off x="1668743" y="1291697"/>
            <a:ext cx="32403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pc="300" dirty="0" smtClean="0"/>
              <a:t>Meine Samen </a:t>
            </a:r>
          </a:p>
          <a:p>
            <a:r>
              <a:rPr lang="de-DE" spc="300" dirty="0" smtClean="0"/>
              <a:t>fliegen bis zu </a:t>
            </a:r>
          </a:p>
          <a:p>
            <a:r>
              <a:rPr lang="de-DE" spc="300" dirty="0" smtClean="0"/>
              <a:t>60m weit, so kann ich mich gut ausbreiten. </a:t>
            </a:r>
            <a:r>
              <a:rPr lang="de-DE" spc="300" dirty="0"/>
              <a:t>M</a:t>
            </a:r>
            <a:r>
              <a:rPr lang="de-DE" spc="300" dirty="0" smtClean="0"/>
              <a:t>eine Samen sind bis zu 6 Jahre keimfähig.</a:t>
            </a:r>
            <a:endParaRPr lang="de-DE" spc="300" dirty="0"/>
          </a:p>
        </p:txBody>
      </p:sp>
      <p:sp>
        <p:nvSpPr>
          <p:cNvPr id="18" name="Textfeld 17"/>
          <p:cNvSpPr txBox="1"/>
          <p:nvPr/>
        </p:nvSpPr>
        <p:spPr>
          <a:xfrm>
            <a:off x="5940152" y="3524815"/>
            <a:ext cx="29272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pc="300" dirty="0" smtClean="0"/>
              <a:t>Wegen meinem elastischen Holz werde ich häufig als Forstbaum gepflanzt.</a:t>
            </a:r>
            <a:endParaRPr lang="de-DE" spc="300" dirty="0"/>
          </a:p>
        </p:txBody>
      </p:sp>
      <p:sp>
        <p:nvSpPr>
          <p:cNvPr id="23" name="Trapezoid 22"/>
          <p:cNvSpPr/>
          <p:nvPr/>
        </p:nvSpPr>
        <p:spPr>
          <a:xfrm>
            <a:off x="1462503" y="4029164"/>
            <a:ext cx="4405641" cy="2725611"/>
          </a:xfrm>
          <a:prstGeom prst="trapezoi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winkliges Dreieck 23"/>
          <p:cNvSpPr/>
          <p:nvPr/>
        </p:nvSpPr>
        <p:spPr>
          <a:xfrm>
            <a:off x="168907" y="528536"/>
            <a:ext cx="1954821" cy="3500628"/>
          </a:xfrm>
          <a:prstGeom prst="rtTriangl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Parallelogramm 24"/>
          <p:cNvSpPr/>
          <p:nvPr/>
        </p:nvSpPr>
        <p:spPr>
          <a:xfrm>
            <a:off x="2123728" y="528536"/>
            <a:ext cx="2880320" cy="3500628"/>
          </a:xfrm>
          <a:prstGeom prst="parallelogram">
            <a:avLst>
              <a:gd name="adj" fmla="val 24023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8" name="Gerade Verbindung 27"/>
          <p:cNvCxnSpPr>
            <a:stCxn id="25" idx="2"/>
          </p:cNvCxnSpPr>
          <p:nvPr/>
        </p:nvCxnSpPr>
        <p:spPr>
          <a:xfrm>
            <a:off x="4658078" y="2278850"/>
            <a:ext cx="4330266" cy="184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>
          <a:xfrm flipH="1">
            <a:off x="5181120" y="2996952"/>
            <a:ext cx="687024" cy="10322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31"/>
          <p:cNvCxnSpPr/>
          <p:nvPr/>
        </p:nvCxnSpPr>
        <p:spPr>
          <a:xfrm flipV="1">
            <a:off x="5868144" y="2723316"/>
            <a:ext cx="3121473" cy="2736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/>
        </p:nvCxnSpPr>
        <p:spPr>
          <a:xfrm>
            <a:off x="5181119" y="4029164"/>
            <a:ext cx="3822085" cy="272561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38"/>
          <p:cNvCxnSpPr>
            <a:stCxn id="25" idx="2"/>
          </p:cNvCxnSpPr>
          <p:nvPr/>
        </p:nvCxnSpPr>
        <p:spPr>
          <a:xfrm flipV="1">
            <a:off x="4658078" y="528536"/>
            <a:ext cx="4331539" cy="17503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39"/>
          <p:cNvCxnSpPr/>
          <p:nvPr/>
        </p:nvCxnSpPr>
        <p:spPr>
          <a:xfrm flipV="1">
            <a:off x="1462503" y="4029164"/>
            <a:ext cx="2202820" cy="272561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41"/>
          <p:cNvCxnSpPr/>
          <p:nvPr/>
        </p:nvCxnSpPr>
        <p:spPr>
          <a:xfrm>
            <a:off x="420797" y="980728"/>
            <a:ext cx="2143116" cy="9361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>
            <a:off x="170790" y="528535"/>
            <a:ext cx="785759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>
          <a:xfrm flipH="1">
            <a:off x="170790" y="6754775"/>
            <a:ext cx="8865706" cy="123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/>
          <p:cNvSpPr txBox="1"/>
          <p:nvPr/>
        </p:nvSpPr>
        <p:spPr>
          <a:xfrm>
            <a:off x="3086367" y="6524183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218515" y="2085244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/>
              <a:t>CC-by-korina.info</a:t>
            </a:r>
            <a:endParaRPr lang="de-DE" sz="800" dirty="0"/>
          </a:p>
        </p:txBody>
      </p:sp>
      <p:sp>
        <p:nvSpPr>
          <p:cNvPr id="38" name="Textfeld 37"/>
          <p:cNvSpPr txBox="1"/>
          <p:nvPr/>
        </p:nvSpPr>
        <p:spPr>
          <a:xfrm>
            <a:off x="484672" y="6545990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164191" y="511871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CC-by-korina.info</a:t>
            </a:r>
            <a:endParaRPr lang="de-DE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6799760" y="1773396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4" name="Textfeld 43"/>
          <p:cNvSpPr txBox="1"/>
          <p:nvPr/>
        </p:nvSpPr>
        <p:spPr>
          <a:xfrm>
            <a:off x="6799759" y="3272952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8079722" y="4668442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6" name="Textfeld 45"/>
          <p:cNvSpPr txBox="1"/>
          <p:nvPr/>
        </p:nvSpPr>
        <p:spPr>
          <a:xfrm>
            <a:off x="5862809" y="548680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CC-by-korina.info</a:t>
            </a:r>
            <a:endParaRPr lang="de-DE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3665323" y="2546509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CC-by-korina.info</a:t>
            </a:r>
            <a:endParaRPr lang="de-DE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631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fik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36"/>
          <a:stretch/>
        </p:blipFill>
        <p:spPr>
          <a:xfrm>
            <a:off x="3256844" y="4993750"/>
            <a:ext cx="1531180" cy="1777489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20" b="89912" l="493" r="97917">
                        <a14:foregroundMark x1="62993" y1="27266" x2="62993" y2="27266"/>
                        <a14:foregroundMark x1="47533" y1="41886" x2="47533" y2="41886"/>
                        <a14:foregroundMark x1="66502" y1="51681" x2="66502" y2="51681"/>
                        <a14:foregroundMark x1="50164" y1="42251" x2="50164" y2="42251"/>
                        <a14:foregroundMark x1="12555" y1="64401" x2="12555" y2="64401"/>
                        <a14:foregroundMark x1="20285" y1="45760" x2="20285" y2="45760"/>
                        <a14:backgroundMark x1="24890" y1="44518" x2="24890" y2="44518"/>
                        <a14:backgroundMark x1="23026" y1="41155" x2="23026" y2="41155"/>
                        <a14:backgroundMark x1="18421" y1="42982" x2="18421" y2="42982"/>
                        <a14:backgroundMark x1="44353" y1="42617" x2="44353" y2="42617"/>
                      </a14:backgroundRemoval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50103">
            <a:off x="549099" y="624797"/>
            <a:ext cx="4295315" cy="3221486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494" b="80848" l="59211" r="85471">
                        <a14:foregroundMark x1="61184" y1="46637" x2="61184" y2="46637"/>
                        <a14:foregroundMark x1="61184" y1="47442" x2="61623" y2="57237"/>
                        <a14:foregroundMark x1="62445" y1="57529" x2="71985" y2="77339"/>
                        <a14:foregroundMark x1="63048" y1="60599" x2="67434" y2="71784"/>
                        <a14:foregroundMark x1="72697" y1="75658" x2="81853" y2="79240"/>
                        <a14:foregroundMark x1="82346" y1="79678" x2="84759" y2="73026"/>
                        <a14:foregroundMark x1="84649" y1="72222" x2="81963" y2="55190"/>
                        <a14:foregroundMark x1="80702" y1="54898" x2="72094" y2="45395"/>
                        <a14:foregroundMark x1="69408" y1="44810" x2="62116" y2="45102"/>
                      </a14:backgroundRemoval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99" t="43411" r="14186" b="18604"/>
          <a:stretch/>
        </p:blipFill>
        <p:spPr>
          <a:xfrm rot="16998198">
            <a:off x="1573464" y="4374590"/>
            <a:ext cx="1943785" cy="2034758"/>
          </a:xfrm>
          <a:prstGeom prst="rect">
            <a:avLst/>
          </a:prstGeom>
        </p:spPr>
      </p:pic>
      <p:pic>
        <p:nvPicPr>
          <p:cNvPr id="25" name="Grafik 2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3" r="26773"/>
          <a:stretch/>
        </p:blipFill>
        <p:spPr>
          <a:xfrm>
            <a:off x="5821392" y="5001801"/>
            <a:ext cx="1918960" cy="1779624"/>
          </a:xfrm>
          <a:prstGeom prst="rect">
            <a:avLst/>
          </a:prstGeom>
        </p:spPr>
      </p:pic>
      <p:pic>
        <p:nvPicPr>
          <p:cNvPr id="29" name="Grafik 2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6" r="29174" b="11163"/>
          <a:stretch/>
        </p:blipFill>
        <p:spPr>
          <a:xfrm>
            <a:off x="4253023" y="511871"/>
            <a:ext cx="1870125" cy="2045018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13383" y="776451"/>
            <a:ext cx="2034786" cy="1526089"/>
          </a:xfrm>
          <a:prstGeom prst="rect">
            <a:avLst/>
          </a:prstGeom>
        </p:spPr>
      </p:pic>
      <p:pic>
        <p:nvPicPr>
          <p:cNvPr id="5" name="Picture 3" descr="S:\Fotos\Arten\Alle Neophyten\H-K\Juglans regia\Juglans regia fruchtend Katrin Schneider P1010213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6" r="34230"/>
          <a:stretch/>
        </p:blipFill>
        <p:spPr bwMode="auto">
          <a:xfrm>
            <a:off x="4776486" y="5001801"/>
            <a:ext cx="1163666" cy="1769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Grafik 2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6" t="6908" r="22735"/>
          <a:stretch/>
        </p:blipFill>
        <p:spPr>
          <a:xfrm>
            <a:off x="7686161" y="5001801"/>
            <a:ext cx="1350335" cy="1759633"/>
          </a:xfrm>
          <a:prstGeom prst="rect">
            <a:avLst/>
          </a:prstGeom>
        </p:spPr>
      </p:pic>
      <p:pic>
        <p:nvPicPr>
          <p:cNvPr id="23" name="Grafik 2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4" r="24578"/>
          <a:stretch/>
        </p:blipFill>
        <p:spPr>
          <a:xfrm>
            <a:off x="7493821" y="522102"/>
            <a:ext cx="1510460" cy="2034787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224481" y="3797083"/>
            <a:ext cx="26417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400" spc="600" dirty="0" smtClean="0"/>
              <a:t>Walnuss</a:t>
            </a:r>
            <a:endParaRPr lang="de-DE" sz="4400" spc="600" dirty="0"/>
          </a:p>
        </p:txBody>
      </p:sp>
      <p:cxnSp>
        <p:nvCxnSpPr>
          <p:cNvPr id="7" name="Gerade Verbindung 6"/>
          <p:cNvCxnSpPr/>
          <p:nvPr/>
        </p:nvCxnSpPr>
        <p:spPr>
          <a:xfrm>
            <a:off x="168907" y="6757642"/>
            <a:ext cx="884520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>
            <a:off x="9003204" y="511871"/>
            <a:ext cx="12949" cy="624956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>
            <a:stCxn id="14" idx="0"/>
          </p:cNvCxnSpPr>
          <p:nvPr/>
        </p:nvCxnSpPr>
        <p:spPr>
          <a:xfrm flipV="1">
            <a:off x="168907" y="511871"/>
            <a:ext cx="3548" cy="27288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htwinkliges Dreieck 13"/>
          <p:cNvSpPr/>
          <p:nvPr/>
        </p:nvSpPr>
        <p:spPr>
          <a:xfrm>
            <a:off x="168907" y="3240740"/>
            <a:ext cx="1954821" cy="3500628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14"/>
          <p:cNvCxnSpPr/>
          <p:nvPr/>
        </p:nvCxnSpPr>
        <p:spPr>
          <a:xfrm>
            <a:off x="167887" y="511871"/>
            <a:ext cx="884826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/>
          <p:cNvSpPr txBox="1"/>
          <p:nvPr/>
        </p:nvSpPr>
        <p:spPr>
          <a:xfrm rot="16200000">
            <a:off x="-2663818" y="3221413"/>
            <a:ext cx="6249563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de-DE" spc="300" dirty="0" smtClean="0"/>
              <a:t>Tiere helfen mir bei meiner Ausbreitung, </a:t>
            </a:r>
            <a:r>
              <a:rPr lang="de-DE" spc="300" dirty="0"/>
              <a:t>i</a:t>
            </a:r>
            <a:r>
              <a:rPr lang="de-DE" spc="300" dirty="0" smtClean="0"/>
              <a:t>ndem sie meine Früchte verteilen. </a:t>
            </a:r>
            <a:endParaRPr lang="de-DE" spc="300" dirty="0"/>
          </a:p>
        </p:txBody>
      </p:sp>
      <p:sp>
        <p:nvSpPr>
          <p:cNvPr id="22" name="Textfeld 21"/>
          <p:cNvSpPr txBox="1"/>
          <p:nvPr/>
        </p:nvSpPr>
        <p:spPr>
          <a:xfrm rot="5400000">
            <a:off x="5172153" y="1344597"/>
            <a:ext cx="1905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spc="300" dirty="0" err="1" smtClean="0">
                <a:solidFill>
                  <a:schemeClr val="bg1"/>
                </a:solidFill>
              </a:rPr>
              <a:t>Juglans</a:t>
            </a:r>
            <a:r>
              <a:rPr lang="de-DE" b="1" spc="300" dirty="0" smtClean="0">
                <a:solidFill>
                  <a:schemeClr val="bg1"/>
                </a:solidFill>
              </a:rPr>
              <a:t> </a:t>
            </a:r>
            <a:r>
              <a:rPr lang="de-DE" b="1" spc="300" dirty="0" err="1" smtClean="0">
                <a:solidFill>
                  <a:schemeClr val="bg1"/>
                </a:solidFill>
              </a:rPr>
              <a:t>regia</a:t>
            </a:r>
            <a:endParaRPr lang="de-DE" b="1" spc="300" dirty="0">
              <a:solidFill>
                <a:schemeClr val="bg1"/>
              </a:solidFill>
            </a:endParaRPr>
          </a:p>
        </p:txBody>
      </p:sp>
      <p:sp>
        <p:nvSpPr>
          <p:cNvPr id="13" name="Trapezoid 12"/>
          <p:cNvSpPr/>
          <p:nvPr/>
        </p:nvSpPr>
        <p:spPr>
          <a:xfrm>
            <a:off x="4558847" y="4029164"/>
            <a:ext cx="4405641" cy="2725611"/>
          </a:xfrm>
          <a:prstGeom prst="trapezoi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1" name="Gerade Verbindung 30"/>
          <p:cNvCxnSpPr/>
          <p:nvPr/>
        </p:nvCxnSpPr>
        <p:spPr>
          <a:xfrm>
            <a:off x="155409" y="3240740"/>
            <a:ext cx="5136671" cy="7884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/>
          <p:cNvSpPr txBox="1"/>
          <p:nvPr/>
        </p:nvSpPr>
        <p:spPr>
          <a:xfrm>
            <a:off x="4211960" y="2560836"/>
            <a:ext cx="4876201" cy="230832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de-DE" spc="300" dirty="0" smtClean="0"/>
              <a:t>Ich komme ursprünglich aus Asien  und dem Mittelmeerraum. Schon die Römer brachten mich im 8. Jhd. in nördlichere Regionen wegen meiner leckeren Früchte. Nach Sachsen-Anhalt bin ich erst später gekommen, deshalb gelte ich hier als Neophyt.</a:t>
            </a:r>
            <a:endParaRPr lang="de-DE" spc="300" dirty="0"/>
          </a:p>
        </p:txBody>
      </p:sp>
      <p:cxnSp>
        <p:nvCxnSpPr>
          <p:cNvPr id="30" name="Gerade Verbindung 29"/>
          <p:cNvCxnSpPr/>
          <p:nvPr/>
        </p:nvCxnSpPr>
        <p:spPr>
          <a:xfrm flipV="1">
            <a:off x="2915816" y="2235540"/>
            <a:ext cx="6087388" cy="14170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33"/>
          <p:cNvCxnSpPr/>
          <p:nvPr/>
        </p:nvCxnSpPr>
        <p:spPr>
          <a:xfrm flipV="1">
            <a:off x="170681" y="522102"/>
            <a:ext cx="2374674" cy="2718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/>
        </p:nvCxnSpPr>
        <p:spPr>
          <a:xfrm flipH="1">
            <a:off x="2915816" y="522102"/>
            <a:ext cx="341028" cy="31304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39"/>
          <p:cNvCxnSpPr/>
          <p:nvPr/>
        </p:nvCxnSpPr>
        <p:spPr>
          <a:xfrm>
            <a:off x="3203848" y="1052736"/>
            <a:ext cx="4032448" cy="15841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45"/>
          <p:cNvCxnSpPr/>
          <p:nvPr/>
        </p:nvCxnSpPr>
        <p:spPr>
          <a:xfrm>
            <a:off x="1835696" y="3501008"/>
            <a:ext cx="2030534" cy="324036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48"/>
          <p:cNvCxnSpPr/>
          <p:nvPr/>
        </p:nvCxnSpPr>
        <p:spPr>
          <a:xfrm>
            <a:off x="4925485" y="5391969"/>
            <a:ext cx="4039003" cy="13493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50"/>
          <p:cNvCxnSpPr/>
          <p:nvPr/>
        </p:nvCxnSpPr>
        <p:spPr>
          <a:xfrm flipV="1">
            <a:off x="6944986" y="511871"/>
            <a:ext cx="435326" cy="55547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/>
          <p:cNvSpPr txBox="1"/>
          <p:nvPr/>
        </p:nvSpPr>
        <p:spPr>
          <a:xfrm>
            <a:off x="3256844" y="476672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CC-by-korina.info</a:t>
            </a:r>
            <a:endParaRPr lang="de-DE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2205812" y="5958946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CC-by-korina.info</a:t>
            </a:r>
            <a:endParaRPr lang="de-DE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5940152" y="6525924"/>
            <a:ext cx="30630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bg1">
                    <a:lumMod val="95000"/>
                  </a:schemeClr>
                </a:solidFill>
              </a:rPr>
              <a:t> Piero </a:t>
            </a:r>
            <a:r>
              <a:rPr lang="it-IT" sz="800" dirty="0" err="1">
                <a:solidFill>
                  <a:schemeClr val="bg1">
                    <a:lumMod val="95000"/>
                  </a:schemeClr>
                </a:solidFill>
              </a:rPr>
              <a:t>Amorati</a:t>
            </a:r>
            <a:r>
              <a:rPr lang="it-IT" sz="800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it-IT" sz="800" dirty="0" err="1">
                <a:solidFill>
                  <a:schemeClr val="bg1">
                    <a:lumMod val="95000"/>
                  </a:schemeClr>
                </a:solidFill>
              </a:rPr>
              <a:t>ICCroce</a:t>
            </a:r>
            <a:r>
              <a:rPr lang="it-IT" sz="800" dirty="0">
                <a:solidFill>
                  <a:schemeClr val="bg1">
                    <a:lumMod val="95000"/>
                  </a:schemeClr>
                </a:solidFill>
              </a:rPr>
              <a:t> - Casalecchio di Reno, Bugwood.org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6123148" y="476672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4262228" y="476672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CC-by-korina.info</a:t>
            </a:r>
            <a:endParaRPr lang="de-DE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7518211" y="476672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3256844" y="6525924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4788024" y="6525924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solidFill>
                  <a:schemeClr val="bg1">
                    <a:lumMod val="95000"/>
                  </a:schemeClr>
                </a:solidFill>
              </a:rPr>
              <a:t>CC-by-korina.info</a:t>
            </a:r>
            <a:endParaRPr lang="de-DE" sz="8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66706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Graustuf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318</Words>
  <Application>Microsoft Office PowerPoint</Application>
  <PresentationFormat>Bildschirmpräsentation (4:3)</PresentationFormat>
  <Paragraphs>70</Paragraphs>
  <Slides>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6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Pc1</dc:creator>
  <cp:lastModifiedBy>Pc1</cp:lastModifiedBy>
  <cp:revision>62</cp:revision>
  <cp:lastPrinted>2018-08-28T14:27:45Z</cp:lastPrinted>
  <dcterms:created xsi:type="dcterms:W3CDTF">2018-08-16T13:51:17Z</dcterms:created>
  <dcterms:modified xsi:type="dcterms:W3CDTF">2018-09-18T12:55:31Z</dcterms:modified>
</cp:coreProperties>
</file>