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7" r:id="rId3"/>
    <p:sldId id="258" r:id="rId4"/>
    <p:sldId id="259" r:id="rId5"/>
  </p:sldIdLst>
  <p:sldSz cx="6858000" cy="9906000" type="A4"/>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c1" initials="P"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4784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278" y="8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8-05-14T10:47:11.253" idx="2">
    <p:pos x="1125" y="3777"/>
    <p:text>Rhizomstücke / Rihsomstückchen</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8-05-14T10:50:31.616" idx="3">
    <p:pos x="3161" y="3496"/>
    <p:text>Verbreitungsvorteile?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6F09FE-7568-4835-B2F6-F25D1F93C822}" type="datetimeFigureOut">
              <a:rPr lang="de-DE" smtClean="0"/>
              <a:t>27.07.2018</a:t>
            </a:fld>
            <a:endParaRPr lang="de-DE"/>
          </a:p>
        </p:txBody>
      </p:sp>
      <p:sp>
        <p:nvSpPr>
          <p:cNvPr id="4" name="Folienbildplatzhalter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85A7BA-17DE-4E87-9235-6DC65C6E4ECC}" type="slidenum">
              <a:rPr lang="de-DE" smtClean="0"/>
              <a:t>‹Nr.›</a:t>
            </a:fld>
            <a:endParaRPr lang="de-DE"/>
          </a:p>
        </p:txBody>
      </p:sp>
    </p:spTree>
    <p:extLst>
      <p:ext uri="{BB962C8B-B14F-4D97-AF65-F5344CB8AC3E}">
        <p14:creationId xmlns:p14="http://schemas.microsoft.com/office/powerpoint/2010/main" val="3246644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C185A7BA-17DE-4E87-9235-6DC65C6E4ECC}" type="slidenum">
              <a:rPr lang="de-DE" smtClean="0"/>
              <a:t>3</a:t>
            </a:fld>
            <a:endParaRPr lang="de-DE"/>
          </a:p>
        </p:txBody>
      </p:sp>
    </p:spTree>
    <p:extLst>
      <p:ext uri="{BB962C8B-B14F-4D97-AF65-F5344CB8AC3E}">
        <p14:creationId xmlns:p14="http://schemas.microsoft.com/office/powerpoint/2010/main" val="3473444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514350" y="3077283"/>
            <a:ext cx="5829300" cy="2123369"/>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B153E6C3-AFCE-4C5C-A67D-46EF46E6F0CB}" type="datetimeFigureOut">
              <a:rPr lang="de-DE" smtClean="0"/>
              <a:t>27.07.2018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AA01468-C01F-429A-83D0-3541F2C15E8B}" type="slidenum">
              <a:rPr lang="de-DE" smtClean="0"/>
              <a:t>‹Nr.›</a:t>
            </a:fld>
            <a:endParaRPr lang="de-DE"/>
          </a:p>
        </p:txBody>
      </p:sp>
    </p:spTree>
    <p:extLst>
      <p:ext uri="{BB962C8B-B14F-4D97-AF65-F5344CB8AC3E}">
        <p14:creationId xmlns:p14="http://schemas.microsoft.com/office/powerpoint/2010/main" val="4127293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153E6C3-AFCE-4C5C-A67D-46EF46E6F0CB}" type="datetimeFigureOut">
              <a:rPr lang="de-DE" smtClean="0"/>
              <a:t>27.07.2018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AA01468-C01F-429A-83D0-3541F2C15E8B}" type="slidenum">
              <a:rPr lang="de-DE" smtClean="0"/>
              <a:t>‹Nr.›</a:t>
            </a:fld>
            <a:endParaRPr lang="de-DE"/>
          </a:p>
        </p:txBody>
      </p:sp>
    </p:spTree>
    <p:extLst>
      <p:ext uri="{BB962C8B-B14F-4D97-AF65-F5344CB8AC3E}">
        <p14:creationId xmlns:p14="http://schemas.microsoft.com/office/powerpoint/2010/main" val="3197846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1735" y="6365522"/>
            <a:ext cx="5829300" cy="1967442"/>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B153E6C3-AFCE-4C5C-A67D-46EF46E6F0CB}" type="datetimeFigureOut">
              <a:rPr lang="de-DE" smtClean="0"/>
              <a:t>27.07.2018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AA01468-C01F-429A-83D0-3541F2C15E8B}" type="slidenum">
              <a:rPr lang="de-DE" smtClean="0"/>
              <a:t>‹Nr.›</a:t>
            </a:fld>
            <a:endParaRPr lang="de-DE"/>
          </a:p>
        </p:txBody>
      </p:sp>
    </p:spTree>
    <p:extLst>
      <p:ext uri="{BB962C8B-B14F-4D97-AF65-F5344CB8AC3E}">
        <p14:creationId xmlns:p14="http://schemas.microsoft.com/office/powerpoint/2010/main" val="2895204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57176"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2628901"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B153E6C3-AFCE-4C5C-A67D-46EF46E6F0CB}" type="datetimeFigureOut">
              <a:rPr lang="de-DE" smtClean="0"/>
              <a:t>27.07.2018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AA01468-C01F-429A-83D0-3541F2C15E8B}" type="slidenum">
              <a:rPr lang="de-DE" smtClean="0"/>
              <a:t>‹Nr.›</a:t>
            </a:fld>
            <a:endParaRPr lang="de-DE"/>
          </a:p>
        </p:txBody>
      </p:sp>
    </p:spTree>
    <p:extLst>
      <p:ext uri="{BB962C8B-B14F-4D97-AF65-F5344CB8AC3E}">
        <p14:creationId xmlns:p14="http://schemas.microsoft.com/office/powerpoint/2010/main" val="3617846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342900" y="396699"/>
            <a:ext cx="6172200" cy="1651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B153E6C3-AFCE-4C5C-A67D-46EF46E6F0CB}" type="datetimeFigureOut">
              <a:rPr lang="de-DE" smtClean="0"/>
              <a:t>27.07.2018</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4AA01468-C01F-429A-83D0-3541F2C15E8B}" type="slidenum">
              <a:rPr lang="de-DE" smtClean="0"/>
              <a:t>‹Nr.›</a:t>
            </a:fld>
            <a:endParaRPr lang="de-DE"/>
          </a:p>
        </p:txBody>
      </p:sp>
    </p:spTree>
    <p:extLst>
      <p:ext uri="{BB962C8B-B14F-4D97-AF65-F5344CB8AC3E}">
        <p14:creationId xmlns:p14="http://schemas.microsoft.com/office/powerpoint/2010/main" val="4286672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B153E6C3-AFCE-4C5C-A67D-46EF46E6F0CB}" type="datetimeFigureOut">
              <a:rPr lang="de-DE" smtClean="0"/>
              <a:t>27.07.2018</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4AA01468-C01F-429A-83D0-3541F2C15E8B}" type="slidenum">
              <a:rPr lang="de-DE" smtClean="0"/>
              <a:t>‹Nr.›</a:t>
            </a:fld>
            <a:endParaRPr lang="de-DE"/>
          </a:p>
        </p:txBody>
      </p:sp>
    </p:spTree>
    <p:extLst>
      <p:ext uri="{BB962C8B-B14F-4D97-AF65-F5344CB8AC3E}">
        <p14:creationId xmlns:p14="http://schemas.microsoft.com/office/powerpoint/2010/main" val="2979483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153E6C3-AFCE-4C5C-A67D-46EF46E6F0CB}" type="datetimeFigureOut">
              <a:rPr lang="de-DE" smtClean="0"/>
              <a:t>27.07.2018</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4AA01468-C01F-429A-83D0-3541F2C15E8B}" type="slidenum">
              <a:rPr lang="de-DE" smtClean="0"/>
              <a:t>‹Nr.›</a:t>
            </a:fld>
            <a:endParaRPr lang="de-DE"/>
          </a:p>
        </p:txBody>
      </p:sp>
    </p:spTree>
    <p:extLst>
      <p:ext uri="{BB962C8B-B14F-4D97-AF65-F5344CB8AC3E}">
        <p14:creationId xmlns:p14="http://schemas.microsoft.com/office/powerpoint/2010/main" val="540186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342901" y="394406"/>
            <a:ext cx="2256235" cy="1678517"/>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B153E6C3-AFCE-4C5C-A67D-46EF46E6F0CB}" type="datetimeFigureOut">
              <a:rPr lang="de-DE" smtClean="0"/>
              <a:t>27.07.2018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AA01468-C01F-429A-83D0-3541F2C15E8B}" type="slidenum">
              <a:rPr lang="de-DE" smtClean="0"/>
              <a:t>‹Nr.›</a:t>
            </a:fld>
            <a:endParaRPr lang="de-DE"/>
          </a:p>
        </p:txBody>
      </p:sp>
    </p:spTree>
    <p:extLst>
      <p:ext uri="{BB962C8B-B14F-4D97-AF65-F5344CB8AC3E}">
        <p14:creationId xmlns:p14="http://schemas.microsoft.com/office/powerpoint/2010/main" val="1933829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344216" y="6934201"/>
            <a:ext cx="4114800" cy="818622"/>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B153E6C3-AFCE-4C5C-A67D-46EF46E6F0CB}" type="datetimeFigureOut">
              <a:rPr lang="de-DE" smtClean="0"/>
              <a:t>27.07.2018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AA01468-C01F-429A-83D0-3541F2C15E8B}" type="slidenum">
              <a:rPr lang="de-DE" smtClean="0"/>
              <a:t>‹Nr.›</a:t>
            </a:fld>
            <a:endParaRPr lang="de-DE"/>
          </a:p>
        </p:txBody>
      </p:sp>
    </p:spTree>
    <p:extLst>
      <p:ext uri="{BB962C8B-B14F-4D97-AF65-F5344CB8AC3E}">
        <p14:creationId xmlns:p14="http://schemas.microsoft.com/office/powerpoint/2010/main" val="3706062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153E6C3-AFCE-4C5C-A67D-46EF46E6F0CB}" type="datetimeFigureOut">
              <a:rPr lang="de-DE" smtClean="0"/>
              <a:t>27.07.2018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AA01468-C01F-429A-83D0-3541F2C15E8B}" type="slidenum">
              <a:rPr lang="de-DE" smtClean="0"/>
              <a:t>‹Nr.›</a:t>
            </a:fld>
            <a:endParaRPr lang="de-DE"/>
          </a:p>
        </p:txBody>
      </p:sp>
    </p:spTree>
    <p:extLst>
      <p:ext uri="{BB962C8B-B14F-4D97-AF65-F5344CB8AC3E}">
        <p14:creationId xmlns:p14="http://schemas.microsoft.com/office/powerpoint/2010/main" val="619425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3729037" y="529697"/>
            <a:ext cx="1157288" cy="1126807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57176" y="529697"/>
            <a:ext cx="3357563" cy="1126807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153E6C3-AFCE-4C5C-A67D-46EF46E6F0CB}" type="datetimeFigureOut">
              <a:rPr lang="de-DE" smtClean="0"/>
              <a:t>27.07.2018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AA01468-C01F-429A-83D0-3541F2C15E8B}" type="slidenum">
              <a:rPr lang="de-DE" smtClean="0"/>
              <a:t>‹Nr.›</a:t>
            </a:fld>
            <a:endParaRPr lang="de-DE"/>
          </a:p>
        </p:txBody>
      </p:sp>
    </p:spTree>
    <p:extLst>
      <p:ext uri="{BB962C8B-B14F-4D97-AF65-F5344CB8AC3E}">
        <p14:creationId xmlns:p14="http://schemas.microsoft.com/office/powerpoint/2010/main" val="2589147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B153E6C3-AFCE-4C5C-A67D-46EF46E6F0CB}" type="datetimeFigureOut">
              <a:rPr lang="de-DE" smtClean="0"/>
              <a:t>27.07.2018</a:t>
            </a:fld>
            <a:endParaRPr lang="de-DE"/>
          </a:p>
        </p:txBody>
      </p:sp>
      <p:sp>
        <p:nvSpPr>
          <p:cNvPr id="5" name="Fußzeilenplatzhalter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4AA01468-C01F-429A-83D0-3541F2C15E8B}" type="slidenum">
              <a:rPr lang="de-DE" smtClean="0"/>
              <a:t>‹Nr.›</a:t>
            </a:fld>
            <a:endParaRPr lang="de-DE"/>
          </a:p>
        </p:txBody>
      </p:sp>
    </p:spTree>
    <p:extLst>
      <p:ext uri="{BB962C8B-B14F-4D97-AF65-F5344CB8AC3E}">
        <p14:creationId xmlns:p14="http://schemas.microsoft.com/office/powerpoint/2010/main" val="693934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ieren 8"/>
          <p:cNvGrpSpPr/>
          <p:nvPr/>
        </p:nvGrpSpPr>
        <p:grpSpPr>
          <a:xfrm>
            <a:off x="764704" y="4520952"/>
            <a:ext cx="5328592" cy="1656184"/>
            <a:chOff x="764704" y="920552"/>
            <a:chExt cx="5328592" cy="1656184"/>
          </a:xfrm>
        </p:grpSpPr>
        <p:sp>
          <p:nvSpPr>
            <p:cNvPr id="5" name="Rechteck 4"/>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0" name="Gruppieren 9"/>
          <p:cNvGrpSpPr/>
          <p:nvPr/>
        </p:nvGrpSpPr>
        <p:grpSpPr>
          <a:xfrm>
            <a:off x="764704" y="2792760"/>
            <a:ext cx="5328592" cy="1656184"/>
            <a:chOff x="764704" y="920552"/>
            <a:chExt cx="5328592" cy="1656184"/>
          </a:xfrm>
        </p:grpSpPr>
        <p:sp>
          <p:nvSpPr>
            <p:cNvPr id="11" name="Rechteck 10"/>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3" name="Gruppieren 12"/>
          <p:cNvGrpSpPr/>
          <p:nvPr/>
        </p:nvGrpSpPr>
        <p:grpSpPr>
          <a:xfrm>
            <a:off x="764704" y="1072952"/>
            <a:ext cx="5328592" cy="1656184"/>
            <a:chOff x="764704" y="920552"/>
            <a:chExt cx="5328592" cy="1656184"/>
          </a:xfrm>
        </p:grpSpPr>
        <p:sp>
          <p:nvSpPr>
            <p:cNvPr id="14" name="Rechteck 13"/>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6" name="Gruppieren 15"/>
          <p:cNvGrpSpPr/>
          <p:nvPr/>
        </p:nvGrpSpPr>
        <p:grpSpPr>
          <a:xfrm>
            <a:off x="764704" y="6249144"/>
            <a:ext cx="5328592" cy="1656184"/>
            <a:chOff x="764704" y="920552"/>
            <a:chExt cx="5328592" cy="1656184"/>
          </a:xfrm>
        </p:grpSpPr>
        <p:sp>
          <p:nvSpPr>
            <p:cNvPr id="17" name="Rechteck 16"/>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026" name="Picture 2" descr="S:\Fotos\Arten\Alle Neophyten\F-G\Fallopia\Fallopia japonica\Blühend\Falloia japonica blühend P1050581 Katrin Schneider.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7113"/>
          <a:stretch/>
        </p:blipFill>
        <p:spPr bwMode="auto">
          <a:xfrm>
            <a:off x="764704" y="1072952"/>
            <a:ext cx="2664296" cy="1656184"/>
          </a:xfrm>
          <a:prstGeom prst="rect">
            <a:avLst/>
          </a:prstGeom>
          <a:noFill/>
          <a:extLst>
            <a:ext uri="{909E8E84-426E-40DD-AFC4-6F175D3DCCD1}">
              <a14:hiddenFill xmlns:a14="http://schemas.microsoft.com/office/drawing/2010/main">
                <a:solidFill>
                  <a:srgbClr val="FFFFFF"/>
                </a:solidFill>
              </a14:hiddenFill>
            </a:ext>
          </a:extLst>
        </p:spPr>
      </p:pic>
      <p:sp>
        <p:nvSpPr>
          <p:cNvPr id="19" name="Textfeld 18"/>
          <p:cNvSpPr txBox="1"/>
          <p:nvPr/>
        </p:nvSpPr>
        <p:spPr>
          <a:xfrm>
            <a:off x="772387" y="2513692"/>
            <a:ext cx="694421" cy="215444"/>
          </a:xfrm>
          <a:prstGeom prst="rect">
            <a:avLst/>
          </a:prstGeom>
          <a:noFill/>
        </p:spPr>
        <p:txBody>
          <a:bodyPr wrap="none" rtlCol="0">
            <a:spAutoFit/>
          </a:bodyPr>
          <a:lstStyle/>
          <a:p>
            <a:r>
              <a:rPr lang="de-DE" sz="800" dirty="0" smtClean="0">
                <a:solidFill>
                  <a:schemeClr val="bg1"/>
                </a:solidFill>
              </a:rPr>
              <a:t>Foto: Korina</a:t>
            </a:r>
            <a:endParaRPr lang="de-DE" sz="800" dirty="0">
              <a:solidFill>
                <a:schemeClr val="bg1"/>
              </a:solidFill>
            </a:endParaRPr>
          </a:p>
        </p:txBody>
      </p:sp>
      <p:sp>
        <p:nvSpPr>
          <p:cNvPr id="21" name="Rechteck 20"/>
          <p:cNvSpPr/>
          <p:nvPr/>
        </p:nvSpPr>
        <p:spPr>
          <a:xfrm>
            <a:off x="764704" y="1178967"/>
            <a:ext cx="2664296" cy="461665"/>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feld 19"/>
          <p:cNvSpPr txBox="1"/>
          <p:nvPr/>
        </p:nvSpPr>
        <p:spPr>
          <a:xfrm>
            <a:off x="764704" y="1178967"/>
            <a:ext cx="2608022" cy="461665"/>
          </a:xfrm>
          <a:prstGeom prst="rect">
            <a:avLst/>
          </a:prstGeom>
          <a:noFill/>
        </p:spPr>
        <p:txBody>
          <a:bodyPr wrap="none" rtlCol="0">
            <a:spAutoFit/>
          </a:bodyPr>
          <a:lstStyle/>
          <a:p>
            <a:r>
              <a:rPr lang="de-DE" sz="2400" b="1" dirty="0" smtClean="0">
                <a:solidFill>
                  <a:srgbClr val="FF6600"/>
                </a:solidFill>
              </a:rPr>
              <a:t>Staudenknöteriche</a:t>
            </a:r>
            <a:endParaRPr lang="de-DE" sz="2400" b="1" dirty="0">
              <a:solidFill>
                <a:srgbClr val="FF6600"/>
              </a:solidFill>
            </a:endParaRPr>
          </a:p>
        </p:txBody>
      </p:sp>
      <p:sp>
        <p:nvSpPr>
          <p:cNvPr id="22" name="Rechteck 21"/>
          <p:cNvSpPr/>
          <p:nvPr/>
        </p:nvSpPr>
        <p:spPr>
          <a:xfrm>
            <a:off x="3429000" y="1485545"/>
            <a:ext cx="2664296" cy="830997"/>
          </a:xfrm>
          <a:prstGeom prst="rect">
            <a:avLst/>
          </a:prstGeom>
        </p:spPr>
        <p:txBody>
          <a:bodyPr wrap="square">
            <a:spAutoFit/>
          </a:bodyPr>
          <a:lstStyle/>
          <a:p>
            <a:pPr algn="ctr"/>
            <a:r>
              <a:rPr lang="de-DE" sz="1200" dirty="0"/>
              <a:t>Die Hauptwachstumsphase der Staudenknöteriche ist im Mai. Wie viele Zentimeter können sie in dieser Zeit </a:t>
            </a:r>
            <a:r>
              <a:rPr lang="de-DE" sz="1200" u="sng" dirty="0"/>
              <a:t>an einem Tag</a:t>
            </a:r>
            <a:r>
              <a:rPr lang="de-DE" sz="1200" dirty="0"/>
              <a:t> wachsen?</a:t>
            </a:r>
          </a:p>
        </p:txBody>
      </p:sp>
      <p:sp>
        <p:nvSpPr>
          <p:cNvPr id="23" name="Rechteck 22"/>
          <p:cNvSpPr/>
          <p:nvPr/>
        </p:nvSpPr>
        <p:spPr>
          <a:xfrm>
            <a:off x="1794525" y="3418141"/>
            <a:ext cx="604653" cy="276999"/>
          </a:xfrm>
          <a:prstGeom prst="rect">
            <a:avLst/>
          </a:prstGeom>
        </p:spPr>
        <p:txBody>
          <a:bodyPr wrap="none">
            <a:spAutoFit/>
          </a:bodyPr>
          <a:lstStyle/>
          <a:p>
            <a:pPr algn="ctr"/>
            <a:r>
              <a:rPr lang="de-DE" sz="1200" dirty="0"/>
              <a:t>30 </a:t>
            </a:r>
            <a:r>
              <a:rPr lang="de-DE" sz="1200" dirty="0" smtClean="0"/>
              <a:t>cm.</a:t>
            </a:r>
            <a:endParaRPr lang="de-DE" sz="1200" dirty="0"/>
          </a:p>
        </p:txBody>
      </p:sp>
      <p:sp>
        <p:nvSpPr>
          <p:cNvPr id="24" name="Rechteck 23"/>
          <p:cNvSpPr/>
          <p:nvPr/>
        </p:nvSpPr>
        <p:spPr>
          <a:xfrm>
            <a:off x="3442563" y="3325807"/>
            <a:ext cx="2664296" cy="461665"/>
          </a:xfrm>
          <a:prstGeom prst="rect">
            <a:avLst/>
          </a:prstGeom>
        </p:spPr>
        <p:txBody>
          <a:bodyPr wrap="square">
            <a:spAutoFit/>
          </a:bodyPr>
          <a:lstStyle/>
          <a:p>
            <a:pPr algn="ctr"/>
            <a:r>
              <a:rPr lang="de-DE" sz="1200" dirty="0"/>
              <a:t>Wie gelangen </a:t>
            </a:r>
            <a:r>
              <a:rPr lang="de-DE" sz="1200" dirty="0" smtClean="0"/>
              <a:t>Staudenknöteriche an </a:t>
            </a:r>
            <a:r>
              <a:rPr lang="de-DE" sz="1200" dirty="0"/>
              <a:t>neue Orte?</a:t>
            </a:r>
          </a:p>
        </p:txBody>
      </p:sp>
      <p:sp>
        <p:nvSpPr>
          <p:cNvPr id="26" name="Rechteck 25"/>
          <p:cNvSpPr/>
          <p:nvPr/>
        </p:nvSpPr>
        <p:spPr>
          <a:xfrm>
            <a:off x="785950" y="4683915"/>
            <a:ext cx="2656613" cy="1015663"/>
          </a:xfrm>
          <a:prstGeom prst="rect">
            <a:avLst/>
          </a:prstGeom>
        </p:spPr>
        <p:txBody>
          <a:bodyPr wrap="square">
            <a:spAutoFit/>
          </a:bodyPr>
          <a:lstStyle/>
          <a:p>
            <a:pPr algn="ctr"/>
            <a:r>
              <a:rPr lang="de-DE" sz="1200" dirty="0"/>
              <a:t>Über </a:t>
            </a:r>
            <a:r>
              <a:rPr lang="de-DE" sz="1200" dirty="0" smtClean="0"/>
              <a:t>fließendes </a:t>
            </a:r>
            <a:r>
              <a:rPr lang="de-DE" sz="1200" dirty="0"/>
              <a:t>Wasser, Gartenabfälle und Erdbewegungen bei Baumaßnahmen. Schon kleine </a:t>
            </a:r>
            <a:r>
              <a:rPr lang="de-DE" sz="1200" dirty="0" err="1" smtClean="0"/>
              <a:t>Rhizomstücke</a:t>
            </a:r>
            <a:r>
              <a:rPr lang="de-DE" sz="1200" dirty="0" smtClean="0"/>
              <a:t> </a:t>
            </a:r>
            <a:r>
              <a:rPr lang="de-DE" sz="1200" dirty="0"/>
              <a:t>können an neuen Orten wieder austreiben und Wurzeln bilden.</a:t>
            </a:r>
          </a:p>
        </p:txBody>
      </p:sp>
      <p:sp>
        <p:nvSpPr>
          <p:cNvPr id="27" name="Rechteck 26"/>
          <p:cNvSpPr/>
          <p:nvPr/>
        </p:nvSpPr>
        <p:spPr>
          <a:xfrm>
            <a:off x="3481303" y="4974195"/>
            <a:ext cx="2629427" cy="461665"/>
          </a:xfrm>
          <a:prstGeom prst="rect">
            <a:avLst/>
          </a:prstGeom>
        </p:spPr>
        <p:txBody>
          <a:bodyPr wrap="square">
            <a:spAutoFit/>
          </a:bodyPr>
          <a:lstStyle/>
          <a:p>
            <a:pPr algn="ctr"/>
            <a:r>
              <a:rPr lang="de-DE" sz="1200" dirty="0"/>
              <a:t>Wie vermehren sich Staudenknöteriche?</a:t>
            </a:r>
          </a:p>
        </p:txBody>
      </p:sp>
      <p:sp>
        <p:nvSpPr>
          <p:cNvPr id="29" name="Rechteck 28"/>
          <p:cNvSpPr/>
          <p:nvPr/>
        </p:nvSpPr>
        <p:spPr>
          <a:xfrm>
            <a:off x="764704" y="6445713"/>
            <a:ext cx="2664296" cy="830997"/>
          </a:xfrm>
          <a:prstGeom prst="rect">
            <a:avLst/>
          </a:prstGeom>
        </p:spPr>
        <p:txBody>
          <a:bodyPr wrap="square">
            <a:spAutoFit/>
          </a:bodyPr>
          <a:lstStyle/>
          <a:p>
            <a:pPr algn="ctr"/>
            <a:r>
              <a:rPr lang="de-DE" sz="1200" dirty="0"/>
              <a:t>Aus Rhizomen (</a:t>
            </a:r>
            <a:r>
              <a:rPr lang="de-DE" sz="1200" dirty="0" err="1"/>
              <a:t>austriebsfähige</a:t>
            </a:r>
            <a:r>
              <a:rPr lang="de-DE" sz="1200" dirty="0"/>
              <a:t> unterirdische </a:t>
            </a:r>
            <a:r>
              <a:rPr lang="de-DE" sz="1200" dirty="0" smtClean="0"/>
              <a:t>Sprossausläufer</a:t>
            </a:r>
            <a:r>
              <a:rPr lang="de-DE" sz="1200" dirty="0"/>
              <a:t>) </a:t>
            </a:r>
            <a:r>
              <a:rPr lang="de-DE" sz="1200" dirty="0" smtClean="0"/>
              <a:t>und Teilen von </a:t>
            </a:r>
            <a:r>
              <a:rPr lang="de-DE" sz="1200" dirty="0"/>
              <a:t>oberirdischem </a:t>
            </a:r>
            <a:r>
              <a:rPr lang="de-DE" sz="1200" dirty="0" smtClean="0"/>
              <a:t>Sprossen </a:t>
            </a:r>
            <a:r>
              <a:rPr lang="de-DE" sz="1200" dirty="0"/>
              <a:t>entwickeln sich neue Pflanzen.</a:t>
            </a:r>
          </a:p>
        </p:txBody>
      </p:sp>
      <p:sp>
        <p:nvSpPr>
          <p:cNvPr id="30" name="Rechteck 29"/>
          <p:cNvSpPr/>
          <p:nvPr/>
        </p:nvSpPr>
        <p:spPr>
          <a:xfrm>
            <a:off x="3466746" y="6630378"/>
            <a:ext cx="2664296" cy="461665"/>
          </a:xfrm>
          <a:prstGeom prst="rect">
            <a:avLst/>
          </a:prstGeom>
        </p:spPr>
        <p:txBody>
          <a:bodyPr wrap="square">
            <a:spAutoFit/>
          </a:bodyPr>
          <a:lstStyle/>
          <a:p>
            <a:pPr algn="ctr"/>
            <a:r>
              <a:rPr lang="de-DE" sz="1200" dirty="0"/>
              <a:t>Wie hoch können Staudenknöteriche werden?</a:t>
            </a:r>
          </a:p>
        </p:txBody>
      </p:sp>
    </p:spTree>
    <p:extLst>
      <p:ext uri="{BB962C8B-B14F-4D97-AF65-F5344CB8AC3E}">
        <p14:creationId xmlns:p14="http://schemas.microsoft.com/office/powerpoint/2010/main" val="2185183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pieren 12"/>
          <p:cNvGrpSpPr/>
          <p:nvPr/>
        </p:nvGrpSpPr>
        <p:grpSpPr>
          <a:xfrm>
            <a:off x="764704" y="1072800"/>
            <a:ext cx="5328592" cy="1656184"/>
            <a:chOff x="764704" y="920552"/>
            <a:chExt cx="5328592" cy="1656184"/>
          </a:xfrm>
        </p:grpSpPr>
        <p:sp>
          <p:nvSpPr>
            <p:cNvPr id="14" name="Rechteck 13"/>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 name="Rechteck 1"/>
          <p:cNvSpPr/>
          <p:nvPr/>
        </p:nvSpPr>
        <p:spPr>
          <a:xfrm>
            <a:off x="1547407" y="1716378"/>
            <a:ext cx="1098891" cy="276999"/>
          </a:xfrm>
          <a:prstGeom prst="rect">
            <a:avLst/>
          </a:prstGeom>
        </p:spPr>
        <p:txBody>
          <a:bodyPr wrap="none">
            <a:spAutoFit/>
          </a:bodyPr>
          <a:lstStyle/>
          <a:p>
            <a:pPr algn="ctr"/>
            <a:r>
              <a:rPr lang="de-DE" sz="1200" dirty="0"/>
              <a:t>Bis zu 4 </a:t>
            </a:r>
            <a:r>
              <a:rPr lang="de-DE" sz="1200" dirty="0" smtClean="0"/>
              <a:t>Meter.</a:t>
            </a:r>
            <a:endParaRPr lang="de-DE" sz="1200" dirty="0"/>
          </a:p>
        </p:txBody>
      </p:sp>
      <p:sp>
        <p:nvSpPr>
          <p:cNvPr id="3" name="Rechteck 2"/>
          <p:cNvSpPr/>
          <p:nvPr/>
        </p:nvSpPr>
        <p:spPr>
          <a:xfrm>
            <a:off x="3448761" y="1670211"/>
            <a:ext cx="2664296" cy="461665"/>
          </a:xfrm>
          <a:prstGeom prst="rect">
            <a:avLst/>
          </a:prstGeom>
        </p:spPr>
        <p:txBody>
          <a:bodyPr wrap="square">
            <a:spAutoFit/>
          </a:bodyPr>
          <a:lstStyle/>
          <a:p>
            <a:pPr algn="ctr"/>
            <a:r>
              <a:rPr lang="de-DE" sz="1200" dirty="0"/>
              <a:t>Wo kommen die Staudenknöteriche ursprünglich her?</a:t>
            </a:r>
          </a:p>
        </p:txBody>
      </p:sp>
      <p:grpSp>
        <p:nvGrpSpPr>
          <p:cNvPr id="22" name="Gruppieren 21"/>
          <p:cNvGrpSpPr/>
          <p:nvPr/>
        </p:nvGrpSpPr>
        <p:grpSpPr>
          <a:xfrm>
            <a:off x="742092" y="2792760"/>
            <a:ext cx="5380268" cy="1656184"/>
            <a:chOff x="742092" y="3080792"/>
            <a:chExt cx="5380268" cy="1656184"/>
          </a:xfrm>
        </p:grpSpPr>
        <p:grpSp>
          <p:nvGrpSpPr>
            <p:cNvPr id="10" name="Gruppieren 9"/>
            <p:cNvGrpSpPr/>
            <p:nvPr/>
          </p:nvGrpSpPr>
          <p:grpSpPr>
            <a:xfrm>
              <a:off x="764704" y="3080792"/>
              <a:ext cx="5328592" cy="1656184"/>
              <a:chOff x="764704" y="920552"/>
              <a:chExt cx="5328592" cy="1656184"/>
            </a:xfrm>
          </p:grpSpPr>
          <p:sp>
            <p:nvSpPr>
              <p:cNvPr id="11" name="Rechteck 10"/>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4" name="Rechteck 3"/>
            <p:cNvSpPr/>
            <p:nvPr/>
          </p:nvSpPr>
          <p:spPr>
            <a:xfrm>
              <a:off x="742092" y="3770384"/>
              <a:ext cx="2706669" cy="461665"/>
            </a:xfrm>
            <a:prstGeom prst="rect">
              <a:avLst/>
            </a:prstGeom>
          </p:spPr>
          <p:txBody>
            <a:bodyPr wrap="square">
              <a:spAutoFit/>
            </a:bodyPr>
            <a:lstStyle/>
            <a:p>
              <a:pPr algn="ctr"/>
              <a:r>
                <a:rPr lang="de-DE" sz="1200" dirty="0"/>
                <a:t>Aus Ostasien </a:t>
              </a:r>
              <a:r>
                <a:rPr lang="de-DE" sz="1200" dirty="0" smtClean="0"/>
                <a:t>(Japan, China </a:t>
              </a:r>
              <a:r>
                <a:rPr lang="de-DE" sz="1200" dirty="0"/>
                <a:t>und Russland</a:t>
              </a:r>
              <a:r>
                <a:rPr lang="de-DE" sz="1200" dirty="0" smtClean="0"/>
                <a:t>).</a:t>
              </a:r>
              <a:endParaRPr lang="de-DE" sz="1200" dirty="0"/>
            </a:p>
          </p:txBody>
        </p:sp>
        <p:sp>
          <p:nvSpPr>
            <p:cNvPr id="7" name="Rechteck 6"/>
            <p:cNvSpPr/>
            <p:nvPr/>
          </p:nvSpPr>
          <p:spPr>
            <a:xfrm>
              <a:off x="3439457" y="3585718"/>
              <a:ext cx="2682903" cy="646331"/>
            </a:xfrm>
            <a:prstGeom prst="rect">
              <a:avLst/>
            </a:prstGeom>
          </p:spPr>
          <p:txBody>
            <a:bodyPr wrap="square">
              <a:spAutoFit/>
            </a:bodyPr>
            <a:lstStyle/>
            <a:p>
              <a:pPr algn="ctr"/>
              <a:r>
                <a:rPr lang="de-DE" sz="1200" dirty="0"/>
                <a:t>Zu welchem Zweck wurden Staudenknöteriche vor ungefähr 150 Jahren in Europa eingeführt?</a:t>
              </a:r>
            </a:p>
          </p:txBody>
        </p:sp>
      </p:grpSp>
      <p:grpSp>
        <p:nvGrpSpPr>
          <p:cNvPr id="23" name="Gruppieren 22"/>
          <p:cNvGrpSpPr/>
          <p:nvPr/>
        </p:nvGrpSpPr>
        <p:grpSpPr>
          <a:xfrm>
            <a:off x="764704" y="4520952"/>
            <a:ext cx="5328592" cy="1656184"/>
            <a:chOff x="764704" y="5097016"/>
            <a:chExt cx="5328592" cy="1656184"/>
          </a:xfrm>
        </p:grpSpPr>
        <p:grpSp>
          <p:nvGrpSpPr>
            <p:cNvPr id="9" name="Gruppieren 8"/>
            <p:cNvGrpSpPr/>
            <p:nvPr/>
          </p:nvGrpSpPr>
          <p:grpSpPr>
            <a:xfrm>
              <a:off x="764704" y="5097016"/>
              <a:ext cx="5328592" cy="1656184"/>
              <a:chOff x="764704" y="920552"/>
              <a:chExt cx="5328592" cy="1656184"/>
            </a:xfrm>
          </p:grpSpPr>
          <p:sp>
            <p:nvSpPr>
              <p:cNvPr id="5" name="Rechteck 4"/>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8" name="Rechteck 7"/>
            <p:cNvSpPr/>
            <p:nvPr/>
          </p:nvSpPr>
          <p:spPr>
            <a:xfrm>
              <a:off x="764704" y="5786608"/>
              <a:ext cx="2684057" cy="276999"/>
            </a:xfrm>
            <a:prstGeom prst="rect">
              <a:avLst/>
            </a:prstGeom>
          </p:spPr>
          <p:txBody>
            <a:bodyPr wrap="square">
              <a:spAutoFit/>
            </a:bodyPr>
            <a:lstStyle/>
            <a:p>
              <a:pPr algn="ctr"/>
              <a:r>
                <a:rPr lang="de-DE" sz="1200" dirty="0"/>
                <a:t>Für den Gartenbau als </a:t>
              </a:r>
              <a:r>
                <a:rPr lang="de-DE" sz="1200" dirty="0" smtClean="0"/>
                <a:t>Zierpflanzen.</a:t>
              </a:r>
              <a:endParaRPr lang="de-DE" sz="1200" dirty="0"/>
            </a:p>
          </p:txBody>
        </p:sp>
        <p:sp>
          <p:nvSpPr>
            <p:cNvPr id="19" name="Rechteck 18"/>
            <p:cNvSpPr/>
            <p:nvPr/>
          </p:nvSpPr>
          <p:spPr>
            <a:xfrm>
              <a:off x="3412537" y="5509608"/>
              <a:ext cx="2664296" cy="830997"/>
            </a:xfrm>
            <a:prstGeom prst="rect">
              <a:avLst/>
            </a:prstGeom>
          </p:spPr>
          <p:txBody>
            <a:bodyPr wrap="square">
              <a:spAutoFit/>
            </a:bodyPr>
            <a:lstStyle/>
            <a:p>
              <a:pPr algn="ctr"/>
              <a:r>
                <a:rPr lang="de-DE" sz="1200" dirty="0"/>
                <a:t>Welche Vorteile haben Staudenknöteriche gegenüber einheimischen Pflanzen des gleichen Lebensraums?</a:t>
              </a:r>
            </a:p>
          </p:txBody>
        </p:sp>
      </p:grpSp>
      <p:grpSp>
        <p:nvGrpSpPr>
          <p:cNvPr id="24" name="Gruppieren 23"/>
          <p:cNvGrpSpPr/>
          <p:nvPr/>
        </p:nvGrpSpPr>
        <p:grpSpPr>
          <a:xfrm>
            <a:off x="764704" y="6249144"/>
            <a:ext cx="5328592" cy="1656184"/>
            <a:chOff x="764704" y="7113240"/>
            <a:chExt cx="5328592" cy="1656184"/>
          </a:xfrm>
        </p:grpSpPr>
        <p:grpSp>
          <p:nvGrpSpPr>
            <p:cNvPr id="16" name="Gruppieren 15"/>
            <p:cNvGrpSpPr/>
            <p:nvPr/>
          </p:nvGrpSpPr>
          <p:grpSpPr>
            <a:xfrm>
              <a:off x="764704" y="7113240"/>
              <a:ext cx="5328592" cy="1656184"/>
              <a:chOff x="764704" y="920552"/>
              <a:chExt cx="5328592" cy="1656184"/>
            </a:xfrm>
          </p:grpSpPr>
          <p:sp>
            <p:nvSpPr>
              <p:cNvPr id="17" name="Rechteck 16"/>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0" name="Rechteck 19"/>
            <p:cNvSpPr/>
            <p:nvPr/>
          </p:nvSpPr>
          <p:spPr>
            <a:xfrm>
              <a:off x="764704" y="7153597"/>
              <a:ext cx="2684057" cy="1615827"/>
            </a:xfrm>
            <a:prstGeom prst="rect">
              <a:avLst/>
            </a:prstGeom>
          </p:spPr>
          <p:txBody>
            <a:bodyPr wrap="square">
              <a:spAutoFit/>
            </a:bodyPr>
            <a:lstStyle/>
            <a:p>
              <a:pPr algn="ctr"/>
              <a:r>
                <a:rPr lang="de-DE" sz="1100" dirty="0"/>
                <a:t>Sie wachsen schnell, sehr hoch und bilden dichte Bestände. Dadurch können sie das Sonnenlicht besser ausnutzen und beschatten darunter wachsende Pflanzen. Der Großteil der Pflanze (zwei Drittel) befindet sich aber im Boden: Die verzweigten Rhizome werden bis zu 10 Zentimeter dick und lassen anderen Pflanzen nicht viel Platz.</a:t>
              </a:r>
            </a:p>
          </p:txBody>
        </p:sp>
        <p:sp>
          <p:nvSpPr>
            <p:cNvPr id="21" name="Rechteck 20"/>
            <p:cNvSpPr/>
            <p:nvPr/>
          </p:nvSpPr>
          <p:spPr>
            <a:xfrm>
              <a:off x="3438880" y="7730677"/>
              <a:ext cx="2644535" cy="461665"/>
            </a:xfrm>
            <a:prstGeom prst="rect">
              <a:avLst/>
            </a:prstGeom>
          </p:spPr>
          <p:txBody>
            <a:bodyPr wrap="square">
              <a:spAutoFit/>
            </a:bodyPr>
            <a:lstStyle/>
            <a:p>
              <a:pPr algn="ctr"/>
              <a:r>
                <a:rPr lang="de-DE" sz="1200" dirty="0"/>
                <a:t>Können Staudenknöteriche auch wirtschaftliche Schäden anrichten?</a:t>
              </a:r>
            </a:p>
          </p:txBody>
        </p:sp>
      </p:grpSp>
      <p:grpSp>
        <p:nvGrpSpPr>
          <p:cNvPr id="26" name="Gruppieren 25"/>
          <p:cNvGrpSpPr/>
          <p:nvPr/>
        </p:nvGrpSpPr>
        <p:grpSpPr>
          <a:xfrm>
            <a:off x="764704" y="7977336"/>
            <a:ext cx="5328592" cy="1656184"/>
            <a:chOff x="764704" y="1072952"/>
            <a:chExt cx="5328592" cy="1656184"/>
          </a:xfrm>
        </p:grpSpPr>
        <p:grpSp>
          <p:nvGrpSpPr>
            <p:cNvPr id="27" name="Gruppieren 26"/>
            <p:cNvGrpSpPr/>
            <p:nvPr/>
          </p:nvGrpSpPr>
          <p:grpSpPr>
            <a:xfrm>
              <a:off x="764704" y="1072952"/>
              <a:ext cx="5328592" cy="1656184"/>
              <a:chOff x="764704" y="920552"/>
              <a:chExt cx="5328592" cy="1656184"/>
            </a:xfrm>
          </p:grpSpPr>
          <p:sp>
            <p:nvSpPr>
              <p:cNvPr id="30" name="Rechteck 29"/>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Rechteck 30"/>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8" name="Rechteck 27"/>
            <p:cNvSpPr/>
            <p:nvPr/>
          </p:nvSpPr>
          <p:spPr>
            <a:xfrm>
              <a:off x="764704" y="1116214"/>
              <a:ext cx="2664296" cy="1569660"/>
            </a:xfrm>
            <a:prstGeom prst="rect">
              <a:avLst/>
            </a:prstGeom>
          </p:spPr>
          <p:txBody>
            <a:bodyPr wrap="square">
              <a:spAutoFit/>
            </a:bodyPr>
            <a:lstStyle/>
            <a:p>
              <a:pPr algn="ctr"/>
              <a:r>
                <a:rPr lang="de-DE" sz="1200" dirty="0"/>
                <a:t>Ja, die Rhizome dringen in kleine Ritzen im Mauerwerk oder Asphalt ein und sprengen diese durch ihr Dickenwachstum. Das richtet vor allem Schäden an Uferbefestigungen an, aber auch  Straßen, Parkplätze und sogar Fundamente von Häusern können beschädigt werden.</a:t>
              </a:r>
            </a:p>
          </p:txBody>
        </p:sp>
        <p:sp>
          <p:nvSpPr>
            <p:cNvPr id="29" name="Rechteck 28"/>
            <p:cNvSpPr/>
            <p:nvPr/>
          </p:nvSpPr>
          <p:spPr>
            <a:xfrm>
              <a:off x="3429000" y="1670210"/>
              <a:ext cx="2664296" cy="461665"/>
            </a:xfrm>
            <a:prstGeom prst="rect">
              <a:avLst/>
            </a:prstGeom>
          </p:spPr>
          <p:txBody>
            <a:bodyPr wrap="square">
              <a:spAutoFit/>
            </a:bodyPr>
            <a:lstStyle/>
            <a:p>
              <a:pPr algn="ctr"/>
              <a:r>
                <a:rPr lang="de-DE" sz="1200" dirty="0"/>
                <a:t>In welchen Lebensräumen breiten sich Staudenknöteriche überwiegend aus?</a:t>
              </a:r>
            </a:p>
          </p:txBody>
        </p:sp>
      </p:grpSp>
    </p:spTree>
    <p:extLst>
      <p:ext uri="{BB962C8B-B14F-4D97-AF65-F5344CB8AC3E}">
        <p14:creationId xmlns:p14="http://schemas.microsoft.com/office/powerpoint/2010/main" val="3207715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uppieren 22"/>
          <p:cNvGrpSpPr/>
          <p:nvPr/>
        </p:nvGrpSpPr>
        <p:grpSpPr>
          <a:xfrm>
            <a:off x="764704" y="1072800"/>
            <a:ext cx="5328592" cy="1656184"/>
            <a:chOff x="764704" y="3080792"/>
            <a:chExt cx="5328592" cy="1656184"/>
          </a:xfrm>
        </p:grpSpPr>
        <p:grpSp>
          <p:nvGrpSpPr>
            <p:cNvPr id="10" name="Gruppieren 9"/>
            <p:cNvGrpSpPr/>
            <p:nvPr/>
          </p:nvGrpSpPr>
          <p:grpSpPr>
            <a:xfrm>
              <a:off x="764704" y="3080792"/>
              <a:ext cx="5328592" cy="1656184"/>
              <a:chOff x="764704" y="920552"/>
              <a:chExt cx="5328592" cy="1656184"/>
            </a:xfrm>
          </p:grpSpPr>
          <p:sp>
            <p:nvSpPr>
              <p:cNvPr id="11" name="Rechteck 10"/>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4" name="Rechteck 3"/>
            <p:cNvSpPr/>
            <p:nvPr/>
          </p:nvSpPr>
          <p:spPr>
            <a:xfrm>
              <a:off x="764704" y="3401052"/>
              <a:ext cx="2664296" cy="1015663"/>
            </a:xfrm>
            <a:prstGeom prst="rect">
              <a:avLst/>
            </a:prstGeom>
          </p:spPr>
          <p:txBody>
            <a:bodyPr wrap="square">
              <a:spAutoFit/>
            </a:bodyPr>
            <a:lstStyle/>
            <a:p>
              <a:pPr algn="ctr"/>
              <a:r>
                <a:rPr lang="de-DE" sz="1200" dirty="0"/>
                <a:t>Staudenknöteriche breiten sich vor allem an Ufern von Fließgewässern aus. Außerdem sind sie auf städtischen Brachflächen, an Straßenrändern und in lichten Wäldern zu finden.</a:t>
              </a:r>
            </a:p>
          </p:txBody>
        </p:sp>
        <p:sp>
          <p:nvSpPr>
            <p:cNvPr id="7" name="Rechteck 6"/>
            <p:cNvSpPr/>
            <p:nvPr/>
          </p:nvSpPr>
          <p:spPr>
            <a:xfrm>
              <a:off x="3410631" y="3678050"/>
              <a:ext cx="2661638" cy="461665"/>
            </a:xfrm>
            <a:prstGeom prst="rect">
              <a:avLst/>
            </a:prstGeom>
          </p:spPr>
          <p:txBody>
            <a:bodyPr wrap="square">
              <a:spAutoFit/>
            </a:bodyPr>
            <a:lstStyle/>
            <a:p>
              <a:pPr algn="ctr"/>
              <a:r>
                <a:rPr lang="de-DE" sz="1200" dirty="0"/>
                <a:t>Warum lassen sich Staudenknöteriche so schwer entfernen?</a:t>
              </a:r>
            </a:p>
          </p:txBody>
        </p:sp>
      </p:grpSp>
      <p:grpSp>
        <p:nvGrpSpPr>
          <p:cNvPr id="24" name="Gruppieren 23"/>
          <p:cNvGrpSpPr/>
          <p:nvPr/>
        </p:nvGrpSpPr>
        <p:grpSpPr>
          <a:xfrm>
            <a:off x="764704" y="2792760"/>
            <a:ext cx="5328592" cy="1656184"/>
            <a:chOff x="764704" y="5097016"/>
            <a:chExt cx="5328592" cy="1656184"/>
          </a:xfrm>
        </p:grpSpPr>
        <p:grpSp>
          <p:nvGrpSpPr>
            <p:cNvPr id="9" name="Gruppieren 8"/>
            <p:cNvGrpSpPr/>
            <p:nvPr/>
          </p:nvGrpSpPr>
          <p:grpSpPr>
            <a:xfrm>
              <a:off x="764704" y="5097016"/>
              <a:ext cx="5328592" cy="1656184"/>
              <a:chOff x="764704" y="920552"/>
              <a:chExt cx="5328592" cy="1656184"/>
            </a:xfrm>
          </p:grpSpPr>
          <p:sp>
            <p:nvSpPr>
              <p:cNvPr id="5" name="Rechteck 4"/>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8" name="Rechteck 7"/>
            <p:cNvSpPr/>
            <p:nvPr/>
          </p:nvSpPr>
          <p:spPr>
            <a:xfrm>
              <a:off x="764704" y="5140278"/>
              <a:ext cx="2645927" cy="1569660"/>
            </a:xfrm>
            <a:prstGeom prst="rect">
              <a:avLst/>
            </a:prstGeom>
          </p:spPr>
          <p:txBody>
            <a:bodyPr wrap="square">
              <a:spAutoFit/>
            </a:bodyPr>
            <a:lstStyle/>
            <a:p>
              <a:pPr algn="ctr"/>
              <a:r>
                <a:rPr lang="de-DE" sz="1200" dirty="0"/>
                <a:t>Weil es nicht ausreicht, die Pflanze oberirdisch zu beseitigen, sondern auch die Rhizome ausgegraben werden müssten, was sehr mühsam ist, weil sie bis zu zwei Meter tief reichen und schon ein kleines </a:t>
              </a:r>
              <a:r>
                <a:rPr lang="de-DE" sz="1200" dirty="0" err="1"/>
                <a:t>Rhizomstück</a:t>
              </a:r>
              <a:r>
                <a:rPr lang="de-DE" sz="1200" dirty="0"/>
                <a:t> ausreicht, damit die Pflanze wieder neu austreiben kann.</a:t>
              </a:r>
            </a:p>
          </p:txBody>
        </p:sp>
        <p:sp>
          <p:nvSpPr>
            <p:cNvPr id="19" name="Rechteck 18"/>
            <p:cNvSpPr/>
            <p:nvPr/>
          </p:nvSpPr>
          <p:spPr>
            <a:xfrm>
              <a:off x="3429000" y="5615623"/>
              <a:ext cx="2643269" cy="461665"/>
            </a:xfrm>
            <a:prstGeom prst="rect">
              <a:avLst/>
            </a:prstGeom>
          </p:spPr>
          <p:txBody>
            <a:bodyPr wrap="square">
              <a:spAutoFit/>
            </a:bodyPr>
            <a:lstStyle/>
            <a:p>
              <a:pPr algn="ctr"/>
              <a:r>
                <a:rPr lang="de-DE" sz="1200" dirty="0"/>
                <a:t>Was kann gegen Staudenknöteriche getan werden?</a:t>
              </a:r>
            </a:p>
          </p:txBody>
        </p:sp>
      </p:grpSp>
      <p:grpSp>
        <p:nvGrpSpPr>
          <p:cNvPr id="25" name="Gruppieren 24"/>
          <p:cNvGrpSpPr/>
          <p:nvPr/>
        </p:nvGrpSpPr>
        <p:grpSpPr>
          <a:xfrm>
            <a:off x="764704" y="4520952"/>
            <a:ext cx="5328592" cy="1656184"/>
            <a:chOff x="764704" y="7113240"/>
            <a:chExt cx="5328592" cy="1656184"/>
          </a:xfrm>
        </p:grpSpPr>
        <p:grpSp>
          <p:nvGrpSpPr>
            <p:cNvPr id="16" name="Gruppieren 15"/>
            <p:cNvGrpSpPr/>
            <p:nvPr/>
          </p:nvGrpSpPr>
          <p:grpSpPr>
            <a:xfrm>
              <a:off x="764704" y="7113240"/>
              <a:ext cx="5328592" cy="1656184"/>
              <a:chOff x="764704" y="920552"/>
              <a:chExt cx="5328592" cy="1656184"/>
            </a:xfrm>
          </p:grpSpPr>
          <p:sp>
            <p:nvSpPr>
              <p:cNvPr id="17" name="Rechteck 16"/>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0" name="Rechteck 19"/>
            <p:cNvSpPr/>
            <p:nvPr/>
          </p:nvSpPr>
          <p:spPr>
            <a:xfrm>
              <a:off x="764704" y="7433500"/>
              <a:ext cx="2664296" cy="1015663"/>
            </a:xfrm>
            <a:prstGeom prst="rect">
              <a:avLst/>
            </a:prstGeom>
          </p:spPr>
          <p:txBody>
            <a:bodyPr wrap="square">
              <a:spAutoFit/>
            </a:bodyPr>
            <a:lstStyle/>
            <a:p>
              <a:pPr algn="ctr"/>
              <a:r>
                <a:rPr lang="de-DE" sz="1200" dirty="0"/>
                <a:t>Beweidung mit Schafen und häufiges Mähen über mehrere Jahre hinweg hat sich als wirkungsvoll erwiesen. Außerdem kann die Pflanze chemisch bekämpft werden.</a:t>
              </a:r>
            </a:p>
          </p:txBody>
        </p:sp>
        <p:sp>
          <p:nvSpPr>
            <p:cNvPr id="21" name="Rechteck 20"/>
            <p:cNvSpPr/>
            <p:nvPr/>
          </p:nvSpPr>
          <p:spPr>
            <a:xfrm>
              <a:off x="3429000" y="7618164"/>
              <a:ext cx="2664296" cy="646331"/>
            </a:xfrm>
            <a:prstGeom prst="rect">
              <a:avLst/>
            </a:prstGeom>
          </p:spPr>
          <p:txBody>
            <a:bodyPr wrap="square">
              <a:spAutoFit/>
            </a:bodyPr>
            <a:lstStyle/>
            <a:p>
              <a:pPr algn="ctr"/>
              <a:r>
                <a:rPr lang="de-DE" sz="1200" dirty="0"/>
                <a:t>Warum ist das Vergraben der Pflanzen keine geeignete Maßnahme gegen die Ausbreitung von Staudenknöterichen?</a:t>
              </a:r>
            </a:p>
          </p:txBody>
        </p:sp>
      </p:grpSp>
      <p:grpSp>
        <p:nvGrpSpPr>
          <p:cNvPr id="26" name="Gruppieren 25"/>
          <p:cNvGrpSpPr/>
          <p:nvPr/>
        </p:nvGrpSpPr>
        <p:grpSpPr>
          <a:xfrm>
            <a:off x="764704" y="6249144"/>
            <a:ext cx="5328592" cy="1656184"/>
            <a:chOff x="764704" y="1072952"/>
            <a:chExt cx="5328592" cy="1656184"/>
          </a:xfrm>
        </p:grpSpPr>
        <p:grpSp>
          <p:nvGrpSpPr>
            <p:cNvPr id="27" name="Gruppieren 26"/>
            <p:cNvGrpSpPr/>
            <p:nvPr/>
          </p:nvGrpSpPr>
          <p:grpSpPr>
            <a:xfrm>
              <a:off x="764704" y="1072952"/>
              <a:ext cx="5328592" cy="1656184"/>
              <a:chOff x="764704" y="920552"/>
              <a:chExt cx="5328592" cy="1656184"/>
            </a:xfrm>
          </p:grpSpPr>
          <p:sp>
            <p:nvSpPr>
              <p:cNvPr id="30" name="Rechteck 29"/>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Rechteck 30"/>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8" name="Rechteck 27"/>
            <p:cNvSpPr/>
            <p:nvPr/>
          </p:nvSpPr>
          <p:spPr>
            <a:xfrm>
              <a:off x="764704" y="1577878"/>
              <a:ext cx="2664296" cy="646331"/>
            </a:xfrm>
            <a:prstGeom prst="rect">
              <a:avLst/>
            </a:prstGeom>
          </p:spPr>
          <p:txBody>
            <a:bodyPr wrap="square">
              <a:spAutoFit/>
            </a:bodyPr>
            <a:lstStyle/>
            <a:p>
              <a:pPr algn="ctr"/>
              <a:r>
                <a:rPr lang="de-DE" sz="1200" dirty="0"/>
                <a:t>Weil die Rhizome über mehrere Jahre durch metertiefe Bodenschichten wachsen können.</a:t>
              </a:r>
            </a:p>
          </p:txBody>
        </p:sp>
        <p:sp>
          <p:nvSpPr>
            <p:cNvPr id="29" name="Rechteck 28"/>
            <p:cNvSpPr/>
            <p:nvPr/>
          </p:nvSpPr>
          <p:spPr>
            <a:xfrm>
              <a:off x="3429000" y="1762542"/>
              <a:ext cx="2664296" cy="276999"/>
            </a:xfrm>
            <a:prstGeom prst="rect">
              <a:avLst/>
            </a:prstGeom>
          </p:spPr>
          <p:txBody>
            <a:bodyPr wrap="square">
              <a:spAutoFit/>
            </a:bodyPr>
            <a:lstStyle/>
            <a:p>
              <a:pPr algn="ctr"/>
              <a:r>
                <a:rPr lang="de-DE" sz="1200" dirty="0"/>
                <a:t>Kann man Staudenknöterich essen?</a:t>
              </a:r>
            </a:p>
          </p:txBody>
        </p:sp>
      </p:grpSp>
    </p:spTree>
    <p:extLst>
      <p:ext uri="{BB962C8B-B14F-4D97-AF65-F5344CB8AC3E}">
        <p14:creationId xmlns:p14="http://schemas.microsoft.com/office/powerpoint/2010/main" val="836322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764704" y="776536"/>
            <a:ext cx="5349324" cy="1656184"/>
            <a:chOff x="764704" y="3368824"/>
            <a:chExt cx="5349324" cy="1656184"/>
          </a:xfrm>
        </p:grpSpPr>
        <p:grpSp>
          <p:nvGrpSpPr>
            <p:cNvPr id="10" name="Gruppieren 9"/>
            <p:cNvGrpSpPr/>
            <p:nvPr/>
          </p:nvGrpSpPr>
          <p:grpSpPr>
            <a:xfrm>
              <a:off x="764704" y="3368824"/>
              <a:ext cx="5328592" cy="1656184"/>
              <a:chOff x="764704" y="920552"/>
              <a:chExt cx="5328592" cy="1656184"/>
            </a:xfrm>
          </p:grpSpPr>
          <p:sp>
            <p:nvSpPr>
              <p:cNvPr id="11" name="Rechteck 10"/>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4" name="Rechteck 3"/>
            <p:cNvSpPr/>
            <p:nvPr/>
          </p:nvSpPr>
          <p:spPr>
            <a:xfrm>
              <a:off x="777299" y="3781417"/>
              <a:ext cx="2639106" cy="830997"/>
            </a:xfrm>
            <a:prstGeom prst="rect">
              <a:avLst/>
            </a:prstGeom>
          </p:spPr>
          <p:txBody>
            <a:bodyPr wrap="square">
              <a:spAutoFit/>
            </a:bodyPr>
            <a:lstStyle/>
            <a:p>
              <a:pPr algn="ctr"/>
              <a:r>
                <a:rPr lang="de-DE" sz="1200" dirty="0"/>
                <a:t>Ja, Schafe fressen Staudenknöterich gern. Junge Sprosse kann man auch ähnlich wie Rhabarber zubereiten, das soll einigen Leuten schmecken!</a:t>
              </a:r>
            </a:p>
          </p:txBody>
        </p:sp>
        <p:sp>
          <p:nvSpPr>
            <p:cNvPr id="7" name="Rechteck 6"/>
            <p:cNvSpPr/>
            <p:nvPr/>
          </p:nvSpPr>
          <p:spPr>
            <a:xfrm>
              <a:off x="3449732" y="3873750"/>
              <a:ext cx="2664296" cy="646331"/>
            </a:xfrm>
            <a:prstGeom prst="rect">
              <a:avLst/>
            </a:prstGeom>
          </p:spPr>
          <p:txBody>
            <a:bodyPr wrap="square">
              <a:spAutoFit/>
            </a:bodyPr>
            <a:lstStyle/>
            <a:p>
              <a:pPr algn="ctr"/>
              <a:r>
                <a:rPr lang="de-DE" sz="1200" dirty="0"/>
                <a:t>Wie viele Staudenknöterich-Arten sind in Deutschland als invasive Neophyten verbreitet?</a:t>
              </a:r>
            </a:p>
          </p:txBody>
        </p:sp>
      </p:grpSp>
      <p:grpSp>
        <p:nvGrpSpPr>
          <p:cNvPr id="18" name="Gruppieren 17"/>
          <p:cNvGrpSpPr/>
          <p:nvPr/>
        </p:nvGrpSpPr>
        <p:grpSpPr>
          <a:xfrm>
            <a:off x="764704" y="2504728"/>
            <a:ext cx="5328592" cy="1656184"/>
            <a:chOff x="764704" y="5385048"/>
            <a:chExt cx="5328592" cy="1656184"/>
          </a:xfrm>
        </p:grpSpPr>
        <p:grpSp>
          <p:nvGrpSpPr>
            <p:cNvPr id="9" name="Gruppieren 8"/>
            <p:cNvGrpSpPr/>
            <p:nvPr/>
          </p:nvGrpSpPr>
          <p:grpSpPr>
            <a:xfrm>
              <a:off x="764704" y="5385048"/>
              <a:ext cx="5328592" cy="1656184"/>
              <a:chOff x="764704" y="920552"/>
              <a:chExt cx="5328592" cy="1656184"/>
            </a:xfrm>
          </p:grpSpPr>
          <p:sp>
            <p:nvSpPr>
              <p:cNvPr id="5" name="Rechteck 4"/>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8" name="Rechteck 7"/>
            <p:cNvSpPr/>
            <p:nvPr/>
          </p:nvSpPr>
          <p:spPr>
            <a:xfrm>
              <a:off x="764704" y="5982307"/>
              <a:ext cx="2689981" cy="461665"/>
            </a:xfrm>
            <a:prstGeom prst="rect">
              <a:avLst/>
            </a:prstGeom>
          </p:spPr>
          <p:txBody>
            <a:bodyPr wrap="square">
              <a:spAutoFit/>
            </a:bodyPr>
            <a:lstStyle/>
            <a:p>
              <a:pPr algn="ctr"/>
              <a:r>
                <a:rPr lang="de-DE" sz="1200" dirty="0"/>
                <a:t>Wie viele Arten es gibt, könnt ihr selbst herausfinden mithilfe der Blätter!</a:t>
              </a:r>
            </a:p>
          </p:txBody>
        </p:sp>
      </p:grpSp>
      <p:grpSp>
        <p:nvGrpSpPr>
          <p:cNvPr id="25" name="Gruppieren 24"/>
          <p:cNvGrpSpPr/>
          <p:nvPr/>
        </p:nvGrpSpPr>
        <p:grpSpPr>
          <a:xfrm>
            <a:off x="742542" y="4520952"/>
            <a:ext cx="5328592" cy="1933183"/>
            <a:chOff x="742542" y="7258593"/>
            <a:chExt cx="5328592" cy="1933183"/>
          </a:xfrm>
        </p:grpSpPr>
        <p:grpSp>
          <p:nvGrpSpPr>
            <p:cNvPr id="19" name="Gruppieren 18"/>
            <p:cNvGrpSpPr/>
            <p:nvPr/>
          </p:nvGrpSpPr>
          <p:grpSpPr>
            <a:xfrm>
              <a:off x="742542" y="7535592"/>
              <a:ext cx="5328592" cy="1656184"/>
              <a:chOff x="764704" y="920552"/>
              <a:chExt cx="5328592" cy="1656184"/>
            </a:xfrm>
          </p:grpSpPr>
          <p:sp>
            <p:nvSpPr>
              <p:cNvPr id="20" name="Rechteck 19"/>
              <p:cNvSpPr/>
              <p:nvPr/>
            </p:nvSpPr>
            <p:spPr>
              <a:xfrm>
                <a:off x="764704"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p:cNvSpPr/>
              <p:nvPr/>
            </p:nvSpPr>
            <p:spPr>
              <a:xfrm>
                <a:off x="3429000" y="920552"/>
                <a:ext cx="2664296" cy="1656184"/>
              </a:xfrm>
              <a:prstGeom prst="rect">
                <a:avLst/>
              </a:prstGeom>
              <a:noFill/>
              <a:ln>
                <a:solidFill>
                  <a:srgbClr val="4784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2" name="Rechteck 21"/>
            <p:cNvSpPr/>
            <p:nvPr/>
          </p:nvSpPr>
          <p:spPr>
            <a:xfrm>
              <a:off x="764704" y="7948185"/>
              <a:ext cx="2639106" cy="830997"/>
            </a:xfrm>
            <a:prstGeom prst="rect">
              <a:avLst/>
            </a:prstGeom>
          </p:spPr>
          <p:txBody>
            <a:bodyPr wrap="square">
              <a:spAutoFit/>
            </a:bodyPr>
            <a:lstStyle/>
            <a:p>
              <a:pPr algn="ctr"/>
              <a:r>
                <a:rPr lang="de-DE" sz="1200" dirty="0"/>
                <a:t>Ja, Schafe fressen Staudenknöterich gern. Junge Sprosse kann man auch ähnlich wie Rhabarber zubereiten, das soll einigen Leuten schmecken!</a:t>
              </a:r>
            </a:p>
          </p:txBody>
        </p:sp>
        <p:sp>
          <p:nvSpPr>
            <p:cNvPr id="23" name="Textfeld 22"/>
            <p:cNvSpPr txBox="1"/>
            <p:nvPr/>
          </p:nvSpPr>
          <p:spPr>
            <a:xfrm>
              <a:off x="742542" y="7258593"/>
              <a:ext cx="3226524" cy="276999"/>
            </a:xfrm>
            <a:prstGeom prst="rect">
              <a:avLst/>
            </a:prstGeom>
            <a:noFill/>
          </p:spPr>
          <p:txBody>
            <a:bodyPr wrap="none" rtlCol="0">
              <a:spAutoFit/>
            </a:bodyPr>
            <a:lstStyle/>
            <a:p>
              <a:r>
                <a:rPr lang="de-DE" sz="1200" b="1" dirty="0" smtClean="0"/>
                <a:t>Variante </a:t>
              </a:r>
              <a:r>
                <a:rPr lang="de-DE" sz="1200" b="1" u="sng" dirty="0" smtClean="0"/>
                <a:t>ohne</a:t>
              </a:r>
              <a:r>
                <a:rPr lang="de-DE" sz="1200" b="1" dirty="0" smtClean="0"/>
                <a:t> anschließende Blattbestimmung:</a:t>
              </a:r>
              <a:endParaRPr lang="de-DE" sz="1200" b="1" dirty="0"/>
            </a:p>
          </p:txBody>
        </p:sp>
      </p:grpSp>
      <p:sp>
        <p:nvSpPr>
          <p:cNvPr id="24" name="Textfeld 23"/>
          <p:cNvSpPr txBox="1"/>
          <p:nvPr/>
        </p:nvSpPr>
        <p:spPr>
          <a:xfrm>
            <a:off x="777299" y="416496"/>
            <a:ext cx="3170420" cy="276999"/>
          </a:xfrm>
          <a:prstGeom prst="rect">
            <a:avLst/>
          </a:prstGeom>
          <a:noFill/>
        </p:spPr>
        <p:txBody>
          <a:bodyPr wrap="none" rtlCol="0">
            <a:spAutoFit/>
          </a:bodyPr>
          <a:lstStyle/>
          <a:p>
            <a:r>
              <a:rPr lang="de-DE" sz="1200" b="1" dirty="0" smtClean="0"/>
              <a:t>Variante </a:t>
            </a:r>
            <a:r>
              <a:rPr lang="de-DE" sz="1200" b="1" u="sng" dirty="0" smtClean="0"/>
              <a:t>mit</a:t>
            </a:r>
            <a:r>
              <a:rPr lang="de-DE" sz="1200" b="1" dirty="0" smtClean="0"/>
              <a:t> anschließender Blattbestimmung:</a:t>
            </a:r>
            <a:endParaRPr lang="de-DE" sz="1200" b="1" dirty="0"/>
          </a:p>
        </p:txBody>
      </p:sp>
    </p:spTree>
    <p:extLst>
      <p:ext uri="{BB962C8B-B14F-4D97-AF65-F5344CB8AC3E}">
        <p14:creationId xmlns:p14="http://schemas.microsoft.com/office/powerpoint/2010/main" val="1498796664"/>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478</Words>
  <Application>Microsoft Office PowerPoint</Application>
  <PresentationFormat>A4-Papier (210 x 297 mm)</PresentationFormat>
  <Paragraphs>34</Paragraphs>
  <Slides>4</Slides>
  <Notes>1</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4</vt:i4>
      </vt:variant>
    </vt:vector>
  </HeadingPairs>
  <TitlesOfParts>
    <vt:vector size="7" baseType="lpstr">
      <vt:lpstr>Arial</vt:lpstr>
      <vt:lpstr>Calibri</vt:lpstr>
      <vt:lpstr>Larissa</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Pc1</dc:creator>
  <cp:lastModifiedBy>Katrin</cp:lastModifiedBy>
  <cp:revision>10</cp:revision>
  <dcterms:created xsi:type="dcterms:W3CDTF">2018-05-04T15:20:41Z</dcterms:created>
  <dcterms:modified xsi:type="dcterms:W3CDTF">2018-07-27T09:44:16Z</dcterms:modified>
</cp:coreProperties>
</file>