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5" r:id="rId2"/>
    <p:sldMasterId id="2147483669" r:id="rId3"/>
    <p:sldMasterId id="2147483683" r:id="rId4"/>
  </p:sldMasterIdLst>
  <p:notesMasterIdLst>
    <p:notesMasterId r:id="rId20"/>
  </p:notesMasterIdLst>
  <p:handoutMasterIdLst>
    <p:handoutMasterId r:id="rId21"/>
  </p:handoutMasterIdLst>
  <p:sldIdLst>
    <p:sldId id="622" r:id="rId5"/>
    <p:sldId id="614" r:id="rId6"/>
    <p:sldId id="609" r:id="rId7"/>
    <p:sldId id="620" r:id="rId8"/>
    <p:sldId id="616" r:id="rId9"/>
    <p:sldId id="619" r:id="rId10"/>
    <p:sldId id="625" r:id="rId11"/>
    <p:sldId id="617" r:id="rId12"/>
    <p:sldId id="621" r:id="rId13"/>
    <p:sldId id="627" r:id="rId14"/>
    <p:sldId id="610" r:id="rId15"/>
    <p:sldId id="623" r:id="rId16"/>
    <p:sldId id="624" r:id="rId17"/>
    <p:sldId id="611" r:id="rId18"/>
    <p:sldId id="618" r:id="rId19"/>
  </p:sldIdLst>
  <p:sldSz cx="9144000" cy="6858000" type="screen4x3"/>
  <p:notesSz cx="7099300" cy="10234613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6">
          <p15:clr>
            <a:srgbClr val="A4A3A4"/>
          </p15:clr>
        </p15:guide>
        <p15:guide id="2" pos="54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" initials="K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4C0A"/>
    <a:srgbClr val="F4611A"/>
    <a:srgbClr val="106773"/>
    <a:srgbClr val="C5D1D3"/>
    <a:srgbClr val="C2CED0"/>
    <a:srgbClr val="F18A3D"/>
    <a:srgbClr val="E1E7E8"/>
    <a:srgbClr val="F7F9F9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1722" autoAdjust="0"/>
  </p:normalViewPr>
  <p:slideViewPr>
    <p:cSldViewPr snapToGrid="0" snapToObjects="1" showGuides="1">
      <p:cViewPr varScale="1">
        <p:scale>
          <a:sx n="92" d="100"/>
          <a:sy n="92" d="100"/>
        </p:scale>
        <p:origin x="636" y="78"/>
      </p:cViewPr>
      <p:guideLst>
        <p:guide orient="horz" pos="1006"/>
        <p:guide pos="5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13T13:35:57.661" idx="3">
    <p:pos x="1558" y="1796"/>
    <p:text>was ist der Sinn dieses Bildes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7-27T10:29:56.24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E957A5D1-0435-6A40-B4E2-D0D788D988A7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F89D1222-8D17-114E-BB3B-1A128532C8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21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B742D85-AF4B-3644-9D68-D0E14DF3F5FA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C41A0319-DAB3-E646-9C6F-DE57F206D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2927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- Lade</a:t>
            </a:r>
            <a:r>
              <a:rPr lang="de-DE" baseline="0" dirty="0" smtClean="0"/>
              <a:t> die App „KORINA“ im Play Store bzw. App Store herunter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949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Registriere dich</a:t>
            </a:r>
            <a:r>
              <a:rPr lang="de-DE" baseline="0" dirty="0" smtClean="0"/>
              <a:t> mit einer E-Mail-Adresse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Lege Benutzernamen und Kennwort fest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Es können auch viele Leute gleichzeitig über einen Login 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94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="1" dirty="0" smtClean="0"/>
              <a:t>GPS muss angeschaltet sein</a:t>
            </a:r>
          </a:p>
          <a:p>
            <a:pPr marL="171450" indent="-171450">
              <a:buFontTx/>
              <a:buChar char="-"/>
            </a:pPr>
            <a:r>
              <a:rPr lang="de-DE" b="0" dirty="0" smtClean="0"/>
              <a:t>Sofern keine mobilen Daten verbraucht</a:t>
            </a:r>
            <a:r>
              <a:rPr lang="de-DE" b="0" baseline="0" dirty="0" smtClean="0"/>
              <a:t> werden sollen, kann jetzt auch offline gearbeitet werden und die Daten später per WLAN hochgeladen werden</a:t>
            </a:r>
            <a:endParaRPr lang="de-DE" b="0" dirty="0" smtClean="0"/>
          </a:p>
          <a:p>
            <a:pPr marL="171450" indent="-171450">
              <a:buFontTx/>
              <a:buChar char="-"/>
            </a:pPr>
            <a:r>
              <a:rPr lang="de-DE" dirty="0" smtClean="0"/>
              <a:t>Suche die Pflanzenart in der Tabelle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Mit Klick auf das Foto wird</a:t>
            </a:r>
            <a:r>
              <a:rPr lang="de-DE" baseline="0" dirty="0" smtClean="0"/>
              <a:t> das Foto vergrößert dargestellt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Mit Klick auf das Welt-Symbol gelangst du zu allen Informationen zu der Pflanze, die auf korina.info verfügbar sind inkl. Steckbrief, Fotos und Gefahrenabschätzung (nur online möglich)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5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- Bei der Schätzung der Flächengröße</a:t>
            </a:r>
            <a:r>
              <a:rPr lang="de-DE" baseline="0" dirty="0" smtClean="0"/>
              <a:t> hilft die Vergleichstabelle im Hilfe-Bereich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7665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Sofern</a:t>
            </a:r>
            <a:r>
              <a:rPr lang="de-DE" baseline="0" dirty="0" smtClean="0"/>
              <a:t> eine ganze Gruppe (z.B. eine Schulklasse) kartiert, kann es sinnvoll </a:t>
            </a:r>
            <a:r>
              <a:rPr lang="de-DE" baseline="0" dirty="0" smtClean="0"/>
              <a:t>sein, </a:t>
            </a:r>
            <a:r>
              <a:rPr lang="de-DE" baseline="0" dirty="0" smtClean="0"/>
              <a:t>den Teamnamen zu vermerken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Außerdem können in den Anmerkungen </a:t>
            </a:r>
            <a:r>
              <a:rPr lang="de-DE" baseline="0" dirty="0" err="1" smtClean="0"/>
              <a:t>Individuenzahl</a:t>
            </a:r>
            <a:r>
              <a:rPr lang="de-DE" baseline="0" dirty="0" smtClean="0"/>
              <a:t> oder ein genauer Fundort beschrieben werden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789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Jetzt wird das Foto aufgenommen,</a:t>
            </a:r>
            <a:r>
              <a:rPr lang="de-DE" baseline="0" dirty="0" smtClean="0"/>
              <a:t> waagerecht und mit eindeutigem Erkennungsmerkmal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Ohne Foto kann der Fund nicht </a:t>
            </a:r>
            <a:r>
              <a:rPr lang="de-DE" baseline="0" dirty="0" smtClean="0"/>
              <a:t>gemeldet </a:t>
            </a:r>
            <a:r>
              <a:rPr lang="de-DE" baseline="0" dirty="0" smtClean="0"/>
              <a:t>werden!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700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Mit dem Klick auf „Position </a:t>
            </a:r>
            <a:r>
              <a:rPr lang="de-DE" dirty="0" smtClean="0"/>
              <a:t>prüfen</a:t>
            </a:r>
            <a:r>
              <a:rPr lang="de-DE" dirty="0" smtClean="0"/>
              <a:t>“ wird der durch GPS bestimmte Standort auf der Karte in blau</a:t>
            </a:r>
            <a:r>
              <a:rPr lang="de-DE" baseline="0" dirty="0" smtClean="0"/>
              <a:t> angezeigt. Dieser kann </a:t>
            </a:r>
            <a:r>
              <a:rPr lang="de-DE" baseline="0" dirty="0" smtClean="0"/>
              <a:t>korrigiert werden, in dem man das KORINA-Logo auf die richtige Stelle zieht.</a:t>
            </a:r>
            <a:endParaRPr lang="de-DE" baseline="0" dirty="0" smtClean="0"/>
          </a:p>
          <a:p>
            <a:r>
              <a:rPr lang="de-DE" baseline="0" dirty="0" smtClean="0"/>
              <a:t>Danach ein Klick auf „Position speichern“ und der Fund wird an der richtigen Stelle gespeichert.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713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 smtClean="0"/>
              <a:t>Arbeitet man mit mobilen</a:t>
            </a:r>
            <a:r>
              <a:rPr lang="de-DE" baseline="0" dirty="0" smtClean="0"/>
              <a:t> Daten, kann man die Funde gleich vor Ort melden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9252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aseline="0" dirty="0" smtClean="0"/>
              <a:t>Sofern </a:t>
            </a:r>
            <a:r>
              <a:rPr lang="de-DE" baseline="0" dirty="0" smtClean="0"/>
              <a:t>offline gearbeitet wird, wird der Fund lokal gespeichert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863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aseline="0" dirty="0" smtClean="0"/>
              <a:t>Sobald </a:t>
            </a:r>
            <a:r>
              <a:rPr lang="de-DE" baseline="0" dirty="0" smtClean="0"/>
              <a:t>WLAN vorhanden ist, können alle </a:t>
            </a:r>
            <a:r>
              <a:rPr lang="de-DE" baseline="0" dirty="0" smtClean="0"/>
              <a:t>offline gespeicherten Funde </a:t>
            </a:r>
            <a:r>
              <a:rPr lang="de-DE" baseline="0" dirty="0" smtClean="0"/>
              <a:t>unter „Meine Funde“ hochgeladen werden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Sie sind bei „Meine Funde“ orange hinterlegt.</a:t>
            </a:r>
            <a:endParaRPr lang="de-DE" baseline="0" dirty="0" smtClean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1390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-</a:t>
            </a:r>
            <a:r>
              <a:rPr lang="de-DE" baseline="0" dirty="0" smtClean="0"/>
              <a:t> Wenn man mit mobilen Daten arbeitet, kann man sich in der Kartenfunktion alle gemeldeten Neophyten Funde in seiner Nähe anzeigen lassen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3231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- Auf</a:t>
            </a:r>
            <a:r>
              <a:rPr lang="de-DE" baseline="0" dirty="0" smtClean="0"/>
              <a:t> der Seite www.korina.info kann man sich im Atlas die gemeldeten Funde je Art für ein beliebiges Gebiet anzeigen lassen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500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- Im Info-Bereich</a:t>
            </a:r>
            <a:r>
              <a:rPr lang="de-DE" baseline="0" dirty="0" smtClean="0"/>
              <a:t> kann man über Neophyten und die Arbeit von KORINA nachlesen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981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GPS muss immer</a:t>
            </a:r>
            <a:r>
              <a:rPr lang="de-DE" baseline="0" dirty="0" smtClean="0"/>
              <a:t> eingeschaltet sein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Achtet auf euer Datenvolumen und schaltet ggf. </a:t>
            </a:r>
            <a:r>
              <a:rPr lang="de-DE" baseline="0" smtClean="0"/>
              <a:t>den Flugmodus ein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A0319-DAB3-E646-9C6F-DE57F206D32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215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2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>
          <a:xfrm>
            <a:off x="-23813" y="4211638"/>
            <a:ext cx="9167813" cy="2646361"/>
          </a:xfrm>
          <a:prstGeom prst="rect">
            <a:avLst/>
          </a:prstGeom>
          <a:solidFill>
            <a:srgbClr val="1067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57780" y="4529483"/>
            <a:ext cx="7379758" cy="1317600"/>
          </a:xfrm>
          <a:noFill/>
        </p:spPr>
        <p:txBody>
          <a:bodyPr lIns="0" tIns="46800" bIns="46800" anchor="b" anchorCtr="0">
            <a:noAutofit/>
          </a:bodyPr>
          <a:lstStyle>
            <a:lvl1pPr>
              <a:lnSpc>
                <a:spcPct val="90000"/>
              </a:lnSpc>
              <a:defRPr sz="2800" b="1"/>
            </a:lvl1pPr>
          </a:lstStyle>
          <a:p>
            <a:r>
              <a:rPr lang="de-DE" dirty="0" err="1" smtClean="0"/>
              <a:t>dtdad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57781" y="5947923"/>
            <a:ext cx="7379758" cy="640076"/>
          </a:xfrm>
        </p:spPr>
        <p:txBody>
          <a:bodyPr lIns="0" anchor="b" anchorCtr="0">
            <a:noAutofit/>
          </a:bodyPr>
          <a:lstStyle>
            <a:lvl1pPr marL="0" indent="0" algn="l">
              <a:buNone/>
              <a:defRPr sz="1200" b="1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»</a:t>
            </a:r>
            <a:endParaRPr lang="de-DE" dirty="0"/>
          </a:p>
        </p:txBody>
      </p:sp>
      <p:pic>
        <p:nvPicPr>
          <p:cNvPr id="8" name="Picture 15" descr="Heracleum Mansfelder Seen 2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9838" y="1550988"/>
            <a:ext cx="9144000" cy="367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38" y="969963"/>
            <a:ext cx="9285288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759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46400" y="1768475"/>
            <a:ext cx="7340400" cy="3066325"/>
          </a:xfrm>
          <a:noFill/>
        </p:spPr>
        <p:txBody>
          <a:bodyPr lIns="0" tIns="46800" bIns="468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4500" b="1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46400" y="4910390"/>
            <a:ext cx="7340400" cy="964809"/>
          </a:xfrm>
        </p:spPr>
        <p:txBody>
          <a:bodyPr lIns="0" anchor="b" anchorCtr="0">
            <a:noAutofit/>
          </a:bodyPr>
          <a:lstStyle>
            <a:lvl1pPr marL="0" indent="0" algn="l">
              <a:lnSpc>
                <a:spcPct val="70000"/>
              </a:lnSpc>
              <a:spcAft>
                <a:spcPts val="0"/>
              </a:spcAft>
              <a:buNone/>
              <a:defRPr sz="30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868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2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/>
          <p:cNvSpPr/>
          <p:nvPr userDrawn="1"/>
        </p:nvSpPr>
        <p:spPr>
          <a:xfrm>
            <a:off x="0" y="3810000"/>
            <a:ext cx="9167813" cy="3048000"/>
          </a:xfrm>
          <a:prstGeom prst="rect">
            <a:avLst/>
          </a:prstGeom>
          <a:solidFill>
            <a:srgbClr val="106773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rgbClr val="106773"/>
                </a:solidFill>
              </a:ln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4075" y="3810000"/>
            <a:ext cx="7386325" cy="1316400"/>
          </a:xfrm>
          <a:noFill/>
        </p:spPr>
        <p:txBody>
          <a:bodyPr lIns="0" tIns="46800" bIns="468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4000" b="1" baseline="0"/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4075" y="5241328"/>
            <a:ext cx="7386325" cy="633871"/>
          </a:xfrm>
        </p:spPr>
        <p:txBody>
          <a:bodyPr lIns="0" anchor="b" anchorCtr="0">
            <a:noAutofit/>
          </a:bodyPr>
          <a:lstStyle>
            <a:lvl1pPr marL="0" indent="0" algn="l">
              <a:buNone/>
              <a:defRPr sz="2000" b="1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" t="50000" r="260" b="8589"/>
          <a:stretch/>
        </p:blipFill>
        <p:spPr>
          <a:xfrm>
            <a:off x="-142875" y="969962"/>
            <a:ext cx="9286875" cy="322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88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734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46138" y="2014538"/>
            <a:ext cx="7810499" cy="1963614"/>
          </a:xfrm>
        </p:spPr>
        <p:txBody>
          <a:bodyPr wrap="square" lIns="0" tIns="0" rIns="0" bIns="0">
            <a:sp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404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half" idx="13"/>
          </p:nvPr>
        </p:nvSpPr>
        <p:spPr>
          <a:xfrm>
            <a:off x="4662488" y="1706563"/>
            <a:ext cx="3363912" cy="33020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8826" y="1706563"/>
            <a:ext cx="3363912" cy="33020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4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852488" y="5314950"/>
            <a:ext cx="7812000" cy="567569"/>
          </a:xfrm>
          <a:prstGeom prst="rect">
            <a:avLst/>
          </a:prstGeom>
          <a:solidFill>
            <a:srgbClr val="F4611A"/>
          </a:solidFill>
        </p:spPr>
        <p:txBody>
          <a:bodyPr wrap="square" lIns="180000" tIns="90000" rIns="180000" bIns="136800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682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elder + Faz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852488" y="5314950"/>
            <a:ext cx="7812000" cy="567569"/>
          </a:xfrm>
          <a:prstGeom prst="rect">
            <a:avLst/>
          </a:prstGeom>
          <a:solidFill>
            <a:srgbClr val="F4611A"/>
          </a:solidFill>
        </p:spPr>
        <p:txBody>
          <a:bodyPr wrap="square" lIns="180000" tIns="90000" rIns="180000" bIns="136800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4"/>
          </p:nvPr>
        </p:nvSpPr>
        <p:spPr>
          <a:xfrm>
            <a:off x="763048" y="170656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half" idx="15"/>
          </p:nvPr>
        </p:nvSpPr>
        <p:spPr>
          <a:xfrm>
            <a:off x="756698" y="2908124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sz="half" idx="16"/>
          </p:nvPr>
        </p:nvSpPr>
        <p:spPr>
          <a:xfrm>
            <a:off x="756698" y="409832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sz="half" idx="17"/>
          </p:nvPr>
        </p:nvSpPr>
        <p:spPr>
          <a:xfrm>
            <a:off x="4659892" y="170656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8" name="Inhaltsplatzhalter 2"/>
          <p:cNvSpPr>
            <a:spLocks noGrp="1"/>
          </p:cNvSpPr>
          <p:nvPr>
            <p:ph sz="half" idx="18"/>
          </p:nvPr>
        </p:nvSpPr>
        <p:spPr>
          <a:xfrm>
            <a:off x="4653542" y="2908124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9" name="Inhaltsplatzhalter 2"/>
          <p:cNvSpPr>
            <a:spLocks noGrp="1"/>
          </p:cNvSpPr>
          <p:nvPr>
            <p:ph sz="half" idx="19"/>
          </p:nvPr>
        </p:nvSpPr>
        <p:spPr>
          <a:xfrm>
            <a:off x="4653542" y="409832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8591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6138" y="1622426"/>
            <a:ext cx="7810500" cy="338554"/>
          </a:xfrm>
        </p:spPr>
        <p:txBody>
          <a:bodyPr lIns="0" tIns="0" rIns="0" bIns="0" anchor="t" anchorCtr="0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6138" y="2895598"/>
            <a:ext cx="7810500" cy="34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37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6138" y="5160963"/>
            <a:ext cx="7810500" cy="113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0" y="1228170"/>
            <a:ext cx="9144000" cy="37761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71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130925" cy="9937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229600" cy="4535488"/>
          </a:xfr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23850" y="188913"/>
            <a:ext cx="1511300" cy="100806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de-DE" altLang="de-DE"/>
              <a:t>              </a:t>
            </a:r>
          </a:p>
          <a:p>
            <a:endParaRPr lang="de-DE" altLang="de-DE" sz="800"/>
          </a:p>
          <a:p>
            <a:r>
              <a:rPr lang="de-DE" altLang="de-DE" sz="800"/>
              <a:t/>
            </a:r>
            <a:br>
              <a:rPr lang="de-DE" altLang="de-DE" sz="800"/>
            </a:br>
            <a:endParaRPr lang="de-DE" altLang="de-DE" sz="800"/>
          </a:p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9826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359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4127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512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271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3914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508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112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435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439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93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-252413" y="1628775"/>
            <a:ext cx="9720263" cy="0"/>
          </a:xfrm>
          <a:prstGeom prst="line">
            <a:avLst/>
          </a:prstGeom>
          <a:noFill/>
          <a:ln w="793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sz="1200" smtClean="0">
              <a:solidFill>
                <a:srgbClr val="264B54"/>
              </a:solidFill>
              <a:latin typeface="Arial Unicode MS" pitchFamily="34" charset="-128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50825" y="1360488"/>
            <a:ext cx="8208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50825" y="260350"/>
            <a:ext cx="8353425" cy="1311275"/>
          </a:xfrm>
          <a:prstGeom prst="rect">
            <a:avLst/>
          </a:prstGeom>
          <a:solidFill>
            <a:srgbClr val="E1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b="1" smtClean="0">
              <a:solidFill>
                <a:srgbClr val="1C4372"/>
              </a:solidFill>
              <a:latin typeface="Arial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b="1" smtClean="0">
              <a:solidFill>
                <a:srgbClr val="1C4372"/>
              </a:solidFill>
              <a:latin typeface="Arial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 smtClean="0">
                <a:solidFill>
                  <a:srgbClr val="264B54"/>
                </a:solidFill>
                <a:latin typeface="Arial Unicode MS" pitchFamily="34" charset="-128"/>
              </a:rPr>
              <a:t>„Zoologischer und botanischer Artenschutz in Mitteleuropa“</a:t>
            </a:r>
            <a:r>
              <a:rPr lang="de-DE" altLang="de-DE" sz="1400" smtClean="0">
                <a:solidFill>
                  <a:srgbClr val="264B54"/>
                </a:solidFill>
                <a:latin typeface="Arial Unicode MS" pitchFamily="34" charset="-128"/>
              </a:rPr>
              <a:t>    22. Internationale Naturschutztagung in Bad Blankenburg, 25. bis 27. Oktober 2013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258888" y="54927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39750" y="2924175"/>
            <a:ext cx="8064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249" name="Picture 9" descr="!kor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1655763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!korina blauer Hintergr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2519363" cy="81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UfU_Logo_kurz_4cx blauer Hintergr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588" y="260350"/>
            <a:ext cx="1873250" cy="79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4" name="Rectangle 14"/>
          <p:cNvSpPr>
            <a:spLocks noChangeArrowheads="1"/>
          </p:cNvSpPr>
          <p:nvPr userDrawn="1"/>
        </p:nvSpPr>
        <p:spPr bwMode="auto">
          <a:xfrm>
            <a:off x="179388" y="5602288"/>
            <a:ext cx="8893175" cy="117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2400" smtClean="0">
                <a:solidFill>
                  <a:srgbClr val="DD5300"/>
                </a:solidFill>
              </a:rPr>
              <a:t>Katrin Schneider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2300" b="1" smtClean="0">
                <a:solidFill>
                  <a:srgbClr val="DD5300"/>
                </a:solidFill>
              </a:rPr>
              <a:t>Vom Umgang mit invasiven Neophyten: Nichts tun oder Aktionismus?</a:t>
            </a:r>
            <a:r>
              <a:rPr lang="de-DE" altLang="de-DE" smtClean="0">
                <a:solidFill>
                  <a:srgbClr val="DD5300"/>
                </a:solidFill>
              </a:rPr>
              <a:t> </a:t>
            </a:r>
            <a:r>
              <a:rPr lang="de-DE" altLang="de-DE" sz="2400" smtClean="0">
                <a:solidFill>
                  <a:srgbClr val="DD5300"/>
                </a:solidFill>
              </a:rPr>
              <a:t>Beispiele für einen dritten Weg aus Sachsen-Anhalt</a:t>
            </a:r>
          </a:p>
        </p:txBody>
      </p:sp>
      <p:pic>
        <p:nvPicPr>
          <p:cNvPr id="10256" name="Picture 16" descr="Workshop_Riesenbärenklaukontrolle_12062013_PSIMG_0915fx_korina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68463"/>
            <a:ext cx="9144000" cy="39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55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149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50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2133600"/>
            <a:ext cx="4038600" cy="4535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6288" y="2133600"/>
            <a:ext cx="4038600" cy="4535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99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88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287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525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050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367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096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5113" y="188913"/>
            <a:ext cx="2071687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188913"/>
            <a:ext cx="6067425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05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130925" cy="9937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2133600"/>
            <a:ext cx="4038600" cy="45354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6288" y="2133600"/>
            <a:ext cx="4038600" cy="45354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95288" y="188913"/>
            <a:ext cx="1655762" cy="936625"/>
          </a:xfrm>
        </p:spPr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5961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130925" cy="9937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229600" cy="4535488"/>
          </a:xfr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95288" y="188913"/>
            <a:ext cx="1655762" cy="936625"/>
          </a:xfrm>
        </p:spPr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35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F9124-098B-4AF9-8733-D8EF14835589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20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BCC07-800A-4B42-9203-B522712C0264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770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EC940-389F-461E-89E6-DEFDC2A34F9A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97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4033D-D7B8-47F8-87F2-ED27D6298F91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563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59F67-1573-4E96-AB3A-FC0FDEE62F3C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554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AE8EE-AA12-4A7C-83C6-C9132F8D3DB4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075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D4930-CDD7-4F4E-8085-A7524BFE3580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980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175F2-EE58-4BCF-8892-151055316F4A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1793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ABFE4-5DDA-452F-9AFE-3429ED1151D7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564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BB880-8DDF-4D95-88BD-5A343E47CB8B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835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AE69C-AFAF-47C9-9A1F-1482410603E6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91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0" y="586800"/>
            <a:ext cx="9167813" cy="645604"/>
          </a:xfrm>
          <a:prstGeom prst="rect">
            <a:avLst/>
          </a:prstGeom>
          <a:solidFill>
            <a:srgbClr val="106773"/>
          </a:solidFill>
        </p:spPr>
        <p:txBody>
          <a:bodyPr vert="horz" lIns="864000" tIns="136800" rIns="91440" bIns="136800" rtlCol="0" anchor="t" anchorCtr="0">
            <a:sp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205594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0" y="585788"/>
            <a:ext cx="9167813" cy="115887"/>
          </a:xfrm>
          <a:prstGeom prst="rect">
            <a:avLst/>
          </a:prstGeom>
          <a:solidFill>
            <a:srgbClr val="1067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087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1" r:id="rId3"/>
    <p:sldLayoutId id="2147483651" r:id="rId4"/>
    <p:sldLayoutId id="2147483650" r:id="rId5"/>
    <p:sldLayoutId id="2147483652" r:id="rId6"/>
    <p:sldLayoutId id="2147483663" r:id="rId7"/>
    <p:sldLayoutId id="2147483653" r:id="rId8"/>
    <p:sldLayoutId id="2147483664" r:id="rId9"/>
    <p:sldLayoutId id="2147483667" r:id="rId10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6F920-4EE4-41A8-8D77-8F41A4275941}" type="datetimeFigureOut">
              <a:rPr lang="de-DE" smtClean="0"/>
              <a:t>13.08.2018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341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1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55875" y="188913"/>
            <a:ext cx="61309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133600"/>
            <a:ext cx="8229600" cy="453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188913"/>
            <a:ext cx="1655762" cy="936625"/>
          </a:xfrm>
          <a:prstGeom prst="rect">
            <a:avLst/>
          </a:prstGeom>
          <a:solidFill>
            <a:srgbClr val="E1E7E8"/>
          </a:solidFill>
          <a:ln w="9525">
            <a:solidFill>
              <a:srgbClr val="D25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80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Aft>
                <a:spcPct val="0"/>
              </a:spcAft>
            </a:pPr>
            <a:r>
              <a:rPr lang="de-DE" altLang="de-DE" sz="1200" smtClean="0">
                <a:solidFill>
                  <a:srgbClr val="FFFFFF"/>
                </a:solidFill>
              </a:rPr>
              <a:t>              </a:t>
            </a:r>
          </a:p>
          <a:p>
            <a:pPr defTabSz="914400" fontAlgn="base"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</a:endParaRPr>
          </a:p>
          <a:p>
            <a:pPr defTabSz="914400" fontAlgn="base">
              <a:spcAft>
                <a:spcPct val="0"/>
              </a:spcAft>
            </a:pPr>
            <a:r>
              <a:rPr lang="de-DE" altLang="de-DE" smtClean="0">
                <a:solidFill>
                  <a:srgbClr val="FFFFFF"/>
                </a:solidFill>
              </a:rPr>
              <a:t/>
            </a:r>
            <a:br>
              <a:rPr lang="de-DE" altLang="de-DE" smtClean="0">
                <a:solidFill>
                  <a:srgbClr val="FFFFFF"/>
                </a:solidFill>
              </a:rPr>
            </a:br>
            <a:endParaRPr lang="de-DE" altLang="de-DE" smtClean="0">
              <a:solidFill>
                <a:srgbClr val="FFFFFF"/>
              </a:solidFill>
            </a:endParaRPr>
          </a:p>
          <a:p>
            <a:pPr defTabSz="914400" fontAlgn="base">
              <a:spcAft>
                <a:spcPct val="0"/>
              </a:spcAft>
            </a:pPr>
            <a:endParaRPr lang="de-DE" altLang="de-DE" sz="1200" smtClean="0">
              <a:solidFill>
                <a:srgbClr val="FFFFFF"/>
              </a:solidFill>
            </a:endParaRP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323850" y="1268413"/>
            <a:ext cx="8423275" cy="0"/>
          </a:xfrm>
          <a:prstGeom prst="line">
            <a:avLst/>
          </a:prstGeom>
          <a:noFill/>
          <a:ln w="3175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sz="1200" smtClean="0">
              <a:solidFill>
                <a:srgbClr val="264B54"/>
              </a:solidFill>
              <a:latin typeface="Arial Unicode MS" pitchFamily="34" charset="-128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95288" y="692150"/>
            <a:ext cx="1727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altLang="de-DE" sz="900" smtClean="0">
                <a:solidFill>
                  <a:srgbClr val="DD5300"/>
                </a:solidFill>
                <a:latin typeface="Arial" charset="0"/>
                <a:cs typeface="Arial" charset="0"/>
              </a:rPr>
              <a:t>Vom Umgang mit invasiven Neophyten,  25.10.2013</a:t>
            </a:r>
          </a:p>
        </p:txBody>
      </p:sp>
      <p:pic>
        <p:nvPicPr>
          <p:cNvPr id="9223" name="Picture 7" descr="!korina blauer Hintergrund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00" y="276225"/>
            <a:ext cx="1509713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9138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9pPr>
    </p:titleStyle>
    <p:bodyStyle>
      <a:lvl1pPr marL="342900" indent="-342900" algn="l" rtl="0" fontAlgn="base">
        <a:spcBef>
          <a:spcPct val="35000"/>
        </a:spcBef>
        <a:spcAft>
          <a:spcPct val="0"/>
        </a:spcAft>
        <a:defRPr sz="3200">
          <a:solidFill>
            <a:srgbClr val="244952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30000"/>
        </a:lnSpc>
        <a:spcBef>
          <a:spcPct val="35000"/>
        </a:spcBef>
        <a:spcAft>
          <a:spcPct val="0"/>
        </a:spcAft>
        <a:buChar char="–"/>
        <a:defRPr sz="2800" b="1">
          <a:solidFill>
            <a:srgbClr val="244952"/>
          </a:solidFill>
          <a:latin typeface="+mn-lt"/>
        </a:defRPr>
      </a:lvl2pPr>
      <a:lvl3pPr marL="1143000" indent="-228600" algn="l" rtl="0" fontAlgn="base">
        <a:spcBef>
          <a:spcPct val="35000"/>
        </a:spcBef>
        <a:spcAft>
          <a:spcPct val="0"/>
        </a:spcAft>
        <a:buChar char="•"/>
        <a:defRPr sz="2400" b="1">
          <a:solidFill>
            <a:srgbClr val="24495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4495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1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Aft>
                <a:spcPct val="0"/>
              </a:spcAft>
            </a:pPr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Aft>
                <a:spcPct val="0"/>
              </a:spcAft>
            </a:pPr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Aft>
                <a:spcPct val="0"/>
              </a:spcAft>
            </a:pPr>
            <a:fld id="{66EFAAD7-D9BE-45EE-B250-6BEA8BCFC221}" type="slidenum">
              <a:rPr lang="de-DE" altLang="de-DE" smtClean="0">
                <a:solidFill>
                  <a:srgbClr val="000000"/>
                </a:solidFill>
              </a:rPr>
              <a:pPr defTabSz="914400" fontAlgn="base">
                <a:spcAft>
                  <a:spcPct val="0"/>
                </a:spcAft>
              </a:pPr>
              <a:t>‹Nr.›</a:t>
            </a:fld>
            <a:endParaRPr lang="de-DE" alt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0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App KORINA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" b="14444"/>
          <a:stretch/>
        </p:blipFill>
        <p:spPr>
          <a:xfrm>
            <a:off x="5246976" y="1695449"/>
            <a:ext cx="3331792" cy="486194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5" t="61944" b="20139"/>
          <a:stretch/>
        </p:blipFill>
        <p:spPr>
          <a:xfrm>
            <a:off x="871538" y="3678349"/>
            <a:ext cx="957262" cy="1228725"/>
          </a:xfrm>
          <a:prstGeom prst="rect">
            <a:avLst/>
          </a:prstGeom>
        </p:spPr>
      </p:pic>
      <p:sp>
        <p:nvSpPr>
          <p:cNvPr id="8" name="Inhaltsplatzhalter 1"/>
          <p:cNvSpPr txBox="1">
            <a:spLocks/>
          </p:cNvSpPr>
          <p:nvPr/>
        </p:nvSpPr>
        <p:spPr>
          <a:xfrm>
            <a:off x="871538" y="1710557"/>
            <a:ext cx="4160044" cy="148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Char char="-"/>
            </a:pPr>
            <a:r>
              <a:rPr lang="de-DE" dirty="0" smtClean="0"/>
              <a:t>Play Store (Android) </a:t>
            </a:r>
            <a:r>
              <a:rPr lang="de-DE" dirty="0" smtClean="0"/>
              <a:t>/ App </a:t>
            </a:r>
            <a:r>
              <a:rPr lang="de-DE" dirty="0" smtClean="0"/>
              <a:t>Store (iOS)</a:t>
            </a:r>
            <a:endParaRPr lang="de-DE" dirty="0" smtClean="0"/>
          </a:p>
          <a:p>
            <a:pPr marL="342900" indent="-342900">
              <a:buFontTx/>
              <a:buChar char="-"/>
            </a:pPr>
            <a:r>
              <a:rPr lang="de-DE" dirty="0" smtClean="0"/>
              <a:t>KORINA</a:t>
            </a:r>
          </a:p>
          <a:p>
            <a:pPr marL="342900" indent="-342900">
              <a:buFontTx/>
              <a:buChar char="-"/>
            </a:pPr>
            <a:r>
              <a:rPr lang="de-DE" dirty="0" smtClean="0"/>
              <a:t>Herunterladen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9" r="24444"/>
          <a:stretch/>
        </p:blipFill>
        <p:spPr>
          <a:xfrm>
            <a:off x="2326234" y="3678349"/>
            <a:ext cx="936346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4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96" y="1597025"/>
            <a:ext cx="3109492" cy="493200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Login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b="7500"/>
          <a:stretch/>
        </p:blipFill>
        <p:spPr>
          <a:xfrm>
            <a:off x="871538" y="1597025"/>
            <a:ext cx="3140660" cy="4932000"/>
          </a:xfrm>
          <a:prstGeom prst="rect">
            <a:avLst/>
          </a:prstGeom>
        </p:spPr>
      </p:pic>
      <p:cxnSp>
        <p:nvCxnSpPr>
          <p:cNvPr id="7" name="Gerade Verbindung mit Pfeil 6"/>
          <p:cNvCxnSpPr/>
          <p:nvPr/>
        </p:nvCxnSpPr>
        <p:spPr>
          <a:xfrm flipV="1">
            <a:off x="2357229" y="3878412"/>
            <a:ext cx="2459564" cy="228190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e 5"/>
          <p:cNvSpPr/>
          <p:nvPr/>
        </p:nvSpPr>
        <p:spPr>
          <a:xfrm>
            <a:off x="1617497" y="5915520"/>
            <a:ext cx="789873" cy="7200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4816793" y="2532821"/>
            <a:ext cx="18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Name Gruppe	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4883623" y="3198136"/>
            <a:ext cx="18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PW123!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694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1379432"/>
            <a:ext cx="3213279" cy="5078766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0" b="24582"/>
          <a:stretch/>
        </p:blipFill>
        <p:spPr>
          <a:xfrm>
            <a:off x="5281335" y="1379432"/>
            <a:ext cx="2172257" cy="206862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Pflanzenart</a:t>
            </a:r>
            <a:endParaRPr lang="de-DE" dirty="0"/>
          </a:p>
        </p:txBody>
      </p:sp>
      <p:sp>
        <p:nvSpPr>
          <p:cNvPr id="5" name="Ellipse 4"/>
          <p:cNvSpPr/>
          <p:nvPr/>
        </p:nvSpPr>
        <p:spPr>
          <a:xfrm>
            <a:off x="665476" y="2141515"/>
            <a:ext cx="2505075" cy="857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 Verbindung mit Pfeil 5"/>
          <p:cNvCxnSpPr>
            <a:stCxn id="5" idx="6"/>
          </p:cNvCxnSpPr>
          <p:nvPr/>
        </p:nvCxnSpPr>
        <p:spPr>
          <a:xfrm>
            <a:off x="3170551" y="2570140"/>
            <a:ext cx="1863415" cy="176519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9" b="54583"/>
          <a:stretch/>
        </p:blipFill>
        <p:spPr>
          <a:xfrm>
            <a:off x="5143503" y="3589316"/>
            <a:ext cx="3857625" cy="2847976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033966" y="4010025"/>
            <a:ext cx="914400" cy="857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8086728" y="4048125"/>
            <a:ext cx="914400" cy="857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>
            <a:stCxn id="11" idx="7"/>
          </p:cNvCxnSpPr>
          <p:nvPr/>
        </p:nvCxnSpPr>
        <p:spPr>
          <a:xfrm flipV="1">
            <a:off x="5814455" y="3228975"/>
            <a:ext cx="343460" cy="90659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/>
          <p:cNvSpPr/>
          <p:nvPr/>
        </p:nvSpPr>
        <p:spPr>
          <a:xfrm>
            <a:off x="961691" y="2557260"/>
            <a:ext cx="1046475" cy="9574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981001" y="2491259"/>
            <a:ext cx="991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Ahorn, Eschen-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88650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36" y="1597025"/>
            <a:ext cx="3213279" cy="5078766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Flächengröße</a:t>
            </a:r>
            <a:endParaRPr lang="de-DE" dirty="0"/>
          </a:p>
        </p:txBody>
      </p:sp>
      <p:sp>
        <p:nvSpPr>
          <p:cNvPr id="5" name="Ellipse 4"/>
          <p:cNvSpPr/>
          <p:nvPr/>
        </p:nvSpPr>
        <p:spPr>
          <a:xfrm>
            <a:off x="588534" y="2947915"/>
            <a:ext cx="2505075" cy="75342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4194804" y="1779036"/>
            <a:ext cx="62283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9" b="40801"/>
          <a:stretch/>
        </p:blipFill>
        <p:spPr>
          <a:xfrm>
            <a:off x="4898596" y="1701716"/>
            <a:ext cx="3857625" cy="3793189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3480431" y="1418996"/>
            <a:ext cx="714373" cy="7200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985228" y="3257006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2-5</a:t>
            </a:r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953035" y="2774854"/>
            <a:ext cx="1046475" cy="9574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972345" y="2708853"/>
            <a:ext cx="991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Ahorn, Eschen-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415868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Anmerkung</a:t>
            </a:r>
            <a:endParaRPr lang="de-DE" dirty="0"/>
          </a:p>
        </p:txBody>
      </p:sp>
      <p:sp>
        <p:nvSpPr>
          <p:cNvPr id="10" name="Inhaltsplatzhalter 1"/>
          <p:cNvSpPr txBox="1">
            <a:spLocks/>
          </p:cNvSpPr>
          <p:nvPr/>
        </p:nvSpPr>
        <p:spPr>
          <a:xfrm>
            <a:off x="5391963" y="3669181"/>
            <a:ext cx="132564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Teamname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1597025"/>
            <a:ext cx="3213279" cy="507876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968130" y="3257006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2-5</a:t>
            </a:r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935937" y="2774854"/>
            <a:ext cx="1046475" cy="9574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955247" y="2708853"/>
            <a:ext cx="991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Ahorn, Eschen-</a:t>
            </a:r>
            <a:endParaRPr lang="de-DE" sz="1000" dirty="0"/>
          </a:p>
        </p:txBody>
      </p:sp>
      <p:sp>
        <p:nvSpPr>
          <p:cNvPr id="5" name="Ellipse 4"/>
          <p:cNvSpPr/>
          <p:nvPr/>
        </p:nvSpPr>
        <p:spPr>
          <a:xfrm>
            <a:off x="673262" y="3784099"/>
            <a:ext cx="2371725" cy="33085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981005" y="382073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Team 1</a:t>
            </a:r>
            <a:endParaRPr lang="de-DE" sz="1000" dirty="0">
              <a:solidFill>
                <a:schemeClr val="bg1"/>
              </a:solidFill>
            </a:endParaRPr>
          </a:p>
        </p:txBody>
      </p:sp>
      <p:cxnSp>
        <p:nvCxnSpPr>
          <p:cNvPr id="6" name="Gerade Verbindung mit Pfeil 5"/>
          <p:cNvCxnSpPr>
            <a:stCxn id="5" idx="6"/>
          </p:cNvCxnSpPr>
          <p:nvPr/>
        </p:nvCxnSpPr>
        <p:spPr>
          <a:xfrm flipV="1">
            <a:off x="3044987" y="3872479"/>
            <a:ext cx="2053577" cy="7704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38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Foto</a:t>
            </a:r>
            <a:endParaRPr lang="de-DE" dirty="0"/>
          </a:p>
        </p:txBody>
      </p:sp>
      <p:pic>
        <p:nvPicPr>
          <p:cNvPr id="1026" name="Picture 2" descr="S:\Schule\Schulen\2015\Eisleben_Theresa\2_App-Einführung\IMG_21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7" t="12847" r="2623" b="4794"/>
          <a:stretch/>
        </p:blipFill>
        <p:spPr bwMode="auto">
          <a:xfrm>
            <a:off x="6416739" y="2390090"/>
            <a:ext cx="2637786" cy="187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chule\Schulen\2015\Eisleben_Theresa\2_App-Einführung\IMG_21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2471" r="26574" b="8309"/>
          <a:stretch/>
        </p:blipFill>
        <p:spPr bwMode="auto">
          <a:xfrm>
            <a:off x="4496684" y="2390090"/>
            <a:ext cx="1533689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5084264" y="4134419"/>
            <a:ext cx="1676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0" b="1" dirty="0" smtClean="0">
                <a:solidFill>
                  <a:srgbClr val="00B050"/>
                </a:solidFill>
              </a:rPr>
              <a:t>√</a:t>
            </a:r>
            <a:endParaRPr lang="de-DE" sz="11500" b="1" dirty="0">
              <a:solidFill>
                <a:srgbClr val="00B05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556817" y="3980867"/>
            <a:ext cx="990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800" b="1" dirty="0" smtClean="0">
                <a:solidFill>
                  <a:srgbClr val="FF0000"/>
                </a:solidFill>
              </a:rPr>
              <a:t>×</a:t>
            </a:r>
            <a:endParaRPr lang="de-DE" sz="13800" b="1" dirty="0">
              <a:solidFill>
                <a:srgbClr val="FF0000"/>
              </a:solidFill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4445684" y="5777601"/>
            <a:ext cx="5172075" cy="1015663"/>
          </a:xfrm>
        </p:spPr>
        <p:txBody>
          <a:bodyPr/>
          <a:lstStyle/>
          <a:p>
            <a:r>
              <a:rPr lang="de-DE" dirty="0" smtClean="0"/>
              <a:t>AUCH WICHTIG: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Fotografiert </a:t>
            </a:r>
            <a:r>
              <a:rPr lang="de-DE" dirty="0" smtClean="0"/>
              <a:t>ein eindeutiges Erkennungsmerkmal der Pflanze.</a:t>
            </a:r>
            <a:endParaRPr lang="de-DE" dirty="0"/>
          </a:p>
        </p:txBody>
      </p:sp>
      <p:sp>
        <p:nvSpPr>
          <p:cNvPr id="18" name="Inhaltsplatzhalter 1"/>
          <p:cNvSpPr txBox="1">
            <a:spLocks/>
          </p:cNvSpPr>
          <p:nvPr/>
        </p:nvSpPr>
        <p:spPr>
          <a:xfrm>
            <a:off x="4472305" y="1533018"/>
            <a:ext cx="4075112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rgbClr val="10677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WICHTIG: Haltet das Smartphone waagerecht und NICHT hochkant.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876952" y="1597025"/>
            <a:ext cx="3213279" cy="5078766"/>
            <a:chOff x="315525" y="1469584"/>
            <a:chExt cx="3213279" cy="5078766"/>
          </a:xfrm>
        </p:grpSpPr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525" y="1469584"/>
              <a:ext cx="3213279" cy="5078766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99" t="51505" r="2963" b="36154"/>
            <a:stretch/>
          </p:blipFill>
          <p:spPr>
            <a:xfrm>
              <a:off x="2450739" y="3880714"/>
              <a:ext cx="1011865" cy="686489"/>
            </a:xfrm>
            <a:prstGeom prst="rect">
              <a:avLst/>
            </a:prstGeom>
          </p:spPr>
        </p:pic>
        <p:sp>
          <p:nvSpPr>
            <p:cNvPr id="22" name="Textfeld 21"/>
            <p:cNvSpPr txBox="1"/>
            <p:nvPr/>
          </p:nvSpPr>
          <p:spPr>
            <a:xfrm>
              <a:off x="412117" y="312956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2-5</a:t>
              </a:r>
              <a:endParaRPr lang="de-DE" sz="10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405682" y="2647413"/>
              <a:ext cx="1046475" cy="9574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99234" y="2581412"/>
              <a:ext cx="99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Ahorn, Eschen-</a:t>
              </a:r>
              <a:endParaRPr lang="de-DE" sz="1000" dirty="0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424992" y="36932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Team 1</a:t>
              </a:r>
              <a:endParaRPr lang="de-DE" sz="10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" name="Gerade Verbindung mit Pfeil 5"/>
          <p:cNvCxnSpPr/>
          <p:nvPr/>
        </p:nvCxnSpPr>
        <p:spPr>
          <a:xfrm flipV="1">
            <a:off x="2898619" y="1919126"/>
            <a:ext cx="1547065" cy="228416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927564" y="4068970"/>
            <a:ext cx="2088789" cy="47372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160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 build="p"/>
      <p:bldP spid="18" grpId="0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Position prüfen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9" b="99028" l="417" r="98646">
                        <a14:foregroundMark x1="28229" y1="40833" x2="28229" y2="40833"/>
                        <a14:foregroundMark x1="5729" y1="5278" x2="45000" y2="91111"/>
                        <a14:foregroundMark x1="73333" y1="48750" x2="73333" y2="48750"/>
                        <a14:foregroundMark x1="40313" y1="56250" x2="40313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41" y="1348566"/>
            <a:ext cx="7674192" cy="5755642"/>
          </a:xfrm>
          <a:prstGeom prst="rect">
            <a:avLst/>
          </a:prstGeom>
        </p:spPr>
      </p:pic>
      <p:grpSp>
        <p:nvGrpSpPr>
          <p:cNvPr id="5" name="Gruppieren 4"/>
          <p:cNvGrpSpPr/>
          <p:nvPr/>
        </p:nvGrpSpPr>
        <p:grpSpPr>
          <a:xfrm>
            <a:off x="909011" y="1597024"/>
            <a:ext cx="3340260" cy="5169535"/>
            <a:chOff x="315525" y="1469584"/>
            <a:chExt cx="3213279" cy="5078766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525" y="1469584"/>
              <a:ext cx="3213279" cy="5078766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99" t="51505" r="2963" b="36154"/>
            <a:stretch/>
          </p:blipFill>
          <p:spPr>
            <a:xfrm>
              <a:off x="2450739" y="3880714"/>
              <a:ext cx="1011865" cy="686489"/>
            </a:xfrm>
            <a:prstGeom prst="rect">
              <a:avLst/>
            </a:prstGeom>
          </p:spPr>
        </p:pic>
        <p:sp>
          <p:nvSpPr>
            <p:cNvPr id="8" name="Textfeld 7"/>
            <p:cNvSpPr txBox="1"/>
            <p:nvPr/>
          </p:nvSpPr>
          <p:spPr>
            <a:xfrm>
              <a:off x="412117" y="312956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2-5</a:t>
              </a:r>
              <a:endParaRPr lang="de-DE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Rechteck 8"/>
            <p:cNvSpPr/>
            <p:nvPr/>
          </p:nvSpPr>
          <p:spPr>
            <a:xfrm>
              <a:off x="405682" y="2647413"/>
              <a:ext cx="1046475" cy="9574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399234" y="2581412"/>
              <a:ext cx="99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Ahorn, Eschen-</a:t>
              </a:r>
              <a:endParaRPr lang="de-DE" sz="1000" dirty="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424992" y="36932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Team 1</a:t>
              </a:r>
              <a:endParaRPr lang="de-DE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Ellipse 11"/>
          <p:cNvSpPr/>
          <p:nvPr/>
        </p:nvSpPr>
        <p:spPr>
          <a:xfrm>
            <a:off x="827721" y="4826805"/>
            <a:ext cx="2371725" cy="33085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>
            <a:stCxn id="12" idx="7"/>
          </p:cNvCxnSpPr>
          <p:nvPr/>
        </p:nvCxnSpPr>
        <p:spPr>
          <a:xfrm flipV="1">
            <a:off x="2852115" y="2272158"/>
            <a:ext cx="1622453" cy="260309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07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4"/>
          <a:stretch/>
        </p:blipFill>
        <p:spPr>
          <a:xfrm>
            <a:off x="885060" y="1597025"/>
            <a:ext cx="3093576" cy="507875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Fund melden</a:t>
            </a:r>
            <a:endParaRPr lang="de-DE" dirty="0"/>
          </a:p>
        </p:txBody>
      </p:sp>
      <p:sp>
        <p:nvSpPr>
          <p:cNvPr id="5" name="Ellipse 4"/>
          <p:cNvSpPr/>
          <p:nvPr/>
        </p:nvSpPr>
        <p:spPr>
          <a:xfrm>
            <a:off x="953994" y="4981197"/>
            <a:ext cx="2028824" cy="4190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" b="7500"/>
          <a:stretch/>
        </p:blipFill>
        <p:spPr>
          <a:xfrm>
            <a:off x="4312949" y="1699731"/>
            <a:ext cx="3093576" cy="4873338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4981576" y="4780860"/>
            <a:ext cx="2028824" cy="5810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7" b="7522"/>
          <a:stretch/>
        </p:blipFill>
        <p:spPr>
          <a:xfrm>
            <a:off x="4312949" y="1597025"/>
            <a:ext cx="3229827" cy="5078750"/>
          </a:xfrm>
          <a:prstGeom prst="rect">
            <a:avLst/>
          </a:prstGeom>
        </p:spPr>
      </p:pic>
      <p:grpSp>
        <p:nvGrpSpPr>
          <p:cNvPr id="13" name="Gruppieren 12"/>
          <p:cNvGrpSpPr/>
          <p:nvPr/>
        </p:nvGrpSpPr>
        <p:grpSpPr>
          <a:xfrm>
            <a:off x="885061" y="1779234"/>
            <a:ext cx="3093576" cy="4896541"/>
            <a:chOff x="315525" y="1469584"/>
            <a:chExt cx="3213279" cy="5078766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525" y="1469584"/>
              <a:ext cx="3213279" cy="5078766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99" t="51505" r="2963" b="36154"/>
            <a:stretch/>
          </p:blipFill>
          <p:spPr>
            <a:xfrm>
              <a:off x="2450739" y="3880714"/>
              <a:ext cx="1011865" cy="686489"/>
            </a:xfrm>
            <a:prstGeom prst="rect">
              <a:avLst/>
            </a:prstGeom>
          </p:spPr>
        </p:pic>
        <p:sp>
          <p:nvSpPr>
            <p:cNvPr id="19" name="Textfeld 18"/>
            <p:cNvSpPr txBox="1"/>
            <p:nvPr/>
          </p:nvSpPr>
          <p:spPr>
            <a:xfrm>
              <a:off x="412117" y="312956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2-5</a:t>
              </a:r>
              <a:endParaRPr lang="de-DE" sz="1000" dirty="0">
                <a:solidFill>
                  <a:schemeClr val="bg1"/>
                </a:solidFill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405682" y="2647413"/>
              <a:ext cx="1046475" cy="9574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99234" y="2581412"/>
              <a:ext cx="1565711" cy="260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Ahorn, Eschen-</a:t>
              </a:r>
              <a:endParaRPr lang="de-DE" sz="1000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424992" y="36932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solidFill>
                    <a:schemeClr val="bg1"/>
                  </a:solidFill>
                </a:rPr>
                <a:t>Team 1</a:t>
              </a:r>
              <a:endParaRPr lang="de-DE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Ellipse 13"/>
          <p:cNvSpPr/>
          <p:nvPr/>
        </p:nvSpPr>
        <p:spPr>
          <a:xfrm>
            <a:off x="2721624" y="1448043"/>
            <a:ext cx="514350" cy="45825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935400" y="5125424"/>
            <a:ext cx="2028824" cy="3238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6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Fund </a:t>
            </a:r>
            <a:r>
              <a:rPr lang="de-DE" dirty="0" smtClean="0"/>
              <a:t>offline speichern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1597025"/>
            <a:ext cx="3213098" cy="5078766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914998" y="5049981"/>
            <a:ext cx="2088789" cy="3818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04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56" y="1586635"/>
            <a:ext cx="2526363" cy="3993283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Offline gespeicherte Funde hochladen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774" y="1586635"/>
            <a:ext cx="2526507" cy="399328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1586634"/>
            <a:ext cx="2526507" cy="3993284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721809" y="4484606"/>
            <a:ext cx="1973191" cy="39912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 Verbindung mit Pfeil 6"/>
          <p:cNvCxnSpPr>
            <a:stCxn id="4" idx="7"/>
          </p:cNvCxnSpPr>
          <p:nvPr/>
        </p:nvCxnSpPr>
        <p:spPr>
          <a:xfrm flipV="1">
            <a:off x="2406033" y="2774374"/>
            <a:ext cx="1220394" cy="176868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6074281" y="4285045"/>
            <a:ext cx="1973191" cy="39912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mit Pfeil 13"/>
          <p:cNvCxnSpPr>
            <a:endCxn id="13" idx="1"/>
          </p:cNvCxnSpPr>
          <p:nvPr/>
        </p:nvCxnSpPr>
        <p:spPr>
          <a:xfrm>
            <a:off x="5102419" y="2750131"/>
            <a:ext cx="1260829" cy="159336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64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Karte – </a:t>
            </a:r>
            <a:r>
              <a:rPr lang="de-DE" smtClean="0"/>
              <a:t>Beim Online-Kartieren </a:t>
            </a:r>
            <a:r>
              <a:rPr lang="de-DE" dirty="0" smtClean="0"/>
              <a:t>sieht man alle Fundpunkte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1597025"/>
            <a:ext cx="3013107" cy="475886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834" y="1597025"/>
            <a:ext cx="3010881" cy="475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4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Nach Artenvorkommen suchen mit dem Atlas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8"/>
          <a:stretch/>
        </p:blipFill>
        <p:spPr bwMode="auto">
          <a:xfrm>
            <a:off x="180305" y="1738646"/>
            <a:ext cx="8752968" cy="422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24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3"/>
          <a:stretch/>
        </p:blipFill>
        <p:spPr bwMode="auto">
          <a:xfrm>
            <a:off x="180586" y="1725769"/>
            <a:ext cx="8718715" cy="421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7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Informationen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9" b="7777"/>
          <a:stretch/>
        </p:blipFill>
        <p:spPr>
          <a:xfrm>
            <a:off x="3024928" y="1387235"/>
            <a:ext cx="3334927" cy="523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2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46138" y="2014538"/>
            <a:ext cx="7810499" cy="3508653"/>
          </a:xfrm>
        </p:spPr>
        <p:txBody>
          <a:bodyPr/>
          <a:lstStyle/>
          <a:p>
            <a:r>
              <a:rPr lang="de-DE" sz="3600" dirty="0" smtClean="0"/>
              <a:t>…stellt den Flugmodus ein, damit ihr euer Internetvolumen nicht aufbraucht!</a:t>
            </a:r>
          </a:p>
          <a:p>
            <a:endParaRPr lang="de-DE" sz="3600" dirty="0" smtClean="0"/>
          </a:p>
          <a:p>
            <a:r>
              <a:rPr lang="de-DE" sz="3600" dirty="0" smtClean="0"/>
              <a:t>…schaltet die Standortfunktion (GPS) ein!</a:t>
            </a:r>
          </a:p>
          <a:p>
            <a:endParaRPr lang="de-DE" sz="3600" dirty="0"/>
          </a:p>
          <a:p>
            <a:pPr marL="342900" indent="-342900">
              <a:buFontTx/>
              <a:buChar char="-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0" y="586800"/>
            <a:ext cx="9167813" cy="768714"/>
          </a:xfrm>
        </p:spPr>
        <p:txBody>
          <a:bodyPr/>
          <a:lstStyle/>
          <a:p>
            <a:r>
              <a:rPr lang="de-DE" sz="3200" dirty="0" smtClean="0"/>
              <a:t>Bevor es losgeht…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51723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öfs">
  <a:themeElements>
    <a:clrScheme name="">
      <a:dk1>
        <a:srgbClr val="003366"/>
      </a:dk1>
      <a:lt1>
        <a:srgbClr val="FFFFFF"/>
      </a:lt1>
      <a:dk2>
        <a:srgbClr val="39008E"/>
      </a:dk2>
      <a:lt2>
        <a:srgbClr val="CCFFFF"/>
      </a:lt2>
      <a:accent1>
        <a:srgbClr val="3366CC"/>
      </a:accent1>
      <a:accent2>
        <a:srgbClr val="00B000"/>
      </a:accent2>
      <a:accent3>
        <a:srgbClr val="AEAAC6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öfs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1_öf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3">
        <a:dk1>
          <a:srgbClr val="000000"/>
        </a:dk1>
        <a:lt1>
          <a:srgbClr val="F8AA42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BD2B0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14">
        <a:dk1>
          <a:srgbClr val="000000"/>
        </a:dk1>
        <a:lt1>
          <a:srgbClr val="D89944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E9CAB0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15">
        <a:dk1>
          <a:srgbClr val="003366"/>
        </a:dk1>
        <a:lt1>
          <a:srgbClr val="FFFFFF"/>
        </a:lt1>
        <a:dk2>
          <a:srgbClr val="5600AC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B4AAD2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6">
        <a:dk1>
          <a:srgbClr val="003366"/>
        </a:dk1>
        <a:lt1>
          <a:srgbClr val="FFFFFF"/>
        </a:lt1>
        <a:dk2>
          <a:srgbClr val="4E00C0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B2AADC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hne Design">
  <a:themeElements>
    <a:clrScheme name="1_ohne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ohne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1_ohne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Bildschirmpräsentation (4:3)</PresentationFormat>
  <Paragraphs>81</Paragraphs>
  <Slides>15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Arial Unicode MS</vt:lpstr>
      <vt:lpstr>Calibri</vt:lpstr>
      <vt:lpstr>Tw Cen MT</vt:lpstr>
      <vt:lpstr>Office-Design</vt:lpstr>
      <vt:lpstr>Benutzerdefiniertes Design</vt:lpstr>
      <vt:lpstr>1_öfs</vt:lpstr>
      <vt:lpstr>1_ohne Design</vt:lpstr>
      <vt:lpstr>App KORINA</vt:lpstr>
      <vt:lpstr>Login</vt:lpstr>
      <vt:lpstr>Pflanzenart</vt:lpstr>
      <vt:lpstr>Flächengröße</vt:lpstr>
      <vt:lpstr>Anmerkung</vt:lpstr>
      <vt:lpstr>Foto</vt:lpstr>
      <vt:lpstr>Position prüfen</vt:lpstr>
      <vt:lpstr>Fund melden</vt:lpstr>
      <vt:lpstr>Fund offline speichern</vt:lpstr>
      <vt:lpstr>Offline gespeicherte Funde hochladen</vt:lpstr>
      <vt:lpstr>Karte – Beim Online-Kartieren sieht man alle Fundpunkte</vt:lpstr>
      <vt:lpstr>Nach Artenvorkommen suchen mit dem Atlas</vt:lpstr>
      <vt:lpstr>PowerPoint-Präsentation</vt:lpstr>
      <vt:lpstr>Informationen</vt:lpstr>
      <vt:lpstr>Bevor es losgeht…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Korina-PowerPoint-Präsentation</dc:title>
  <dc:creator>Schneider</dc:creator>
  <cp:lastModifiedBy>Katrin</cp:lastModifiedBy>
  <cp:revision>429</cp:revision>
  <cp:lastPrinted>2017-09-08T09:15:01Z</cp:lastPrinted>
  <dcterms:created xsi:type="dcterms:W3CDTF">2014-08-06T13:51:19Z</dcterms:created>
  <dcterms:modified xsi:type="dcterms:W3CDTF">2018-08-13T11:58:37Z</dcterms:modified>
</cp:coreProperties>
</file>