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5" r:id="rId2"/>
    <p:sldMasterId id="2147483669" r:id="rId3"/>
    <p:sldMasterId id="2147483683" r:id="rId4"/>
  </p:sldMasterIdLst>
  <p:notesMasterIdLst>
    <p:notesMasterId r:id="rId22"/>
  </p:notesMasterIdLst>
  <p:handoutMasterIdLst>
    <p:handoutMasterId r:id="rId23"/>
  </p:handoutMasterIdLst>
  <p:sldIdLst>
    <p:sldId id="624" r:id="rId5"/>
    <p:sldId id="625" r:id="rId6"/>
    <p:sldId id="626" r:id="rId7"/>
    <p:sldId id="627" r:id="rId8"/>
    <p:sldId id="628" r:id="rId9"/>
    <p:sldId id="629" r:id="rId10"/>
    <p:sldId id="613" r:id="rId11"/>
    <p:sldId id="614" r:id="rId12"/>
    <p:sldId id="615" r:id="rId13"/>
    <p:sldId id="616" r:id="rId14"/>
    <p:sldId id="617" r:id="rId15"/>
    <p:sldId id="618" r:id="rId16"/>
    <p:sldId id="619" r:id="rId17"/>
    <p:sldId id="621" r:id="rId18"/>
    <p:sldId id="620" r:id="rId19"/>
    <p:sldId id="622" r:id="rId20"/>
    <p:sldId id="623" r:id="rId21"/>
  </p:sldIdLst>
  <p:sldSz cx="9144000" cy="6858000" type="screen4x3"/>
  <p:notesSz cx="6669088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6">
          <p15:clr>
            <a:srgbClr val="A4A3A4"/>
          </p15:clr>
        </p15:guide>
        <p15:guide id="2" pos="549">
          <p15:clr>
            <a:srgbClr val="A4A3A4"/>
          </p15:clr>
        </p15:guide>
        <p15:guide id="3" pos="3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773"/>
    <a:srgbClr val="F4611A"/>
    <a:srgbClr val="D04C0A"/>
    <a:srgbClr val="C5D1D3"/>
    <a:srgbClr val="C2CED0"/>
    <a:srgbClr val="F18A3D"/>
    <a:srgbClr val="E1E7E8"/>
    <a:srgbClr val="F7F9F9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7" autoAdjust="0"/>
    <p:restoredTop sz="89990" autoAdjust="0"/>
  </p:normalViewPr>
  <p:slideViewPr>
    <p:cSldViewPr snapToGrid="0" snapToObjects="1" showGuides="1">
      <p:cViewPr varScale="1">
        <p:scale>
          <a:sx n="151" d="100"/>
          <a:sy n="151" d="100"/>
        </p:scale>
        <p:origin x="2344" y="184"/>
      </p:cViewPr>
      <p:guideLst>
        <p:guide orient="horz" pos="1006"/>
        <p:guide pos="549"/>
        <p:guide pos="32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7A5D1-0435-6A40-B4E2-D0D788D988A7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D1222-8D17-114E-BB3B-1A128532C8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21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42D85-AF4B-3644-9D68-D0E14DF3F5FA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A0319-DAB3-E646-9C6F-DE57F206D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2927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6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2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>
          <a:xfrm>
            <a:off x="-23813" y="4211638"/>
            <a:ext cx="9167813" cy="2646361"/>
          </a:xfrm>
          <a:prstGeom prst="rect">
            <a:avLst/>
          </a:prstGeom>
          <a:solidFill>
            <a:srgbClr val="1067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57780" y="4529483"/>
            <a:ext cx="7379758" cy="1317600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defRPr sz="2800" b="1"/>
            </a:lvl1pPr>
          </a:lstStyle>
          <a:p>
            <a:r>
              <a:rPr lang="de-DE" dirty="0" err="1" smtClean="0"/>
              <a:t>dtdad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57781" y="5947923"/>
            <a:ext cx="7379758" cy="640076"/>
          </a:xfrm>
        </p:spPr>
        <p:txBody>
          <a:bodyPr lIns="0" anchor="b" anchorCtr="0">
            <a:noAutofit/>
          </a:bodyPr>
          <a:lstStyle>
            <a:lvl1pPr marL="0" indent="0" algn="l">
              <a:buNone/>
              <a:defRPr sz="1200" b="1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»</a:t>
            </a:r>
            <a:endParaRPr lang="de-DE" dirty="0"/>
          </a:p>
        </p:txBody>
      </p:sp>
      <p:pic>
        <p:nvPicPr>
          <p:cNvPr id="8" name="Picture 15" descr="Heracleum Mansfelder Seen 2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9838" y="1550988"/>
            <a:ext cx="9144000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8" y="969963"/>
            <a:ext cx="9285288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759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46400" y="1768475"/>
            <a:ext cx="7340400" cy="3066325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45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46400" y="4910390"/>
            <a:ext cx="7340400" cy="964809"/>
          </a:xfrm>
        </p:spPr>
        <p:txBody>
          <a:bodyPr lIns="0" anchor="b" anchorCtr="0">
            <a:noAutofit/>
          </a:bodyPr>
          <a:lstStyle>
            <a:lvl1pPr marL="0" indent="0" algn="l">
              <a:lnSpc>
                <a:spcPct val="70000"/>
              </a:lnSpc>
              <a:spcAft>
                <a:spcPts val="0"/>
              </a:spcAft>
              <a:buNone/>
              <a:defRPr sz="3000" b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86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2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 userDrawn="1"/>
        </p:nvSpPr>
        <p:spPr>
          <a:xfrm>
            <a:off x="0" y="3810000"/>
            <a:ext cx="9167813" cy="3048000"/>
          </a:xfrm>
          <a:prstGeom prst="rect">
            <a:avLst/>
          </a:prstGeom>
          <a:solidFill>
            <a:srgbClr val="106773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n>
                <a:solidFill>
                  <a:srgbClr val="106773"/>
                </a:solidFill>
              </a:ln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4075" y="3810000"/>
            <a:ext cx="7386325" cy="1316400"/>
          </a:xfrm>
          <a:noFill/>
        </p:spPr>
        <p:txBody>
          <a:bodyPr lIns="0" tIns="46800" bIns="46800" anchor="b" anchorCtr="0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4000" b="1" baseline="0"/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4075" y="5241328"/>
            <a:ext cx="7386325" cy="633871"/>
          </a:xfrm>
        </p:spPr>
        <p:txBody>
          <a:bodyPr lIns="0" anchor="b" anchorCtr="0">
            <a:noAutofit/>
          </a:bodyPr>
          <a:lstStyle>
            <a:lvl1pPr marL="0" indent="0" algn="l">
              <a:buNone/>
              <a:defRPr sz="2000" b="1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" t="50000" r="260" b="8589"/>
          <a:stretch/>
        </p:blipFill>
        <p:spPr>
          <a:xfrm>
            <a:off x="-142875" y="969962"/>
            <a:ext cx="9286875" cy="322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88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734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46138" y="2014538"/>
            <a:ext cx="7810499" cy="1963614"/>
          </a:xfrm>
        </p:spPr>
        <p:txBody>
          <a:bodyPr wrap="square" lIns="0" tIns="0" rIns="0" bIns="0"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404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half" idx="13"/>
          </p:nvPr>
        </p:nvSpPr>
        <p:spPr>
          <a:xfrm>
            <a:off x="4662488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8826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4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852488" y="5314950"/>
            <a:ext cx="7812000" cy="567569"/>
          </a:xfrm>
          <a:prstGeom prst="rect">
            <a:avLst/>
          </a:prstGeom>
          <a:solidFill>
            <a:srgbClr val="F4611A"/>
          </a:solidFill>
        </p:spPr>
        <p:txBody>
          <a:bodyPr wrap="square" lIns="180000" tIns="90000" rIns="180000" bIns="136800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682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elder + Faz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852488" y="5314950"/>
            <a:ext cx="7812000" cy="567569"/>
          </a:xfrm>
          <a:prstGeom prst="rect">
            <a:avLst/>
          </a:prstGeom>
          <a:solidFill>
            <a:srgbClr val="F4611A"/>
          </a:solidFill>
        </p:spPr>
        <p:txBody>
          <a:bodyPr wrap="square" lIns="180000" tIns="90000" rIns="180000" bIns="136800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4"/>
          </p:nvPr>
        </p:nvSpPr>
        <p:spPr>
          <a:xfrm>
            <a:off x="763048" y="170656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5"/>
          </p:nvPr>
        </p:nvSpPr>
        <p:spPr>
          <a:xfrm>
            <a:off x="756698" y="2908124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sz="half" idx="16"/>
          </p:nvPr>
        </p:nvSpPr>
        <p:spPr>
          <a:xfrm>
            <a:off x="756698" y="409832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sz="half" idx="17"/>
          </p:nvPr>
        </p:nvSpPr>
        <p:spPr>
          <a:xfrm>
            <a:off x="4659892" y="170656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sz="half" idx="18"/>
          </p:nvPr>
        </p:nvSpPr>
        <p:spPr>
          <a:xfrm>
            <a:off x="4653542" y="2908124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9" name="Inhaltsplatzhalter 2"/>
          <p:cNvSpPr>
            <a:spLocks noGrp="1"/>
          </p:cNvSpPr>
          <p:nvPr>
            <p:ph sz="half" idx="19"/>
          </p:nvPr>
        </p:nvSpPr>
        <p:spPr>
          <a:xfrm>
            <a:off x="4653542" y="4098322"/>
            <a:ext cx="3373200" cy="914400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8591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6138" y="1622426"/>
            <a:ext cx="7810500" cy="338554"/>
          </a:xfrm>
        </p:spPr>
        <p:txBody>
          <a:bodyPr lIns="0" tIns="0" rIns="0" bIns="0" anchor="t" anchorCtr="0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6138" y="2895598"/>
            <a:ext cx="7810500" cy="34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37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6138" y="5160963"/>
            <a:ext cx="7810500" cy="11304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0" y="1228170"/>
            <a:ext cx="9144000" cy="37761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71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229600" cy="4535488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23850" y="188913"/>
            <a:ext cx="1511300" cy="100806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de-DE" altLang="de-DE"/>
              <a:t>              </a:t>
            </a:r>
          </a:p>
          <a:p>
            <a:endParaRPr lang="de-DE" altLang="de-DE" sz="800"/>
          </a:p>
          <a:p>
            <a:r>
              <a:rPr lang="de-DE" altLang="de-DE" sz="800"/>
              <a:t/>
            </a:r>
            <a:br>
              <a:rPr lang="de-DE" altLang="de-DE" sz="800"/>
            </a:br>
            <a:endParaRPr lang="de-DE" altLang="de-DE" sz="800"/>
          </a:p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9826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 + 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half" idx="13"/>
          </p:nvPr>
        </p:nvSpPr>
        <p:spPr>
          <a:xfrm>
            <a:off x="4662488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8826" y="1706563"/>
            <a:ext cx="3363912" cy="33020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5" name="Fußzeilenplatzhalter 5"/>
          <p:cNvSpPr>
            <a:spLocks noGrp="1"/>
          </p:cNvSpPr>
          <p:nvPr>
            <p:ph type="ftr" sz="quarter" idx="14"/>
          </p:nvPr>
        </p:nvSpPr>
        <p:spPr>
          <a:xfrm>
            <a:off x="852488" y="5314950"/>
            <a:ext cx="7812087" cy="568325"/>
          </a:xfrm>
          <a:prstGeom prst="rect">
            <a:avLst/>
          </a:prstGeom>
          <a:solidFill>
            <a:srgbClr val="F4611A"/>
          </a:solidFill>
        </p:spPr>
        <p:txBody>
          <a:bodyPr wrap="square" lIns="180000" tIns="90000" rIns="180000" bIns="136800">
            <a:spAutoFit/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770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359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4127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51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271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3914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508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112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35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439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93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-252413" y="1628775"/>
            <a:ext cx="9720263" cy="0"/>
          </a:xfrm>
          <a:prstGeom prst="line">
            <a:avLst/>
          </a:prstGeom>
          <a:noFill/>
          <a:ln w="793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sz="1200" smtClean="0">
              <a:solidFill>
                <a:srgbClr val="264B54"/>
              </a:solidFill>
              <a:latin typeface="Arial Unicode MS" pitchFamily="34" charset="-128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50825" y="1360488"/>
            <a:ext cx="8208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50825" y="260350"/>
            <a:ext cx="8353425" cy="1311275"/>
          </a:xfrm>
          <a:prstGeom prst="rect">
            <a:avLst/>
          </a:prstGeom>
          <a:solidFill>
            <a:srgbClr val="E1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b="1" smtClean="0">
              <a:solidFill>
                <a:srgbClr val="1C4372"/>
              </a:solidFill>
              <a:latin typeface="Arial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b="1" smtClean="0">
              <a:solidFill>
                <a:srgbClr val="1C4372"/>
              </a:solidFill>
              <a:latin typeface="Arial" charset="0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 smtClean="0">
                <a:solidFill>
                  <a:srgbClr val="264B54"/>
                </a:solidFill>
                <a:latin typeface="Arial Unicode MS" pitchFamily="34" charset="-128"/>
              </a:rPr>
              <a:t>„Zoologischer und botanischer Artenschutz in Mitteleuropa“</a:t>
            </a:r>
            <a:r>
              <a:rPr lang="de-DE" altLang="de-DE" sz="1400" smtClean="0">
                <a:solidFill>
                  <a:srgbClr val="264B54"/>
                </a:solidFill>
                <a:latin typeface="Arial Unicode MS" pitchFamily="34" charset="-128"/>
              </a:rPr>
              <a:t>    22. Internationale Naturschutztagung in Bad Blankenburg, 25. bis 27. Oktober 2013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258888" y="54927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39750" y="2924175"/>
            <a:ext cx="8064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249" name="Picture 9" descr="!kor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1655763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!korina blauer Hintergr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2519363" cy="81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UfU_Logo_kurz_4cx blauer Hintergr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260350"/>
            <a:ext cx="1873250" cy="79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4" name="Rectangle 14"/>
          <p:cNvSpPr>
            <a:spLocks noChangeArrowheads="1"/>
          </p:cNvSpPr>
          <p:nvPr userDrawn="1"/>
        </p:nvSpPr>
        <p:spPr bwMode="auto">
          <a:xfrm>
            <a:off x="179388" y="5602288"/>
            <a:ext cx="8893175" cy="117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2400" smtClean="0">
                <a:solidFill>
                  <a:srgbClr val="DD5300"/>
                </a:solidFill>
              </a:rPr>
              <a:t>Katrin Schneider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2300" b="1" smtClean="0">
                <a:solidFill>
                  <a:srgbClr val="DD5300"/>
                </a:solidFill>
              </a:rPr>
              <a:t>Vom Umgang mit invasiven Neophyten: Nichts tun oder Aktionismus?</a:t>
            </a:r>
            <a:r>
              <a:rPr lang="de-DE" altLang="de-DE" smtClean="0">
                <a:solidFill>
                  <a:srgbClr val="DD5300"/>
                </a:solidFill>
              </a:rPr>
              <a:t> </a:t>
            </a:r>
            <a:r>
              <a:rPr lang="de-DE" altLang="de-DE" sz="2400" smtClean="0">
                <a:solidFill>
                  <a:srgbClr val="DD5300"/>
                </a:solidFill>
              </a:rPr>
              <a:t>Beispiele für einen dritten Weg aus Sachsen-Anhalt</a:t>
            </a:r>
          </a:p>
        </p:txBody>
      </p:sp>
      <p:pic>
        <p:nvPicPr>
          <p:cNvPr id="10256" name="Picture 16" descr="Workshop_Riesenbärenklaukontrolle_12062013_PSIMG_0915fx_korina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68463"/>
            <a:ext cx="9144000" cy="39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55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149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50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2133600"/>
            <a:ext cx="4038600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6288" y="2133600"/>
            <a:ext cx="4038600" cy="4535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995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8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28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52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05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367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096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5113" y="188913"/>
            <a:ext cx="2071687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188913"/>
            <a:ext cx="6067425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054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2133600"/>
            <a:ext cx="4038600" cy="45354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6288" y="2133600"/>
            <a:ext cx="4038600" cy="45354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95288" y="188913"/>
            <a:ext cx="1655762" cy="936625"/>
          </a:xfrm>
        </p:spPr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961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88913"/>
            <a:ext cx="6130925" cy="9937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5288" y="2133600"/>
            <a:ext cx="8229600" cy="4535488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95288" y="188913"/>
            <a:ext cx="1655762" cy="936625"/>
          </a:xfrm>
        </p:spPr>
        <p:txBody>
          <a:bodyPr/>
          <a:lstStyle>
            <a:lvl1pPr>
              <a:defRPr sz="1200"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              </a:t>
            </a:r>
          </a:p>
          <a:p>
            <a:endParaRPr lang="de-DE" altLang="de-DE" sz="800">
              <a:solidFill>
                <a:srgbClr val="FFFFFF"/>
              </a:solidFill>
            </a:endParaRPr>
          </a:p>
          <a:p>
            <a:r>
              <a:rPr lang="de-DE" altLang="de-DE" sz="800">
                <a:solidFill>
                  <a:srgbClr val="FFFFFF"/>
                </a:solidFill>
              </a:rPr>
              <a:t/>
            </a:r>
            <a:br>
              <a:rPr lang="de-DE" altLang="de-DE" sz="800">
                <a:solidFill>
                  <a:srgbClr val="FFFFFF"/>
                </a:solidFill>
              </a:rPr>
            </a:br>
            <a:endParaRPr lang="de-DE" altLang="de-DE" sz="800">
              <a:solidFill>
                <a:srgbClr val="FFFFFF"/>
              </a:solidFill>
            </a:endParaRP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35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F9124-098B-4AF9-8733-D8EF14835589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205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BCC07-800A-4B42-9203-B522712C026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70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EC940-389F-461E-89E6-DEFDC2A34F9A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977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4033D-D7B8-47F8-87F2-ED27D6298F91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563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59F67-1573-4E96-AB3A-FC0FDEE62F3C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554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AE8EE-AA12-4A7C-83C6-C9132F8D3DB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075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D4930-CDD7-4F4E-8085-A7524BFE3580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980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175F2-EE58-4BCF-8892-151055316F4A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793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ABFE4-5DDA-452F-9AFE-3429ED1151D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564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BB880-8DDF-4D95-88BD-5A343E47CB8B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835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AE69C-AFAF-47C9-9A1F-1482410603E6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91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theme" Target="../theme/theme3.xml"/><Relationship Id="rId15" Type="http://schemas.openxmlformats.org/officeDocument/2006/relationships/image" Target="../media/image7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0" y="586800"/>
            <a:ext cx="9167813" cy="645604"/>
          </a:xfrm>
          <a:prstGeom prst="rect">
            <a:avLst/>
          </a:prstGeom>
          <a:solidFill>
            <a:srgbClr val="106773"/>
          </a:solidFill>
        </p:spPr>
        <p:txBody>
          <a:bodyPr vert="horz" lIns="864000" tIns="136800" rIns="91440" bIns="136800" rtlCol="0" anchor="t" anchorCtr="0">
            <a:sp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205594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0" y="585788"/>
            <a:ext cx="9167813" cy="115887"/>
          </a:xfrm>
          <a:prstGeom prst="rect">
            <a:avLst/>
          </a:prstGeom>
          <a:solidFill>
            <a:srgbClr val="1067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087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1" r:id="rId3"/>
    <p:sldLayoutId id="2147483651" r:id="rId4"/>
    <p:sldLayoutId id="2147483650" r:id="rId5"/>
    <p:sldLayoutId id="2147483652" r:id="rId6"/>
    <p:sldLayoutId id="2147483663" r:id="rId7"/>
    <p:sldLayoutId id="2147483653" r:id="rId8"/>
    <p:sldLayoutId id="2147483664" r:id="rId9"/>
    <p:sldLayoutId id="2147483667" r:id="rId10"/>
    <p:sldLayoutId id="214748370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200" kern="1200">
          <a:solidFill>
            <a:srgbClr val="1067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6F920-4EE4-41A8-8D77-8F41A4275941}" type="datetimeFigureOut">
              <a:rPr lang="de-DE" smtClean="0"/>
              <a:t>30.10.18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357BC-BC9B-4886-A237-93F824B511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41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1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5875" y="188913"/>
            <a:ext cx="61309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133600"/>
            <a:ext cx="8229600" cy="453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188913"/>
            <a:ext cx="1655762" cy="936625"/>
          </a:xfrm>
          <a:prstGeom prst="rect">
            <a:avLst/>
          </a:prstGeom>
          <a:solidFill>
            <a:srgbClr val="E1E7E8"/>
          </a:solidFill>
          <a:ln w="9525">
            <a:solidFill>
              <a:srgbClr val="D25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80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Aft>
                <a:spcPct val="0"/>
              </a:spcAft>
            </a:pPr>
            <a:r>
              <a:rPr lang="de-DE" altLang="de-DE" sz="1200" smtClean="0">
                <a:solidFill>
                  <a:srgbClr val="FFFFFF"/>
                </a:solidFill>
              </a:rPr>
              <a:t>              </a:t>
            </a:r>
          </a:p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FFFFFF"/>
              </a:solidFill>
            </a:endParaRPr>
          </a:p>
          <a:p>
            <a:pPr defTabSz="914400" fontAlgn="base">
              <a:spcAft>
                <a:spcPct val="0"/>
              </a:spcAft>
            </a:pPr>
            <a:r>
              <a:rPr lang="de-DE" altLang="de-DE" smtClean="0">
                <a:solidFill>
                  <a:srgbClr val="FFFFFF"/>
                </a:solidFill>
              </a:rPr>
              <a:t/>
            </a:r>
            <a:br>
              <a:rPr lang="de-DE" altLang="de-DE" smtClean="0">
                <a:solidFill>
                  <a:srgbClr val="FFFFFF"/>
                </a:solidFill>
              </a:rPr>
            </a:br>
            <a:endParaRPr lang="de-DE" altLang="de-DE" smtClean="0">
              <a:solidFill>
                <a:srgbClr val="FFFFFF"/>
              </a:solidFill>
            </a:endParaRPr>
          </a:p>
          <a:p>
            <a:pPr defTabSz="914400" fontAlgn="base">
              <a:spcAft>
                <a:spcPct val="0"/>
              </a:spcAft>
            </a:pPr>
            <a:endParaRPr lang="de-DE" altLang="de-DE" sz="1200" smtClean="0">
              <a:solidFill>
                <a:srgbClr val="FFFFFF"/>
              </a:solidFill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323850" y="1268413"/>
            <a:ext cx="8423275" cy="0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de-DE" sz="1200" smtClean="0">
              <a:solidFill>
                <a:srgbClr val="264B54"/>
              </a:solidFill>
              <a:latin typeface="Arial Unicode MS" pitchFamily="34" charset="-128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95288" y="692150"/>
            <a:ext cx="1727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altLang="de-DE" sz="900" smtClean="0">
                <a:solidFill>
                  <a:srgbClr val="DD5300"/>
                </a:solidFill>
                <a:latin typeface="Arial" charset="0"/>
                <a:cs typeface="Arial" charset="0"/>
              </a:rPr>
              <a:t>Vom Umgang mit invasiven Neophyten,  25.10.2013</a:t>
            </a:r>
          </a:p>
        </p:txBody>
      </p:sp>
      <p:pic>
        <p:nvPicPr>
          <p:cNvPr id="9223" name="Picture 7" descr="!korina blauer Hintergrund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" y="276225"/>
            <a:ext cx="1509713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9138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rgbClr val="C44100"/>
          </a:solidFill>
          <a:latin typeface="Tw Cen MT" pitchFamily="34" charset="0"/>
        </a:defRPr>
      </a:lvl9pPr>
    </p:titleStyle>
    <p:bodyStyle>
      <a:lvl1pPr marL="342900" indent="-342900" algn="l" rtl="0" fontAlgn="base">
        <a:spcBef>
          <a:spcPct val="35000"/>
        </a:spcBef>
        <a:spcAft>
          <a:spcPct val="0"/>
        </a:spcAft>
        <a:defRPr sz="3200">
          <a:solidFill>
            <a:srgbClr val="244952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30000"/>
        </a:lnSpc>
        <a:spcBef>
          <a:spcPct val="35000"/>
        </a:spcBef>
        <a:spcAft>
          <a:spcPct val="0"/>
        </a:spcAft>
        <a:buChar char="–"/>
        <a:defRPr sz="2800" b="1">
          <a:solidFill>
            <a:srgbClr val="244952"/>
          </a:solidFill>
          <a:latin typeface="+mn-lt"/>
        </a:defRPr>
      </a:lvl2pPr>
      <a:lvl3pPr marL="1143000" indent="-228600" algn="l" rtl="0" fontAlgn="base">
        <a:spcBef>
          <a:spcPct val="35000"/>
        </a:spcBef>
        <a:spcAft>
          <a:spcPct val="0"/>
        </a:spcAft>
        <a:buChar char="•"/>
        <a:defRPr sz="2400" b="1">
          <a:solidFill>
            <a:srgbClr val="24495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24495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449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1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Aft>
                <a:spcPct val="0"/>
              </a:spcAft>
            </a:pPr>
            <a:fld id="{66EFAAD7-D9BE-45EE-B250-6BEA8BCFC221}" type="slidenum">
              <a:rPr lang="de-DE" altLang="de-DE" smtClean="0">
                <a:solidFill>
                  <a:srgbClr val="000000"/>
                </a:solidFill>
              </a:rPr>
              <a:pPr defTabSz="914400" fontAlgn="base">
                <a:spcAft>
                  <a:spcPct val="0"/>
                </a:spcAft>
              </a:pPr>
              <a:t>‹Nr.›</a:t>
            </a:fld>
            <a:endParaRPr lang="de-DE" alt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0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6.png"/><Relationship Id="rId5" Type="http://schemas.microsoft.com/office/2007/relationships/hdphoto" Target="../media/hdphoto2.wdp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1099" y="5026586"/>
            <a:ext cx="7540425" cy="920025"/>
          </a:xfrm>
        </p:spPr>
        <p:txBody>
          <a:bodyPr/>
          <a:lstStyle/>
          <a:p>
            <a:pPr algn="ctr"/>
            <a:r>
              <a:rPr lang="de-DE" dirty="0" smtClean="0"/>
              <a:t>Warum können Neophyten gefährlich sein?</a:t>
            </a:r>
            <a:endParaRPr lang="de-DE" dirty="0"/>
          </a:p>
        </p:txBody>
      </p:sp>
      <p:pic>
        <p:nvPicPr>
          <p:cNvPr id="4" name="Picture 2" descr="S:\Fotos\Theresa\IMG_2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63900"/>
            <a:ext cx="4562262" cy="30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7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 smtClean="0"/>
              <a:t>Weniger Vielfalt der heimischen Pflanzen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51" y="1440000"/>
            <a:ext cx="3886927" cy="514233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 bwMode="auto">
          <a:xfrm>
            <a:off x="827186" y="1533137"/>
            <a:ext cx="2573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/>
            <a:r>
              <a:rPr lang="de-DE" sz="2400" b="1" kern="0" dirty="0" smtClean="0">
                <a:solidFill>
                  <a:srgbClr val="92D050"/>
                </a:solidFill>
              </a:rPr>
              <a:t>Art in ihrer </a:t>
            </a:r>
            <a:r>
              <a:rPr lang="de-DE" sz="2400" b="1" kern="0" dirty="0">
                <a:solidFill>
                  <a:srgbClr val="92D050"/>
                </a:solidFill>
              </a:rPr>
              <a:t>H</a:t>
            </a:r>
            <a:r>
              <a:rPr lang="de-DE" sz="2400" b="1" kern="0" dirty="0" smtClean="0">
                <a:solidFill>
                  <a:srgbClr val="92D050"/>
                </a:solidFill>
              </a:rPr>
              <a:t>eimat</a:t>
            </a:r>
          </a:p>
        </p:txBody>
      </p:sp>
      <p:sp>
        <p:nvSpPr>
          <p:cNvPr id="6" name="Textfeld 5"/>
          <p:cNvSpPr txBox="1"/>
          <p:nvPr/>
        </p:nvSpPr>
        <p:spPr bwMode="auto">
          <a:xfrm>
            <a:off x="5017068" y="1550071"/>
            <a:ext cx="387968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Begrenzte</a:t>
            </a:r>
            <a:r>
              <a:rPr lang="de-DE" sz="2000" dirty="0">
                <a:solidFill>
                  <a:srgbClr val="106773"/>
                </a:solidFill>
                <a:cs typeface="Calibri" panose="020F0502020204030204" pitchFamily="34" charset="0"/>
              </a:rPr>
              <a:t>, langsame Ausbreitung </a:t>
            </a: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im Heimatgebiet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r>
              <a:rPr lang="de-DE" sz="2000" dirty="0">
                <a:solidFill>
                  <a:srgbClr val="106773"/>
                </a:solidFill>
                <a:cs typeface="Calibri" panose="020F0502020204030204" pitchFamily="34" charset="0"/>
              </a:rPr>
              <a:t>Einheimische Arten haben sich gemeinsam </a:t>
            </a: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entwickelt, es gibt Fressfeinde</a:t>
            </a:r>
          </a:p>
          <a:p>
            <a:pPr defTabSz="457200">
              <a:defRPr/>
            </a:pPr>
            <a:endParaRPr lang="de-DE" sz="2000" dirty="0" smtClean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457200"/>
            <a:endParaRPr lang="de-DE" sz="2000" kern="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 smtClean="0"/>
              <a:t>Weniger Vielfalt der heimischen Pflanzen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56" r="5744"/>
          <a:stretch/>
        </p:blipFill>
        <p:spPr>
          <a:xfrm>
            <a:off x="789521" y="1435169"/>
            <a:ext cx="3956539" cy="520383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 bwMode="auto">
          <a:xfrm>
            <a:off x="827584" y="1529284"/>
            <a:ext cx="3518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/>
            <a:r>
              <a:rPr lang="de-DE" sz="2400" b="1" kern="0" dirty="0" smtClean="0">
                <a:solidFill>
                  <a:srgbClr val="C00000"/>
                </a:solidFill>
              </a:rPr>
              <a:t>Art in ihrem neuen Gebiet</a:t>
            </a:r>
          </a:p>
        </p:txBody>
      </p:sp>
      <p:sp>
        <p:nvSpPr>
          <p:cNvPr id="8" name="Textfeld 7"/>
          <p:cNvSpPr txBox="1"/>
          <p:nvPr/>
        </p:nvSpPr>
        <p:spPr bwMode="auto">
          <a:xfrm>
            <a:off x="5004048" y="1556792"/>
            <a:ext cx="387968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Keine auf die Art angepassten Fressfeinde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Sie muss sich nicht gegen Feinde verteidigen, wird größer und bildet mehr Samen</a:t>
            </a: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endParaRPr lang="de-DE" sz="2000" dirty="0" smtClean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457200"/>
            <a:endParaRPr lang="de-DE" sz="2000" kern="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232404"/>
            <a:ext cx="9144000" cy="5625596"/>
          </a:xfrm>
          <a:prstGeom prst="rect">
            <a:avLst/>
          </a:prstGeom>
          <a:solidFill>
            <a:srgbClr val="106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843808" y="908720"/>
            <a:ext cx="8204538" cy="737500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1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 smtClean="0"/>
              <a:t>Unterdrückung heimischer Pflanzen</a:t>
            </a:r>
          </a:p>
        </p:txBody>
      </p:sp>
      <p:sp>
        <p:nvSpPr>
          <p:cNvPr id="7" name="Textfeld 6"/>
          <p:cNvSpPr txBox="1"/>
          <p:nvPr/>
        </p:nvSpPr>
        <p:spPr bwMode="auto">
          <a:xfrm>
            <a:off x="827584" y="1196752"/>
            <a:ext cx="3472425" cy="461665"/>
          </a:xfrm>
          <a:prstGeom prst="rect">
            <a:avLst/>
          </a:prstGeom>
          <a:solidFill>
            <a:srgbClr val="13738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/>
            <a:r>
              <a:rPr lang="de-DE" sz="2400" b="1" i="1" kern="0" dirty="0" smtClean="0">
                <a:solidFill>
                  <a:prstClr val="black"/>
                </a:solidFill>
              </a:rPr>
              <a:t>Art in ihrem neuen Gebiet</a:t>
            </a:r>
          </a:p>
        </p:txBody>
      </p:sp>
      <p:sp>
        <p:nvSpPr>
          <p:cNvPr id="8" name="Textfeld 7"/>
          <p:cNvSpPr txBox="1"/>
          <p:nvPr/>
        </p:nvSpPr>
        <p:spPr bwMode="auto">
          <a:xfrm>
            <a:off x="6228184" y="4077072"/>
            <a:ext cx="2641157" cy="2246769"/>
          </a:xfrm>
          <a:prstGeom prst="rect">
            <a:avLst/>
          </a:prstGeom>
          <a:solidFill>
            <a:srgbClr val="137381">
              <a:alpha val="69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de-DE" sz="2000" dirty="0" smtClean="0">
                <a:solidFill>
                  <a:prstClr val="white"/>
                </a:solidFill>
                <a:cs typeface="Calibri" panose="020F0502020204030204" pitchFamily="34" charset="0"/>
              </a:rPr>
              <a:t>Die Art hat in ihrem neuen Gebiet deutliche Vorteile gegenüber den dort heimischen Arten, bildet dichte Bestände und verdrängt die heimischen Arten.</a:t>
            </a:r>
            <a:endParaRPr lang="de-DE" sz="2000" kern="0" dirty="0" smtClean="0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1198637"/>
            <a:ext cx="6911145" cy="62123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1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6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Weniger Vielfalt der Tiere</a:t>
            </a:r>
            <a:endParaRPr lang="de-DE" dirty="0"/>
          </a:p>
        </p:txBody>
      </p:sp>
      <p:pic>
        <p:nvPicPr>
          <p:cNvPr id="1026" name="Picture 2" descr="S:\Öffentlichkeitsarbeit\Gedrucktes\Faltblätter\Ringelung\Abbildungen\Weide und Eschen-Ahorn farbig hel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0" t="2246" r="1197" b="2246"/>
          <a:stretch/>
        </p:blipFill>
        <p:spPr bwMode="auto">
          <a:xfrm>
            <a:off x="773114" y="1476376"/>
            <a:ext cx="3551236" cy="518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 bwMode="auto">
          <a:xfrm>
            <a:off x="5004048" y="1556792"/>
            <a:ext cx="387968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Beispiel Eschen-Ahorn: Er ist inzwischen dort häufig, wo früher Weiden standen. 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Auf Weiden leben bis zu 1000 verschiedene Insektenarten.</a:t>
            </a: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endParaRPr lang="de-DE" sz="2000" dirty="0" smtClean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457200"/>
            <a:endParaRPr lang="de-DE" sz="2000" kern="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6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Weniger Vielfalt der Tiere</a:t>
            </a:r>
            <a:endParaRPr lang="de-DE" dirty="0"/>
          </a:p>
        </p:txBody>
      </p:sp>
      <p:pic>
        <p:nvPicPr>
          <p:cNvPr id="1026" name="Picture 2" descr="S:\Öffentlichkeitsarbeit\Gedrucktes\Faltblätter\Ringelung\Abbildungen\Weide und Eschen-Ahorn farbig hel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492" r="49458"/>
          <a:stretch/>
        </p:blipFill>
        <p:spPr bwMode="auto">
          <a:xfrm>
            <a:off x="773114" y="1476376"/>
            <a:ext cx="3551236" cy="518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 bwMode="auto">
          <a:xfrm>
            <a:off x="5004048" y="1556792"/>
            <a:ext cx="3879684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Der Eschen-Ahorn schmeckt aber nicht jedem.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Die meisten einheimischen Insekten können den Eschen-Ahorn nicht als Lebensraum nutzen.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r>
              <a:rPr lang="de-DE" sz="2000" dirty="0" smtClean="0">
                <a:solidFill>
                  <a:srgbClr val="106773"/>
                </a:solidFill>
                <a:cs typeface="Calibri" panose="020F0502020204030204" pitchFamily="34" charset="0"/>
              </a:rPr>
              <a:t>Durch den Eschen-Ahorn werden also nicht nur andere Pflanzen, sondern auch  Tiere verdrängt.</a:t>
            </a:r>
          </a:p>
          <a:p>
            <a:pPr defTabSz="457200">
              <a:defRPr/>
            </a:pPr>
            <a:endParaRPr lang="de-DE" sz="2000" dirty="0">
              <a:solidFill>
                <a:srgbClr val="106773"/>
              </a:solidFill>
              <a:cs typeface="Calibri" panose="020F0502020204030204" pitchFamily="34" charset="0"/>
            </a:endParaRPr>
          </a:p>
          <a:p>
            <a:pPr defTabSz="457200">
              <a:defRPr/>
            </a:pPr>
            <a:endParaRPr lang="de-DE" sz="2000" dirty="0" smtClean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457200"/>
            <a:endParaRPr lang="de-DE" sz="2000" kern="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41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1099" y="4751722"/>
            <a:ext cx="7540425" cy="920025"/>
          </a:xfrm>
        </p:spPr>
        <p:txBody>
          <a:bodyPr/>
          <a:lstStyle/>
          <a:p>
            <a:pPr algn="ctr"/>
            <a:r>
              <a:rPr lang="de-DE" dirty="0" smtClean="0"/>
              <a:t>Welche Neophyten gibt es?</a:t>
            </a:r>
            <a:endParaRPr lang="de-DE" dirty="0"/>
          </a:p>
        </p:txBody>
      </p:sp>
      <p:pic>
        <p:nvPicPr>
          <p:cNvPr id="4" name="Picture 2" descr="S:\Fotos\Theresa\IMG_2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63900"/>
            <a:ext cx="4562262" cy="30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48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Riesen-Bärenklau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35" y="1383579"/>
            <a:ext cx="7121339" cy="474875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15" y="4908643"/>
            <a:ext cx="2545835" cy="1698658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671046"/>
            <a:ext cx="1944734" cy="193625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8" name="Rechteck 7"/>
          <p:cNvSpPr/>
          <p:nvPr/>
        </p:nvSpPr>
        <p:spPr>
          <a:xfrm>
            <a:off x="6791325" y="4671046"/>
            <a:ext cx="628650" cy="2375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694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7"/>
          <a:stretch/>
        </p:blipFill>
        <p:spPr>
          <a:xfrm>
            <a:off x="984435" y="1383579"/>
            <a:ext cx="7121339" cy="480787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5" t="15276" r="11758" b="15276"/>
          <a:stretch/>
        </p:blipFill>
        <p:spPr>
          <a:xfrm>
            <a:off x="445015" y="4779217"/>
            <a:ext cx="2545835" cy="182808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Robinie</a:t>
            </a:r>
            <a:endParaRPr lang="de-DE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2587">
            <a:off x="6614762" y="4475334"/>
            <a:ext cx="1459919" cy="23276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1" name="Rechteck 10"/>
          <p:cNvSpPr/>
          <p:nvPr/>
        </p:nvSpPr>
        <p:spPr>
          <a:xfrm rot="20833634">
            <a:off x="6057301" y="5127754"/>
            <a:ext cx="743909" cy="3340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Essigbaum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0" b="8632"/>
          <a:stretch/>
        </p:blipFill>
        <p:spPr>
          <a:xfrm>
            <a:off x="1483273" y="1383579"/>
            <a:ext cx="6074396" cy="509342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3250" flipH="1">
            <a:off x="6818711" y="4275096"/>
            <a:ext cx="1766440" cy="221053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5" t="25284" r="29427" b="41937"/>
          <a:stretch/>
        </p:blipFill>
        <p:spPr>
          <a:xfrm>
            <a:off x="445015" y="4772720"/>
            <a:ext cx="2698234" cy="1841077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 rot="1509956">
            <a:off x="7627029" y="6264234"/>
            <a:ext cx="510248" cy="4059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1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7"/>
          <a:stretch/>
        </p:blipFill>
        <p:spPr>
          <a:xfrm>
            <a:off x="984435" y="1383579"/>
            <a:ext cx="7121339" cy="4807875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Götterbaum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/>
          <a:stretch/>
        </p:blipFill>
        <p:spPr>
          <a:xfrm>
            <a:off x="630806" y="1383578"/>
            <a:ext cx="7828596" cy="480787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9" t="29395" r="7196" b="6338"/>
          <a:stretch/>
        </p:blipFill>
        <p:spPr>
          <a:xfrm>
            <a:off x="445015" y="4552183"/>
            <a:ext cx="2393436" cy="205511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88" y="4654135"/>
            <a:ext cx="1743787" cy="195316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17345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1462"/>
          <a:stretch/>
        </p:blipFill>
        <p:spPr>
          <a:xfrm>
            <a:off x="998062" y="1383577"/>
            <a:ext cx="7107712" cy="4807876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Japanischer Staudenknöterich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445015" y="4646044"/>
            <a:ext cx="2944479" cy="196125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499" y="4537010"/>
            <a:ext cx="1653275" cy="207029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3" name="Rechteck 12"/>
          <p:cNvSpPr/>
          <p:nvPr/>
        </p:nvSpPr>
        <p:spPr>
          <a:xfrm>
            <a:off x="7048499" y="4537527"/>
            <a:ext cx="628650" cy="2375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5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" r="180"/>
          <a:stretch/>
        </p:blipFill>
        <p:spPr>
          <a:xfrm>
            <a:off x="1004863" y="1383577"/>
            <a:ext cx="7100911" cy="4794082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Kanadische Goldrute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8" t="33701" r="6692" b="36555"/>
          <a:stretch/>
        </p:blipFill>
        <p:spPr>
          <a:xfrm>
            <a:off x="445015" y="4783213"/>
            <a:ext cx="2944479" cy="182408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9040">
            <a:off x="6948268" y="4238332"/>
            <a:ext cx="1542349" cy="22490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1" name="Rechteck 10"/>
          <p:cNvSpPr/>
          <p:nvPr/>
        </p:nvSpPr>
        <p:spPr>
          <a:xfrm rot="646049">
            <a:off x="7117797" y="4190548"/>
            <a:ext cx="841140" cy="425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6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/>
          <a:stretch/>
        </p:blipFill>
        <p:spPr>
          <a:xfrm>
            <a:off x="1004862" y="1383577"/>
            <a:ext cx="7100911" cy="479408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Rot-Eiche</a:t>
            </a:r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06782" flipH="1">
            <a:off x="6634113" y="4135547"/>
            <a:ext cx="1744799" cy="259148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5" t="25578" r="10337" b="16877"/>
          <a:stretch/>
        </p:blipFill>
        <p:spPr>
          <a:xfrm>
            <a:off x="445016" y="4666482"/>
            <a:ext cx="2944478" cy="194081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 rot="20778505">
            <a:off x="8338488" y="5796866"/>
            <a:ext cx="628650" cy="2375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 rot="20677578">
            <a:off x="6101678" y="4828990"/>
            <a:ext cx="628650" cy="617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7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2"/>
          <a:stretch/>
        </p:blipFill>
        <p:spPr>
          <a:xfrm>
            <a:off x="1004862" y="1383577"/>
            <a:ext cx="7100911" cy="479408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Drüsiges</a:t>
            </a:r>
            <a:r>
              <a:rPr lang="de-DE" dirty="0" smtClean="0"/>
              <a:t> Springkraut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71581" flipH="1">
            <a:off x="6816880" y="4460586"/>
            <a:ext cx="2080939" cy="195680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"/>
          <a:stretch/>
        </p:blipFill>
        <p:spPr>
          <a:xfrm>
            <a:off x="445016" y="4659514"/>
            <a:ext cx="2823118" cy="195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3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72" b="2793"/>
          <a:stretch/>
        </p:blipFill>
        <p:spPr>
          <a:xfrm>
            <a:off x="1004862" y="1383577"/>
            <a:ext cx="7100914" cy="479408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Eschen-Ahorn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9"/>
          <a:stretch/>
        </p:blipFill>
        <p:spPr>
          <a:xfrm>
            <a:off x="445016" y="4657212"/>
            <a:ext cx="2944478" cy="1957056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ED642"/>
              </a:clrFrom>
              <a:clrTo>
                <a:srgbClr val="DE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31701">
            <a:off x="6601323" y="4294514"/>
            <a:ext cx="1644721" cy="250283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40338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" r="4116"/>
          <a:stretch/>
        </p:blipFill>
        <p:spPr>
          <a:xfrm>
            <a:off x="655568" y="1383577"/>
            <a:ext cx="7799502" cy="479408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Beifußblättrige</a:t>
            </a:r>
            <a:r>
              <a:rPr lang="de-DE" dirty="0" smtClean="0"/>
              <a:t> </a:t>
            </a:r>
            <a:r>
              <a:rPr lang="de-DE" dirty="0" err="1" smtClean="0"/>
              <a:t>Ambrosie</a:t>
            </a:r>
            <a:endParaRPr lang="de-DE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FD642"/>
              </a:clrFrom>
              <a:clrTo>
                <a:srgbClr val="DFD642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228">
            <a:off x="7115806" y="4239453"/>
            <a:ext cx="1631774" cy="220305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16" y="4657212"/>
            <a:ext cx="2943040" cy="196298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486497" y="6409562"/>
            <a:ext cx="28600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Ken </a:t>
            </a:r>
            <a:r>
              <a:rPr lang="en-US" sz="900" dirty="0">
                <a:solidFill>
                  <a:schemeClr val="bg1"/>
                </a:solidFill>
              </a:rPr>
              <a:t>Chamberlain The Ohio State University Bugwood.org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öfs">
  <a:themeElements>
    <a:clrScheme name="">
      <a:dk1>
        <a:srgbClr val="003366"/>
      </a:dk1>
      <a:lt1>
        <a:srgbClr val="FFFFFF"/>
      </a:lt1>
      <a:dk2>
        <a:srgbClr val="39008E"/>
      </a:dk2>
      <a:lt2>
        <a:srgbClr val="CCFFFF"/>
      </a:lt2>
      <a:accent1>
        <a:srgbClr val="3366CC"/>
      </a:accent1>
      <a:accent2>
        <a:srgbClr val="00B000"/>
      </a:accent2>
      <a:accent3>
        <a:srgbClr val="AEAAC6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öfs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1_öf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3">
        <a:dk1>
          <a:srgbClr val="000000"/>
        </a:dk1>
        <a:lt1>
          <a:srgbClr val="F8AA42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BD2B0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14">
        <a:dk1>
          <a:srgbClr val="000000"/>
        </a:dk1>
        <a:lt1>
          <a:srgbClr val="D89944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E9CAB0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öfs 15">
        <a:dk1>
          <a:srgbClr val="003366"/>
        </a:dk1>
        <a:lt1>
          <a:srgbClr val="FFFFFF"/>
        </a:lt1>
        <a:dk2>
          <a:srgbClr val="5600AC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B4AAD2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öfs 16">
        <a:dk1>
          <a:srgbClr val="003366"/>
        </a:dk1>
        <a:lt1>
          <a:srgbClr val="FFFFFF"/>
        </a:lt1>
        <a:dk2>
          <a:srgbClr val="4E00C0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B2AADC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hne Design">
  <a:themeElements>
    <a:clrScheme name="1_ohne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ohne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114074" tIns="57036" rIns="114074" bIns="57036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rgbClr val="264B54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1_ohne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hne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hne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Macintosh PowerPoint</Application>
  <PresentationFormat>Bildschirmpräsentation (4:3)</PresentationFormat>
  <Paragraphs>37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 Unicode MS</vt:lpstr>
      <vt:lpstr>Calibri</vt:lpstr>
      <vt:lpstr>Tw Cen MT</vt:lpstr>
      <vt:lpstr>Arial</vt:lpstr>
      <vt:lpstr>Office-Design</vt:lpstr>
      <vt:lpstr>Benutzerdefiniertes Design</vt:lpstr>
      <vt:lpstr>1_öfs</vt:lpstr>
      <vt:lpstr>1_ohne Design</vt:lpstr>
      <vt:lpstr>Warum können Neophyten gefährlich sein?</vt:lpstr>
      <vt:lpstr>Weniger Vielfalt der heimischen Pflanzen</vt:lpstr>
      <vt:lpstr>Weniger Vielfalt der heimischen Pflanzen</vt:lpstr>
      <vt:lpstr>Unterdrückung heimischer Pflanzen</vt:lpstr>
      <vt:lpstr>Weniger Vielfalt der Tiere</vt:lpstr>
      <vt:lpstr>Weniger Vielfalt der Tiere</vt:lpstr>
      <vt:lpstr>Welche Neophyten gibt es?</vt:lpstr>
      <vt:lpstr>Riesen-Bärenklau</vt:lpstr>
      <vt:lpstr>Robinie</vt:lpstr>
      <vt:lpstr>Essigbaum</vt:lpstr>
      <vt:lpstr>Götterbaum</vt:lpstr>
      <vt:lpstr>Japanischer Staudenknöterich</vt:lpstr>
      <vt:lpstr>Kanadische Goldrute</vt:lpstr>
      <vt:lpstr>Rot-Eiche</vt:lpstr>
      <vt:lpstr>Drüsiges Springkraut</vt:lpstr>
      <vt:lpstr>Eschen-Ahorn</vt:lpstr>
      <vt:lpstr>Beifußblättrige Ambrosie</vt:lpstr>
    </vt:vector>
  </TitlesOfParts>
  <LinksUpToDate>false</LinksUpToDate>
  <SharedDoc>false</SharedDoc>
  <HyperlinkBase/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Korina-PowerPoint-Präsentation</dc:title>
  <dc:creator>Schneider</dc:creator>
  <cp:lastModifiedBy>Microsoft Office-Anwender</cp:lastModifiedBy>
  <cp:revision>408</cp:revision>
  <cp:lastPrinted>2014-09-26T16:06:46Z</cp:lastPrinted>
  <dcterms:created xsi:type="dcterms:W3CDTF">2014-08-06T13:51:19Z</dcterms:created>
  <dcterms:modified xsi:type="dcterms:W3CDTF">2018-10-30T11:35:42Z</dcterms:modified>
</cp:coreProperties>
</file>