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0" r:id="rId2"/>
    <p:sldId id="259" r:id="rId3"/>
    <p:sldId id="261" r:id="rId4"/>
    <p:sldId id="263" r:id="rId5"/>
    <p:sldId id="262" r:id="rId6"/>
    <p:sldId id="264" r:id="rId7"/>
    <p:sldId id="265" r:id="rId8"/>
  </p:sldIdLst>
  <p:sldSz cx="9906000" cy="6858000" type="A4"/>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84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8" d="100"/>
          <a:sy n="98" d="100"/>
        </p:scale>
        <p:origin x="384" y="78"/>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3237B5F-FCFB-4776-B0F6-B05DF1DFE38F}" type="datetimeFigureOut">
              <a:rPr lang="de-DE" smtClean="0"/>
              <a:t>26.07.2018</a:t>
            </a:fld>
            <a:endParaRPr lang="de-DE"/>
          </a:p>
        </p:txBody>
      </p:sp>
      <p:sp>
        <p:nvSpPr>
          <p:cNvPr id="4" name="Folienbildplatzhalter 3"/>
          <p:cNvSpPr>
            <a:spLocks noGrp="1" noRot="1" noChangeAspect="1"/>
          </p:cNvSpPr>
          <p:nvPr>
            <p:ph type="sldImg" idx="2"/>
          </p:nvPr>
        </p:nvSpPr>
        <p:spPr>
          <a:xfrm>
            <a:off x="711200" y="744538"/>
            <a:ext cx="5375275"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ED39135A-A970-4943-BB1E-051D463909F7}" type="slidenum">
              <a:rPr lang="de-DE" smtClean="0"/>
              <a:t>‹Nr.›</a:t>
            </a:fld>
            <a:endParaRPr lang="de-DE"/>
          </a:p>
        </p:txBody>
      </p:sp>
    </p:spTree>
    <p:extLst>
      <p:ext uri="{BB962C8B-B14F-4D97-AF65-F5344CB8AC3E}">
        <p14:creationId xmlns:p14="http://schemas.microsoft.com/office/powerpoint/2010/main" val="3003486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42950" y="2130428"/>
            <a:ext cx="84201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0AB85638-D713-42F6-B485-C9141A22B4AA}" type="datetimeFigureOut">
              <a:rPr lang="de-DE" smtClean="0"/>
              <a:t>26.07.2018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3BADCC9-DB00-453F-A739-A380A8A88105}" type="slidenum">
              <a:rPr lang="de-DE" smtClean="0"/>
              <a:t>‹Nr.›</a:t>
            </a:fld>
            <a:endParaRPr lang="de-DE"/>
          </a:p>
        </p:txBody>
      </p:sp>
    </p:spTree>
    <p:extLst>
      <p:ext uri="{BB962C8B-B14F-4D97-AF65-F5344CB8AC3E}">
        <p14:creationId xmlns:p14="http://schemas.microsoft.com/office/powerpoint/2010/main" val="1271303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AB85638-D713-42F6-B485-C9141A22B4AA}" type="datetimeFigureOut">
              <a:rPr lang="de-DE" smtClean="0"/>
              <a:t>26.07.2018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3BADCC9-DB00-453F-A739-A380A8A88105}" type="slidenum">
              <a:rPr lang="de-DE" smtClean="0"/>
              <a:t>‹Nr.›</a:t>
            </a:fld>
            <a:endParaRPr lang="de-DE"/>
          </a:p>
        </p:txBody>
      </p:sp>
    </p:spTree>
    <p:extLst>
      <p:ext uri="{BB962C8B-B14F-4D97-AF65-F5344CB8AC3E}">
        <p14:creationId xmlns:p14="http://schemas.microsoft.com/office/powerpoint/2010/main" val="3037492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506" y="4406903"/>
            <a:ext cx="84201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0AB85638-D713-42F6-B485-C9141A22B4AA}" type="datetimeFigureOut">
              <a:rPr lang="de-DE" smtClean="0"/>
              <a:t>26.07.2018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3BADCC9-DB00-453F-A739-A380A8A88105}" type="slidenum">
              <a:rPr lang="de-DE" smtClean="0"/>
              <a:t>‹Nr.›</a:t>
            </a:fld>
            <a:endParaRPr lang="de-DE"/>
          </a:p>
        </p:txBody>
      </p:sp>
    </p:spTree>
    <p:extLst>
      <p:ext uri="{BB962C8B-B14F-4D97-AF65-F5344CB8AC3E}">
        <p14:creationId xmlns:p14="http://schemas.microsoft.com/office/powerpoint/2010/main" val="3224911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9530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503555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0AB85638-D713-42F6-B485-C9141A22B4AA}" type="datetimeFigureOut">
              <a:rPr lang="de-DE" smtClean="0"/>
              <a:t>26.07.2018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3BADCC9-DB00-453F-A739-A380A8A88105}" type="slidenum">
              <a:rPr lang="de-DE" smtClean="0"/>
              <a:t>‹Nr.›</a:t>
            </a:fld>
            <a:endParaRPr lang="de-DE"/>
          </a:p>
        </p:txBody>
      </p:sp>
    </p:spTree>
    <p:extLst>
      <p:ext uri="{BB962C8B-B14F-4D97-AF65-F5344CB8AC3E}">
        <p14:creationId xmlns:p14="http://schemas.microsoft.com/office/powerpoint/2010/main" val="2275242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0AB85638-D713-42F6-B485-C9141A22B4AA}" type="datetimeFigureOut">
              <a:rPr lang="de-DE" smtClean="0"/>
              <a:t>26.07.2018</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73BADCC9-DB00-453F-A739-A380A8A88105}" type="slidenum">
              <a:rPr lang="de-DE" smtClean="0"/>
              <a:t>‹Nr.›</a:t>
            </a:fld>
            <a:endParaRPr lang="de-DE"/>
          </a:p>
        </p:txBody>
      </p:sp>
    </p:spTree>
    <p:extLst>
      <p:ext uri="{BB962C8B-B14F-4D97-AF65-F5344CB8AC3E}">
        <p14:creationId xmlns:p14="http://schemas.microsoft.com/office/powerpoint/2010/main" val="545340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0AB85638-D713-42F6-B485-C9141A22B4AA}" type="datetimeFigureOut">
              <a:rPr lang="de-DE" smtClean="0"/>
              <a:t>26.07.2018</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73BADCC9-DB00-453F-A739-A380A8A88105}" type="slidenum">
              <a:rPr lang="de-DE" smtClean="0"/>
              <a:t>‹Nr.›</a:t>
            </a:fld>
            <a:endParaRPr lang="de-DE"/>
          </a:p>
        </p:txBody>
      </p:sp>
    </p:spTree>
    <p:extLst>
      <p:ext uri="{BB962C8B-B14F-4D97-AF65-F5344CB8AC3E}">
        <p14:creationId xmlns:p14="http://schemas.microsoft.com/office/powerpoint/2010/main" val="3468891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AB85638-D713-42F6-B485-C9141A22B4AA}" type="datetimeFigureOut">
              <a:rPr lang="de-DE" smtClean="0"/>
              <a:t>26.07.2018</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73BADCC9-DB00-453F-A739-A380A8A88105}" type="slidenum">
              <a:rPr lang="de-DE" smtClean="0"/>
              <a:t>‹Nr.›</a:t>
            </a:fld>
            <a:endParaRPr lang="de-DE"/>
          </a:p>
        </p:txBody>
      </p:sp>
    </p:spTree>
    <p:extLst>
      <p:ext uri="{BB962C8B-B14F-4D97-AF65-F5344CB8AC3E}">
        <p14:creationId xmlns:p14="http://schemas.microsoft.com/office/powerpoint/2010/main" val="2293201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0" y="273050"/>
            <a:ext cx="3259006"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0AB85638-D713-42F6-B485-C9141A22B4AA}" type="datetimeFigureOut">
              <a:rPr lang="de-DE" smtClean="0"/>
              <a:t>26.07.2018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3BADCC9-DB00-453F-A739-A380A8A88105}" type="slidenum">
              <a:rPr lang="de-DE" smtClean="0"/>
              <a:t>‹Nr.›</a:t>
            </a:fld>
            <a:endParaRPr lang="de-DE"/>
          </a:p>
        </p:txBody>
      </p:sp>
    </p:spTree>
    <p:extLst>
      <p:ext uri="{BB962C8B-B14F-4D97-AF65-F5344CB8AC3E}">
        <p14:creationId xmlns:p14="http://schemas.microsoft.com/office/powerpoint/2010/main" val="536899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41645" y="4800600"/>
            <a:ext cx="59436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0AB85638-D713-42F6-B485-C9141A22B4AA}" type="datetimeFigureOut">
              <a:rPr lang="de-DE" smtClean="0"/>
              <a:t>26.07.2018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3BADCC9-DB00-453F-A739-A380A8A88105}" type="slidenum">
              <a:rPr lang="de-DE" smtClean="0"/>
              <a:t>‹Nr.›</a:t>
            </a:fld>
            <a:endParaRPr lang="de-DE"/>
          </a:p>
        </p:txBody>
      </p:sp>
    </p:spTree>
    <p:extLst>
      <p:ext uri="{BB962C8B-B14F-4D97-AF65-F5344CB8AC3E}">
        <p14:creationId xmlns:p14="http://schemas.microsoft.com/office/powerpoint/2010/main" val="3311520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AB85638-D713-42F6-B485-C9141A22B4AA}" type="datetimeFigureOut">
              <a:rPr lang="de-DE" smtClean="0"/>
              <a:t>26.07.2018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3BADCC9-DB00-453F-A739-A380A8A88105}" type="slidenum">
              <a:rPr lang="de-DE" smtClean="0"/>
              <a:t>‹Nr.›</a:t>
            </a:fld>
            <a:endParaRPr lang="de-DE"/>
          </a:p>
        </p:txBody>
      </p:sp>
    </p:spTree>
    <p:extLst>
      <p:ext uri="{BB962C8B-B14F-4D97-AF65-F5344CB8AC3E}">
        <p14:creationId xmlns:p14="http://schemas.microsoft.com/office/powerpoint/2010/main" val="333705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181850" y="274641"/>
            <a:ext cx="222885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95300" y="274641"/>
            <a:ext cx="652145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AB85638-D713-42F6-B485-C9141A22B4AA}" type="datetimeFigureOut">
              <a:rPr lang="de-DE" smtClean="0"/>
              <a:t>26.07.2018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3BADCC9-DB00-453F-A739-A380A8A88105}" type="slidenum">
              <a:rPr lang="de-DE" smtClean="0"/>
              <a:t>‹Nr.›</a:t>
            </a:fld>
            <a:endParaRPr lang="de-DE"/>
          </a:p>
        </p:txBody>
      </p:sp>
    </p:spTree>
    <p:extLst>
      <p:ext uri="{BB962C8B-B14F-4D97-AF65-F5344CB8AC3E}">
        <p14:creationId xmlns:p14="http://schemas.microsoft.com/office/powerpoint/2010/main" val="3235555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 großes Bild">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916651" y="5160963"/>
            <a:ext cx="8461375" cy="1130400"/>
          </a:xfrm>
        </p:spPr>
        <p:txBody>
          <a:bodyPr lIns="0" tIns="0" rIns="0" bIns="0">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Mastertextformat bearbeiten</a:t>
            </a:r>
          </a:p>
        </p:txBody>
      </p:sp>
      <p:sp>
        <p:nvSpPr>
          <p:cNvPr id="4" name="Inhaltsplatzhalter 3"/>
          <p:cNvSpPr>
            <a:spLocks noGrp="1"/>
          </p:cNvSpPr>
          <p:nvPr>
            <p:ph sz="half" idx="2"/>
          </p:nvPr>
        </p:nvSpPr>
        <p:spPr>
          <a:xfrm>
            <a:off x="0" y="1228173"/>
            <a:ext cx="9906000" cy="377615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2" name="Titel 1"/>
          <p:cNvSpPr>
            <a:spLocks noGrp="1"/>
          </p:cNvSpPr>
          <p:nvPr>
            <p:ph type="title"/>
          </p:nvPr>
        </p:nvSpPr>
        <p:spPr/>
        <p:txBody>
          <a:bodyPr/>
          <a:lstStyle>
            <a:lvl1pPr>
              <a:defRPr/>
            </a:lvl1pPr>
          </a:lstStyle>
          <a:p>
            <a:r>
              <a:rPr lang="de-DE" smtClean="0"/>
              <a:t>Mastertitelformat bearbeiten</a:t>
            </a:r>
            <a:endParaRPr lang="de-DE"/>
          </a:p>
        </p:txBody>
      </p:sp>
    </p:spTree>
    <p:extLst>
      <p:ext uri="{BB962C8B-B14F-4D97-AF65-F5344CB8AC3E}">
        <p14:creationId xmlns:p14="http://schemas.microsoft.com/office/powerpoint/2010/main" val="2627140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95300" y="1600203"/>
            <a:ext cx="89154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95300" y="6356353"/>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B85638-D713-42F6-B485-C9141A22B4AA}" type="datetimeFigureOut">
              <a:rPr lang="de-DE" smtClean="0"/>
              <a:t>26.07.2018</a:t>
            </a:fld>
            <a:endParaRPr lang="de-DE"/>
          </a:p>
        </p:txBody>
      </p:sp>
      <p:sp>
        <p:nvSpPr>
          <p:cNvPr id="5" name="Fußzeilenplatzhalter 4"/>
          <p:cNvSpPr>
            <a:spLocks noGrp="1"/>
          </p:cNvSpPr>
          <p:nvPr>
            <p:ph type="ftr" sz="quarter" idx="3"/>
          </p:nvPr>
        </p:nvSpPr>
        <p:spPr>
          <a:xfrm>
            <a:off x="3384550" y="6356353"/>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7099300" y="6356353"/>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BADCC9-DB00-453F-A739-A380A8A88105}" type="slidenum">
              <a:rPr lang="de-DE" smtClean="0"/>
              <a:t>‹Nr.›</a:t>
            </a:fld>
            <a:endParaRPr lang="de-DE"/>
          </a:p>
        </p:txBody>
      </p:sp>
    </p:spTree>
    <p:extLst>
      <p:ext uri="{BB962C8B-B14F-4D97-AF65-F5344CB8AC3E}">
        <p14:creationId xmlns:p14="http://schemas.microsoft.com/office/powerpoint/2010/main" val="3598631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txBox="1">
            <a:spLocks/>
          </p:cNvSpPr>
          <p:nvPr/>
        </p:nvSpPr>
        <p:spPr>
          <a:xfrm>
            <a:off x="457200" y="418654"/>
            <a:ext cx="1759496" cy="2074242"/>
          </a:xfrm>
          <a:prstGeom prst="rect">
            <a:avLst/>
          </a:prstGeom>
          <a:noFill/>
        </p:spPr>
        <p:txBody>
          <a:bodyPr vert="horz" lIns="91440" tIns="45720" rIns="91440" bIns="45720" rtlCol="0" anchor="ctr">
            <a:normAutofit fontScale="6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1800" b="1" dirty="0" smtClean="0">
                <a:solidFill>
                  <a:srgbClr val="478493"/>
                </a:solidFill>
              </a:rPr>
              <a:t>Staudenknöterich</a:t>
            </a:r>
            <a:r>
              <a:rPr lang="de-DE" sz="1800" dirty="0" smtClean="0"/>
              <a:t>: Breitet sich hauptsächlich ungeschlechtlich aus und kaum über die Samen. Schon ein kleines Pflanzenstück reicht aus, damit sich daraus wieder eine neue Pflanze bilden kann. Das Stück bildet Triebe und Wurzeln aus.</a:t>
            </a:r>
            <a:endParaRPr lang="de-DE" sz="1800" dirty="0"/>
          </a:p>
        </p:txBody>
      </p:sp>
      <p:sp>
        <p:nvSpPr>
          <p:cNvPr id="6" name="Titel 1"/>
          <p:cNvSpPr txBox="1">
            <a:spLocks/>
          </p:cNvSpPr>
          <p:nvPr/>
        </p:nvSpPr>
        <p:spPr>
          <a:xfrm>
            <a:off x="6392479" y="1052736"/>
            <a:ext cx="2695600" cy="1282154"/>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1200" b="1" dirty="0" smtClean="0">
                <a:solidFill>
                  <a:srgbClr val="478493"/>
                </a:solidFill>
              </a:rPr>
              <a:t>Robinie, Kanadische Goldrute, Essigbaum, Götterbaum</a:t>
            </a:r>
            <a:r>
              <a:rPr lang="de-DE" sz="1200" dirty="0" smtClean="0"/>
              <a:t>: Vermehren sich auch ungeschlechtlich, über unterirdische Wurzelausläufer </a:t>
            </a:r>
            <a:endParaRPr lang="de-DE" sz="1200" dirty="0"/>
          </a:p>
        </p:txBody>
      </p:sp>
      <p:pic>
        <p:nvPicPr>
          <p:cNvPr id="7" name="Grafik 6"/>
          <p:cNvPicPr>
            <a:picLocks noChangeAspect="1"/>
          </p:cNvPicPr>
          <p:nvPr/>
        </p:nvPicPr>
        <p:blipFill rotWithShape="1">
          <a:blip r:embed="rId2" cstate="print">
            <a:extLst>
              <a:ext uri="{28A0092B-C50C-407E-A947-70E740481C1C}">
                <a14:useLocalDpi xmlns:a14="http://schemas.microsoft.com/office/drawing/2010/main" val="0"/>
              </a:ext>
            </a:extLst>
          </a:blip>
          <a:srcRect l="20102" r="17242"/>
          <a:stretch/>
        </p:blipFill>
        <p:spPr>
          <a:xfrm>
            <a:off x="2486929" y="505853"/>
            <a:ext cx="2275840" cy="2421467"/>
          </a:xfrm>
          <a:prstGeom prst="rect">
            <a:avLst/>
          </a:prstGeom>
        </p:spPr>
      </p:pic>
      <p:pic>
        <p:nvPicPr>
          <p:cNvPr id="8" name="Grafik 7"/>
          <p:cNvPicPr>
            <a:picLocks noChangeAspect="1"/>
          </p:cNvPicPr>
          <p:nvPr/>
        </p:nvPicPr>
        <p:blipFill rotWithShape="1">
          <a:blip r:embed="rId3" cstate="print">
            <a:extLst>
              <a:ext uri="{28A0092B-C50C-407E-A947-70E740481C1C}">
                <a14:useLocalDpi xmlns:a14="http://schemas.microsoft.com/office/drawing/2010/main" val="0"/>
              </a:ext>
            </a:extLst>
          </a:blip>
          <a:srcRect l="28392" r="15803"/>
          <a:stretch/>
        </p:blipFill>
        <p:spPr>
          <a:xfrm>
            <a:off x="6392479" y="2204864"/>
            <a:ext cx="3185909" cy="3806056"/>
          </a:xfrm>
          <a:prstGeom prst="rect">
            <a:avLst/>
          </a:prstGeom>
        </p:spPr>
      </p:pic>
      <p:pic>
        <p:nvPicPr>
          <p:cNvPr id="9" name="Grafik 8"/>
          <p:cNvPicPr>
            <a:picLocks noChangeAspect="1"/>
          </p:cNvPicPr>
          <p:nvPr/>
        </p:nvPicPr>
        <p:blipFill rotWithShape="1">
          <a:blip r:embed="rId4" cstate="print">
            <a:extLst>
              <a:ext uri="{28A0092B-C50C-407E-A947-70E740481C1C}">
                <a14:useLocalDpi xmlns:a14="http://schemas.microsoft.com/office/drawing/2010/main" val="0"/>
              </a:ext>
            </a:extLst>
          </a:blip>
          <a:srcRect t="13451"/>
          <a:stretch/>
        </p:blipFill>
        <p:spPr>
          <a:xfrm>
            <a:off x="1736643" y="3260235"/>
            <a:ext cx="4224469" cy="2742169"/>
          </a:xfrm>
          <a:prstGeom prst="rect">
            <a:avLst/>
          </a:prstGeom>
        </p:spPr>
      </p:pic>
      <p:sp>
        <p:nvSpPr>
          <p:cNvPr id="10" name="Textfeld 9"/>
          <p:cNvSpPr txBox="1"/>
          <p:nvPr/>
        </p:nvSpPr>
        <p:spPr>
          <a:xfrm>
            <a:off x="3448162" y="2924944"/>
            <a:ext cx="1288814" cy="276999"/>
          </a:xfrm>
          <a:prstGeom prst="rect">
            <a:avLst/>
          </a:prstGeom>
          <a:noFill/>
        </p:spPr>
        <p:txBody>
          <a:bodyPr wrap="none" rtlCol="0">
            <a:spAutoFit/>
          </a:bodyPr>
          <a:lstStyle/>
          <a:p>
            <a:r>
              <a:rPr lang="de-DE" sz="1200" dirty="0" smtClean="0"/>
              <a:t>Staudenknöterich</a:t>
            </a:r>
            <a:endParaRPr lang="de-DE" sz="1200" dirty="0"/>
          </a:p>
        </p:txBody>
      </p:sp>
      <p:sp>
        <p:nvSpPr>
          <p:cNvPr id="11" name="Textfeld 10"/>
          <p:cNvSpPr txBox="1"/>
          <p:nvPr/>
        </p:nvSpPr>
        <p:spPr>
          <a:xfrm>
            <a:off x="6393160" y="6021288"/>
            <a:ext cx="1469185" cy="276999"/>
          </a:xfrm>
          <a:prstGeom prst="rect">
            <a:avLst/>
          </a:prstGeom>
          <a:noFill/>
        </p:spPr>
        <p:txBody>
          <a:bodyPr wrap="none" rtlCol="0">
            <a:spAutoFit/>
          </a:bodyPr>
          <a:lstStyle/>
          <a:p>
            <a:r>
              <a:rPr lang="de-DE" sz="1200" dirty="0" smtClean="0"/>
              <a:t>Kanadische Goldrute</a:t>
            </a:r>
            <a:endParaRPr lang="de-DE" sz="1200" dirty="0"/>
          </a:p>
        </p:txBody>
      </p:sp>
      <p:sp>
        <p:nvSpPr>
          <p:cNvPr id="12" name="Textfeld 11"/>
          <p:cNvSpPr txBox="1"/>
          <p:nvPr/>
        </p:nvSpPr>
        <p:spPr>
          <a:xfrm>
            <a:off x="1736643" y="5960313"/>
            <a:ext cx="654410" cy="276999"/>
          </a:xfrm>
          <a:prstGeom prst="rect">
            <a:avLst/>
          </a:prstGeom>
          <a:noFill/>
        </p:spPr>
        <p:txBody>
          <a:bodyPr wrap="none" rtlCol="0">
            <a:spAutoFit/>
          </a:bodyPr>
          <a:lstStyle/>
          <a:p>
            <a:r>
              <a:rPr lang="de-DE" sz="1200" dirty="0" smtClean="0"/>
              <a:t>Robinie</a:t>
            </a:r>
            <a:endParaRPr lang="de-DE" sz="1200" dirty="0"/>
          </a:p>
        </p:txBody>
      </p:sp>
      <p:sp>
        <p:nvSpPr>
          <p:cNvPr id="13" name="Textfeld 12"/>
          <p:cNvSpPr txBox="1"/>
          <p:nvPr/>
        </p:nvSpPr>
        <p:spPr>
          <a:xfrm>
            <a:off x="8913440" y="5733836"/>
            <a:ext cx="1160512" cy="215444"/>
          </a:xfrm>
          <a:prstGeom prst="rect">
            <a:avLst/>
          </a:prstGeom>
          <a:noFill/>
        </p:spPr>
        <p:txBody>
          <a:bodyPr wrap="square" rtlCol="0">
            <a:spAutoFit/>
          </a:bodyPr>
          <a:lstStyle/>
          <a:p>
            <a:r>
              <a:rPr lang="de-DE" sz="800" dirty="0" smtClean="0">
                <a:solidFill>
                  <a:schemeClr val="bg1"/>
                </a:solidFill>
              </a:rPr>
              <a:t>Foto: </a:t>
            </a:r>
            <a:r>
              <a:rPr lang="de-DE" sz="800" dirty="0" err="1" smtClean="0">
                <a:solidFill>
                  <a:schemeClr val="bg1"/>
                </a:solidFill>
              </a:rPr>
              <a:t>korina</a:t>
            </a:r>
            <a:endParaRPr lang="de-DE" sz="800" dirty="0">
              <a:solidFill>
                <a:schemeClr val="bg1"/>
              </a:solidFill>
            </a:endParaRPr>
          </a:p>
        </p:txBody>
      </p:sp>
      <p:sp>
        <p:nvSpPr>
          <p:cNvPr id="14" name="Textfeld 13"/>
          <p:cNvSpPr txBox="1"/>
          <p:nvPr/>
        </p:nvSpPr>
        <p:spPr>
          <a:xfrm>
            <a:off x="3941223" y="2688629"/>
            <a:ext cx="821545" cy="215444"/>
          </a:xfrm>
          <a:prstGeom prst="rect">
            <a:avLst/>
          </a:prstGeom>
          <a:noFill/>
        </p:spPr>
        <p:txBody>
          <a:bodyPr wrap="square" rtlCol="0">
            <a:spAutoFit/>
          </a:bodyPr>
          <a:lstStyle/>
          <a:p>
            <a:r>
              <a:rPr lang="de-DE" sz="800" dirty="0" smtClean="0">
                <a:solidFill>
                  <a:schemeClr val="bg1"/>
                </a:solidFill>
              </a:rPr>
              <a:t>Foto: </a:t>
            </a:r>
            <a:r>
              <a:rPr lang="de-DE" sz="800" dirty="0" err="1" smtClean="0">
                <a:solidFill>
                  <a:schemeClr val="bg1"/>
                </a:solidFill>
              </a:rPr>
              <a:t>korina</a:t>
            </a:r>
            <a:endParaRPr lang="de-DE" sz="800" dirty="0">
              <a:solidFill>
                <a:schemeClr val="bg1"/>
              </a:solidFill>
            </a:endParaRPr>
          </a:p>
        </p:txBody>
      </p:sp>
      <p:sp>
        <p:nvSpPr>
          <p:cNvPr id="15" name="Textfeld 14"/>
          <p:cNvSpPr txBox="1"/>
          <p:nvPr/>
        </p:nvSpPr>
        <p:spPr>
          <a:xfrm>
            <a:off x="2240699" y="5781095"/>
            <a:ext cx="3600400" cy="215444"/>
          </a:xfrm>
          <a:prstGeom prst="rect">
            <a:avLst/>
          </a:prstGeom>
          <a:noFill/>
        </p:spPr>
        <p:txBody>
          <a:bodyPr wrap="square" rtlCol="0">
            <a:spAutoFit/>
          </a:bodyPr>
          <a:lstStyle/>
          <a:p>
            <a:r>
              <a:rPr lang="de-DE" sz="800" dirty="0" smtClean="0">
                <a:solidFill>
                  <a:schemeClr val="bg1"/>
                </a:solidFill>
              </a:rPr>
              <a:t>Foto: </a:t>
            </a:r>
            <a:r>
              <a:rPr lang="en-US" sz="800" dirty="0">
                <a:solidFill>
                  <a:schemeClr val="bg1"/>
                </a:solidFill>
              </a:rPr>
              <a:t>Leslie J. </a:t>
            </a:r>
            <a:r>
              <a:rPr lang="en-US" sz="800" dirty="0" err="1">
                <a:solidFill>
                  <a:schemeClr val="bg1"/>
                </a:solidFill>
              </a:rPr>
              <a:t>Mehrhoff</a:t>
            </a:r>
            <a:r>
              <a:rPr lang="en-US" sz="800" dirty="0">
                <a:solidFill>
                  <a:schemeClr val="bg1"/>
                </a:solidFill>
              </a:rPr>
              <a:t> University of Connecticut Bugwood.org</a:t>
            </a:r>
            <a:endParaRPr lang="de-DE" sz="800" dirty="0">
              <a:solidFill>
                <a:schemeClr val="bg1"/>
              </a:solidFill>
            </a:endParaRPr>
          </a:p>
        </p:txBody>
      </p:sp>
    </p:spTree>
    <p:extLst>
      <p:ext uri="{BB962C8B-B14F-4D97-AF65-F5344CB8AC3E}">
        <p14:creationId xmlns:p14="http://schemas.microsoft.com/office/powerpoint/2010/main" val="3100112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3" name="Grafik 9"/>
          <p:cNvPicPr>
            <a:picLocks noChangeAspect="1"/>
          </p:cNvPicPr>
          <p:nvPr/>
        </p:nvPicPr>
        <p:blipFill rotWithShape="1">
          <a:blip r:embed="rId2" cstate="print">
            <a:extLst>
              <a:ext uri="{28A0092B-C50C-407E-A947-70E740481C1C}">
                <a14:useLocalDpi xmlns:a14="http://schemas.microsoft.com/office/drawing/2010/main" val="0"/>
              </a:ext>
            </a:extLst>
          </a:blip>
          <a:srcRect t="3233"/>
          <a:stretch/>
        </p:blipFill>
        <p:spPr bwMode="auto">
          <a:xfrm>
            <a:off x="1280592" y="3099038"/>
            <a:ext cx="4560507" cy="305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feld 2"/>
          <p:cNvSpPr txBox="1"/>
          <p:nvPr/>
        </p:nvSpPr>
        <p:spPr>
          <a:xfrm>
            <a:off x="1280591" y="1124744"/>
            <a:ext cx="2808313" cy="830997"/>
          </a:xfrm>
          <a:prstGeom prst="rect">
            <a:avLst/>
          </a:prstGeom>
          <a:noFill/>
        </p:spPr>
        <p:txBody>
          <a:bodyPr wrap="square" rtlCol="0">
            <a:spAutoFit/>
          </a:bodyPr>
          <a:lstStyle/>
          <a:p>
            <a:r>
              <a:rPr lang="de-DE" sz="1200" b="1" dirty="0" smtClean="0">
                <a:solidFill>
                  <a:srgbClr val="478493"/>
                </a:solidFill>
              </a:rPr>
              <a:t>Götterbaum, Staudenknöterich, Riesen-Bärenklau, </a:t>
            </a:r>
            <a:r>
              <a:rPr lang="de-DE" sz="1200" b="1" dirty="0" err="1" smtClean="0">
                <a:solidFill>
                  <a:srgbClr val="478493"/>
                </a:solidFill>
              </a:rPr>
              <a:t>Drüsiges</a:t>
            </a:r>
            <a:r>
              <a:rPr lang="de-DE" sz="1200" b="1" dirty="0" smtClean="0">
                <a:solidFill>
                  <a:srgbClr val="478493"/>
                </a:solidFill>
              </a:rPr>
              <a:t> Springkraut</a:t>
            </a:r>
            <a:r>
              <a:rPr lang="de-DE" sz="1200" dirty="0" smtClean="0"/>
              <a:t>: Wachsen besonders dicht und lassen anderen Pflanzen keinen  Platz mehr.</a:t>
            </a:r>
            <a:endParaRPr lang="de-DE" sz="1200" dirty="0"/>
          </a:p>
        </p:txBody>
      </p:sp>
      <p:sp>
        <p:nvSpPr>
          <p:cNvPr id="8" name="Textfeld 7"/>
          <p:cNvSpPr txBox="1"/>
          <p:nvPr/>
        </p:nvSpPr>
        <p:spPr>
          <a:xfrm>
            <a:off x="1208583" y="6176337"/>
            <a:ext cx="6768753" cy="276999"/>
          </a:xfrm>
          <a:prstGeom prst="rect">
            <a:avLst/>
          </a:prstGeom>
          <a:noFill/>
        </p:spPr>
        <p:txBody>
          <a:bodyPr wrap="square" rtlCol="0">
            <a:spAutoFit/>
          </a:bodyPr>
          <a:lstStyle/>
          <a:p>
            <a:r>
              <a:rPr lang="de-DE" sz="1200" dirty="0" smtClean="0"/>
              <a:t>Staudenknöterich</a:t>
            </a:r>
            <a:endParaRPr lang="de-DE" sz="1200" dirty="0"/>
          </a:p>
        </p:txBody>
      </p:sp>
      <p:sp>
        <p:nvSpPr>
          <p:cNvPr id="9" name="Textfeld 8"/>
          <p:cNvSpPr txBox="1"/>
          <p:nvPr/>
        </p:nvSpPr>
        <p:spPr>
          <a:xfrm>
            <a:off x="5160640" y="5915617"/>
            <a:ext cx="1160512" cy="215444"/>
          </a:xfrm>
          <a:prstGeom prst="rect">
            <a:avLst/>
          </a:prstGeom>
          <a:noFill/>
        </p:spPr>
        <p:txBody>
          <a:bodyPr wrap="square" rtlCol="0">
            <a:spAutoFit/>
          </a:bodyPr>
          <a:lstStyle/>
          <a:p>
            <a:r>
              <a:rPr lang="de-DE" sz="800" dirty="0" smtClean="0">
                <a:solidFill>
                  <a:schemeClr val="bg1"/>
                </a:solidFill>
              </a:rPr>
              <a:t>Foto: </a:t>
            </a:r>
            <a:r>
              <a:rPr lang="de-DE" sz="800" dirty="0" err="1" smtClean="0">
                <a:solidFill>
                  <a:schemeClr val="bg1"/>
                </a:solidFill>
              </a:rPr>
              <a:t>korina</a:t>
            </a:r>
            <a:endParaRPr lang="de-DE" sz="800" dirty="0">
              <a:solidFill>
                <a:schemeClr val="bg1"/>
              </a:solidFill>
            </a:endParaRP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2959" y="1130875"/>
            <a:ext cx="4560507" cy="3041823"/>
          </a:xfrm>
          <a:prstGeom prst="rect">
            <a:avLst/>
          </a:prstGeom>
        </p:spPr>
      </p:pic>
      <p:sp>
        <p:nvSpPr>
          <p:cNvPr id="11" name="Textfeld 10"/>
          <p:cNvSpPr txBox="1"/>
          <p:nvPr/>
        </p:nvSpPr>
        <p:spPr>
          <a:xfrm>
            <a:off x="7761312" y="4149080"/>
            <a:ext cx="2016224" cy="276999"/>
          </a:xfrm>
          <a:prstGeom prst="rect">
            <a:avLst/>
          </a:prstGeom>
          <a:noFill/>
        </p:spPr>
        <p:txBody>
          <a:bodyPr wrap="square" rtlCol="0">
            <a:spAutoFit/>
          </a:bodyPr>
          <a:lstStyle/>
          <a:p>
            <a:r>
              <a:rPr lang="de-DE" sz="1200" dirty="0" err="1" smtClean="0"/>
              <a:t>Drüsiges</a:t>
            </a:r>
            <a:r>
              <a:rPr lang="de-DE" sz="1200" dirty="0" smtClean="0"/>
              <a:t> Springkraut</a:t>
            </a:r>
            <a:endParaRPr lang="de-DE" sz="1200" dirty="0"/>
          </a:p>
        </p:txBody>
      </p:sp>
      <p:sp>
        <p:nvSpPr>
          <p:cNvPr id="12" name="Textfeld 11"/>
          <p:cNvSpPr txBox="1"/>
          <p:nvPr/>
        </p:nvSpPr>
        <p:spPr>
          <a:xfrm>
            <a:off x="8265368" y="3861048"/>
            <a:ext cx="872480" cy="215444"/>
          </a:xfrm>
          <a:prstGeom prst="rect">
            <a:avLst/>
          </a:prstGeom>
          <a:noFill/>
        </p:spPr>
        <p:txBody>
          <a:bodyPr wrap="square" rtlCol="0">
            <a:spAutoFit/>
          </a:bodyPr>
          <a:lstStyle/>
          <a:p>
            <a:r>
              <a:rPr lang="de-DE" sz="800" dirty="0" smtClean="0">
                <a:solidFill>
                  <a:schemeClr val="bg1"/>
                </a:solidFill>
              </a:rPr>
              <a:t>Foto: </a:t>
            </a:r>
            <a:r>
              <a:rPr lang="de-DE" sz="800" dirty="0" err="1" smtClean="0">
                <a:solidFill>
                  <a:schemeClr val="bg1"/>
                </a:solidFill>
              </a:rPr>
              <a:t>korina</a:t>
            </a:r>
            <a:endParaRPr lang="de-DE" sz="800" dirty="0">
              <a:solidFill>
                <a:schemeClr val="bg1"/>
              </a:solidFill>
            </a:endParaRPr>
          </a:p>
        </p:txBody>
      </p:sp>
    </p:spTree>
    <p:extLst>
      <p:ext uri="{BB962C8B-B14F-4D97-AF65-F5344CB8AC3E}">
        <p14:creationId xmlns:p14="http://schemas.microsoft.com/office/powerpoint/2010/main" val="33858670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504" y="1628800"/>
            <a:ext cx="4176464" cy="2784309"/>
          </a:xfrm>
          <a:prstGeom prst="rect">
            <a:avLst/>
          </a:prstGeom>
        </p:spPr>
      </p:pic>
      <p:sp>
        <p:nvSpPr>
          <p:cNvPr id="6" name="Textfeld 5"/>
          <p:cNvSpPr txBox="1"/>
          <p:nvPr/>
        </p:nvSpPr>
        <p:spPr>
          <a:xfrm>
            <a:off x="3792488" y="4209289"/>
            <a:ext cx="872480" cy="215444"/>
          </a:xfrm>
          <a:prstGeom prst="rect">
            <a:avLst/>
          </a:prstGeom>
          <a:noFill/>
        </p:spPr>
        <p:txBody>
          <a:bodyPr wrap="square" rtlCol="0">
            <a:spAutoFit/>
          </a:bodyPr>
          <a:lstStyle/>
          <a:p>
            <a:r>
              <a:rPr lang="de-DE" sz="800" dirty="0" smtClean="0">
                <a:solidFill>
                  <a:schemeClr val="bg1"/>
                </a:solidFill>
              </a:rPr>
              <a:t>Foto: </a:t>
            </a:r>
            <a:r>
              <a:rPr lang="de-DE" sz="800" dirty="0" err="1" smtClean="0">
                <a:solidFill>
                  <a:schemeClr val="bg1"/>
                </a:solidFill>
              </a:rPr>
              <a:t>korina</a:t>
            </a:r>
            <a:endParaRPr lang="de-DE" sz="800" dirty="0">
              <a:solidFill>
                <a:schemeClr val="bg1"/>
              </a:solidFill>
            </a:endParaRPr>
          </a:p>
        </p:txBody>
      </p:sp>
      <p:sp>
        <p:nvSpPr>
          <p:cNvPr id="7" name="Textfeld 6"/>
          <p:cNvSpPr txBox="1"/>
          <p:nvPr/>
        </p:nvSpPr>
        <p:spPr>
          <a:xfrm>
            <a:off x="416497" y="764704"/>
            <a:ext cx="4176463" cy="461665"/>
          </a:xfrm>
          <a:prstGeom prst="rect">
            <a:avLst/>
          </a:prstGeom>
          <a:noFill/>
        </p:spPr>
        <p:txBody>
          <a:bodyPr wrap="square" rtlCol="0">
            <a:spAutoFit/>
          </a:bodyPr>
          <a:lstStyle/>
          <a:p>
            <a:r>
              <a:rPr lang="de-DE" sz="1200" b="1" dirty="0" smtClean="0">
                <a:solidFill>
                  <a:srgbClr val="478493"/>
                </a:solidFill>
              </a:rPr>
              <a:t>Eschen-Ahorn, Robinie</a:t>
            </a:r>
            <a:r>
              <a:rPr lang="de-DE" sz="1200" dirty="0" smtClean="0"/>
              <a:t>: treiben wieder neu aus, wenn man sie fällt. Sie sterben also nicht, sondern wachsen weiter.</a:t>
            </a:r>
            <a:endParaRPr lang="de-DE" sz="1200" dirty="0"/>
          </a:p>
        </p:txBody>
      </p:sp>
      <p:sp>
        <p:nvSpPr>
          <p:cNvPr id="8" name="Textfeld 7"/>
          <p:cNvSpPr txBox="1"/>
          <p:nvPr/>
        </p:nvSpPr>
        <p:spPr>
          <a:xfrm>
            <a:off x="8841432" y="5949280"/>
            <a:ext cx="1080120" cy="276999"/>
          </a:xfrm>
          <a:prstGeom prst="rect">
            <a:avLst/>
          </a:prstGeom>
          <a:noFill/>
        </p:spPr>
        <p:txBody>
          <a:bodyPr wrap="square" rtlCol="0">
            <a:spAutoFit/>
          </a:bodyPr>
          <a:lstStyle/>
          <a:p>
            <a:r>
              <a:rPr lang="de-DE" sz="1200" dirty="0" smtClean="0"/>
              <a:t>Götterbaum</a:t>
            </a:r>
            <a:endParaRPr lang="de-DE" sz="1200" dirty="0"/>
          </a:p>
        </p:txBody>
      </p:sp>
      <p:cxnSp>
        <p:nvCxnSpPr>
          <p:cNvPr id="10" name="Gerade Verbindung 9"/>
          <p:cNvCxnSpPr/>
          <p:nvPr/>
        </p:nvCxnSpPr>
        <p:spPr>
          <a:xfrm>
            <a:off x="4880992" y="0"/>
            <a:ext cx="0" cy="6858000"/>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Grafik 10"/>
          <p:cNvPicPr>
            <a:picLocks noChangeAspect="1"/>
          </p:cNvPicPr>
          <p:nvPr/>
        </p:nvPicPr>
        <p:blipFill rotWithShape="1">
          <a:blip r:embed="rId3" cstate="print">
            <a:extLst>
              <a:ext uri="{28A0092B-C50C-407E-A947-70E740481C1C}">
                <a14:useLocalDpi xmlns:a14="http://schemas.microsoft.com/office/drawing/2010/main" val="0"/>
              </a:ext>
            </a:extLst>
          </a:blip>
          <a:srcRect l="19564" r="18990"/>
          <a:stretch/>
        </p:blipFill>
        <p:spPr>
          <a:xfrm>
            <a:off x="5025008" y="1628800"/>
            <a:ext cx="4701699" cy="4302118"/>
          </a:xfrm>
          <a:prstGeom prst="rect">
            <a:avLst/>
          </a:prstGeom>
        </p:spPr>
      </p:pic>
      <p:sp>
        <p:nvSpPr>
          <p:cNvPr id="12" name="Textfeld 11"/>
          <p:cNvSpPr txBox="1"/>
          <p:nvPr/>
        </p:nvSpPr>
        <p:spPr>
          <a:xfrm>
            <a:off x="8769424" y="5733836"/>
            <a:ext cx="872480" cy="215444"/>
          </a:xfrm>
          <a:prstGeom prst="rect">
            <a:avLst/>
          </a:prstGeom>
          <a:noFill/>
        </p:spPr>
        <p:txBody>
          <a:bodyPr wrap="square" rtlCol="0">
            <a:spAutoFit/>
          </a:bodyPr>
          <a:lstStyle/>
          <a:p>
            <a:r>
              <a:rPr lang="de-DE" sz="800" dirty="0" smtClean="0">
                <a:solidFill>
                  <a:schemeClr val="bg1"/>
                </a:solidFill>
              </a:rPr>
              <a:t>Foto: </a:t>
            </a:r>
            <a:r>
              <a:rPr lang="de-DE" sz="800" dirty="0" err="1" smtClean="0">
                <a:solidFill>
                  <a:schemeClr val="bg1"/>
                </a:solidFill>
              </a:rPr>
              <a:t>korina</a:t>
            </a:r>
            <a:endParaRPr lang="de-DE" sz="800" dirty="0">
              <a:solidFill>
                <a:schemeClr val="bg1"/>
              </a:solidFill>
            </a:endParaRPr>
          </a:p>
        </p:txBody>
      </p:sp>
      <p:sp>
        <p:nvSpPr>
          <p:cNvPr id="13" name="Textfeld 12"/>
          <p:cNvSpPr txBox="1"/>
          <p:nvPr/>
        </p:nvSpPr>
        <p:spPr>
          <a:xfrm>
            <a:off x="3656856" y="4437112"/>
            <a:ext cx="1080120" cy="276999"/>
          </a:xfrm>
          <a:prstGeom prst="rect">
            <a:avLst/>
          </a:prstGeom>
          <a:noFill/>
        </p:spPr>
        <p:txBody>
          <a:bodyPr wrap="square" rtlCol="0">
            <a:spAutoFit/>
          </a:bodyPr>
          <a:lstStyle/>
          <a:p>
            <a:r>
              <a:rPr lang="de-DE" sz="1200" dirty="0" smtClean="0"/>
              <a:t>Eschen-Ahorn</a:t>
            </a:r>
            <a:endParaRPr lang="de-DE" sz="1200" dirty="0"/>
          </a:p>
        </p:txBody>
      </p:sp>
      <p:sp>
        <p:nvSpPr>
          <p:cNvPr id="14" name="Textfeld 13"/>
          <p:cNvSpPr txBox="1"/>
          <p:nvPr/>
        </p:nvSpPr>
        <p:spPr>
          <a:xfrm>
            <a:off x="5200720" y="764704"/>
            <a:ext cx="4176463" cy="646331"/>
          </a:xfrm>
          <a:prstGeom prst="rect">
            <a:avLst/>
          </a:prstGeom>
          <a:noFill/>
        </p:spPr>
        <p:txBody>
          <a:bodyPr wrap="square" rtlCol="0">
            <a:spAutoFit/>
          </a:bodyPr>
          <a:lstStyle/>
          <a:p>
            <a:r>
              <a:rPr lang="de-DE" sz="1200" b="1" dirty="0" smtClean="0">
                <a:solidFill>
                  <a:srgbClr val="478493"/>
                </a:solidFill>
              </a:rPr>
              <a:t>Götterbaum, Essigbaum, Eschen-Ahorn</a:t>
            </a:r>
            <a:r>
              <a:rPr lang="de-DE" sz="1200" dirty="0" smtClean="0"/>
              <a:t>: Sehr anspruchslos, können fast überall wachsen, auch auf sehr belasteten Standorten</a:t>
            </a:r>
            <a:endParaRPr lang="de-DE" sz="1200" dirty="0"/>
          </a:p>
        </p:txBody>
      </p:sp>
    </p:spTree>
    <p:extLst>
      <p:ext uri="{BB962C8B-B14F-4D97-AF65-F5344CB8AC3E}">
        <p14:creationId xmlns:p14="http://schemas.microsoft.com/office/powerpoint/2010/main" val="775949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Gerade Verbindung 2"/>
          <p:cNvCxnSpPr/>
          <p:nvPr/>
        </p:nvCxnSpPr>
        <p:spPr>
          <a:xfrm>
            <a:off x="4880992" y="0"/>
            <a:ext cx="0" cy="6858000"/>
          </a:xfrm>
          <a:prstGeom prst="line">
            <a:avLst/>
          </a:prstGeom>
        </p:spPr>
        <p:style>
          <a:lnRef idx="1">
            <a:schemeClr val="accent1"/>
          </a:lnRef>
          <a:fillRef idx="0">
            <a:schemeClr val="accent1"/>
          </a:fillRef>
          <a:effectRef idx="0">
            <a:schemeClr val="accent1"/>
          </a:effectRef>
          <a:fontRef idx="minor">
            <a:schemeClr val="tx1"/>
          </a:fontRef>
        </p:style>
      </p:cxn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472" y="2123587"/>
            <a:ext cx="4448944" cy="2975232"/>
          </a:xfrm>
          <a:prstGeom prst="rect">
            <a:avLst/>
          </a:prstGeom>
        </p:spPr>
      </p:pic>
      <p:sp>
        <p:nvSpPr>
          <p:cNvPr id="5" name="Textfeld 4"/>
          <p:cNvSpPr txBox="1"/>
          <p:nvPr/>
        </p:nvSpPr>
        <p:spPr>
          <a:xfrm>
            <a:off x="3368824" y="5098819"/>
            <a:ext cx="1368152" cy="276999"/>
          </a:xfrm>
          <a:prstGeom prst="rect">
            <a:avLst/>
          </a:prstGeom>
          <a:noFill/>
        </p:spPr>
        <p:txBody>
          <a:bodyPr wrap="square" rtlCol="0">
            <a:spAutoFit/>
          </a:bodyPr>
          <a:lstStyle/>
          <a:p>
            <a:r>
              <a:rPr lang="de-DE" sz="1200" dirty="0" smtClean="0"/>
              <a:t>Riesen-Bärenklau</a:t>
            </a:r>
            <a:endParaRPr lang="de-DE" sz="1200" dirty="0"/>
          </a:p>
        </p:txBody>
      </p:sp>
      <p:sp>
        <p:nvSpPr>
          <p:cNvPr id="6" name="Textfeld 5"/>
          <p:cNvSpPr txBox="1"/>
          <p:nvPr/>
        </p:nvSpPr>
        <p:spPr>
          <a:xfrm>
            <a:off x="3936504" y="4883375"/>
            <a:ext cx="872480" cy="215444"/>
          </a:xfrm>
          <a:prstGeom prst="rect">
            <a:avLst/>
          </a:prstGeom>
          <a:noFill/>
        </p:spPr>
        <p:txBody>
          <a:bodyPr wrap="square" rtlCol="0">
            <a:spAutoFit/>
          </a:bodyPr>
          <a:lstStyle/>
          <a:p>
            <a:r>
              <a:rPr lang="de-DE" sz="800" dirty="0" smtClean="0">
                <a:solidFill>
                  <a:schemeClr val="bg1"/>
                </a:solidFill>
              </a:rPr>
              <a:t>Foto: </a:t>
            </a:r>
            <a:r>
              <a:rPr lang="de-DE" sz="800" dirty="0" err="1" smtClean="0">
                <a:solidFill>
                  <a:schemeClr val="bg1"/>
                </a:solidFill>
              </a:rPr>
              <a:t>korina</a:t>
            </a:r>
            <a:endParaRPr lang="de-DE" sz="800" dirty="0">
              <a:solidFill>
                <a:schemeClr val="bg1"/>
              </a:solidFill>
            </a:endParaRPr>
          </a:p>
        </p:txBody>
      </p:sp>
      <p:sp>
        <p:nvSpPr>
          <p:cNvPr id="7" name="Textfeld 6"/>
          <p:cNvSpPr txBox="1"/>
          <p:nvPr/>
        </p:nvSpPr>
        <p:spPr>
          <a:xfrm>
            <a:off x="200472" y="1398031"/>
            <a:ext cx="4176463" cy="461665"/>
          </a:xfrm>
          <a:prstGeom prst="rect">
            <a:avLst/>
          </a:prstGeom>
          <a:noFill/>
        </p:spPr>
        <p:txBody>
          <a:bodyPr wrap="square" rtlCol="0">
            <a:spAutoFit/>
          </a:bodyPr>
          <a:lstStyle/>
          <a:p>
            <a:r>
              <a:rPr lang="de-DE" sz="1200" b="1" dirty="0" smtClean="0">
                <a:solidFill>
                  <a:srgbClr val="478493"/>
                </a:solidFill>
              </a:rPr>
              <a:t>Riesen-Bärenklau, Eschen-Ahorn, </a:t>
            </a:r>
            <a:r>
              <a:rPr lang="de-DE" sz="1200" b="1" dirty="0" err="1" smtClean="0">
                <a:solidFill>
                  <a:srgbClr val="478493"/>
                </a:solidFill>
              </a:rPr>
              <a:t>Ambrosie</a:t>
            </a:r>
            <a:r>
              <a:rPr lang="de-DE" sz="1200" b="1" dirty="0" smtClean="0">
                <a:solidFill>
                  <a:srgbClr val="478493"/>
                </a:solidFill>
              </a:rPr>
              <a:t>, Kanadische Goldrute</a:t>
            </a:r>
            <a:r>
              <a:rPr lang="de-DE" sz="1200" dirty="0" smtClean="0"/>
              <a:t>: Produzieren besonders viele Samen.</a:t>
            </a:r>
            <a:endParaRPr lang="de-DE" sz="1200" dirty="0"/>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9024" y="2132856"/>
            <a:ext cx="4448944" cy="2965962"/>
          </a:xfrm>
          <a:prstGeom prst="rect">
            <a:avLst/>
          </a:prstGeom>
        </p:spPr>
      </p:pic>
      <p:sp>
        <p:nvSpPr>
          <p:cNvPr id="9" name="Textfeld 8"/>
          <p:cNvSpPr txBox="1"/>
          <p:nvPr/>
        </p:nvSpPr>
        <p:spPr>
          <a:xfrm>
            <a:off x="8812170" y="5077822"/>
            <a:ext cx="893358" cy="276999"/>
          </a:xfrm>
          <a:prstGeom prst="rect">
            <a:avLst/>
          </a:prstGeom>
          <a:noFill/>
        </p:spPr>
        <p:txBody>
          <a:bodyPr wrap="square" rtlCol="0">
            <a:spAutoFit/>
          </a:bodyPr>
          <a:lstStyle/>
          <a:p>
            <a:r>
              <a:rPr lang="de-DE" sz="1200" dirty="0" smtClean="0"/>
              <a:t>Rot-Eiche</a:t>
            </a:r>
            <a:endParaRPr lang="de-DE" sz="1200" dirty="0"/>
          </a:p>
        </p:txBody>
      </p:sp>
      <p:sp>
        <p:nvSpPr>
          <p:cNvPr id="10" name="Textfeld 9"/>
          <p:cNvSpPr txBox="1"/>
          <p:nvPr/>
        </p:nvSpPr>
        <p:spPr>
          <a:xfrm>
            <a:off x="8905056" y="4862378"/>
            <a:ext cx="872480" cy="215444"/>
          </a:xfrm>
          <a:prstGeom prst="rect">
            <a:avLst/>
          </a:prstGeom>
          <a:noFill/>
        </p:spPr>
        <p:txBody>
          <a:bodyPr wrap="square" rtlCol="0">
            <a:spAutoFit/>
          </a:bodyPr>
          <a:lstStyle/>
          <a:p>
            <a:r>
              <a:rPr lang="de-DE" sz="800" dirty="0" smtClean="0">
                <a:solidFill>
                  <a:schemeClr val="bg1"/>
                </a:solidFill>
              </a:rPr>
              <a:t>Foto: </a:t>
            </a:r>
            <a:r>
              <a:rPr lang="de-DE" sz="800" dirty="0" err="1" smtClean="0">
                <a:solidFill>
                  <a:schemeClr val="bg1"/>
                </a:solidFill>
              </a:rPr>
              <a:t>korina</a:t>
            </a:r>
            <a:endParaRPr lang="de-DE" sz="800" dirty="0">
              <a:solidFill>
                <a:schemeClr val="bg1"/>
              </a:solidFill>
            </a:endParaRPr>
          </a:p>
        </p:txBody>
      </p:sp>
      <p:sp>
        <p:nvSpPr>
          <p:cNvPr id="11" name="Textfeld 10"/>
          <p:cNvSpPr txBox="1"/>
          <p:nvPr/>
        </p:nvSpPr>
        <p:spPr>
          <a:xfrm>
            <a:off x="5169024" y="1305699"/>
            <a:ext cx="4176463" cy="646331"/>
          </a:xfrm>
          <a:prstGeom prst="rect">
            <a:avLst/>
          </a:prstGeom>
          <a:noFill/>
        </p:spPr>
        <p:txBody>
          <a:bodyPr wrap="square" rtlCol="0">
            <a:spAutoFit/>
          </a:bodyPr>
          <a:lstStyle/>
          <a:p>
            <a:r>
              <a:rPr lang="de-DE" sz="1200" b="1" dirty="0" smtClean="0">
                <a:solidFill>
                  <a:srgbClr val="478493"/>
                </a:solidFill>
              </a:rPr>
              <a:t>Rot-Eiche</a:t>
            </a:r>
            <a:r>
              <a:rPr lang="de-DE" sz="1200" dirty="0" smtClean="0"/>
              <a:t>: </a:t>
            </a:r>
            <a:r>
              <a:rPr lang="de-DE" sz="1200" dirty="0"/>
              <a:t>Ihr Laub ist schwerer abbaubar als das einheimischer Eichen, wodurch das Laub länger liegen bleibt und die Bodenvegetation unterdrückt </a:t>
            </a:r>
            <a:r>
              <a:rPr lang="de-DE" sz="1200" dirty="0" smtClean="0"/>
              <a:t>wird.</a:t>
            </a:r>
            <a:endParaRPr lang="de-DE" sz="1200" dirty="0"/>
          </a:p>
        </p:txBody>
      </p:sp>
    </p:spTree>
    <p:extLst>
      <p:ext uri="{BB962C8B-B14F-4D97-AF65-F5344CB8AC3E}">
        <p14:creationId xmlns:p14="http://schemas.microsoft.com/office/powerpoint/2010/main" val="3629647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6628" y="1340768"/>
            <a:ext cx="6720747" cy="5040560"/>
          </a:xfrm>
          <a:prstGeom prst="rect">
            <a:avLst/>
          </a:prstGeom>
        </p:spPr>
      </p:pic>
      <p:sp>
        <p:nvSpPr>
          <p:cNvPr id="3" name="Textfeld 2"/>
          <p:cNvSpPr txBox="1"/>
          <p:nvPr/>
        </p:nvSpPr>
        <p:spPr>
          <a:xfrm>
            <a:off x="6897216" y="6381328"/>
            <a:ext cx="1584176" cy="276999"/>
          </a:xfrm>
          <a:prstGeom prst="rect">
            <a:avLst/>
          </a:prstGeom>
          <a:noFill/>
        </p:spPr>
        <p:txBody>
          <a:bodyPr wrap="square" rtlCol="0">
            <a:spAutoFit/>
          </a:bodyPr>
          <a:lstStyle/>
          <a:p>
            <a:r>
              <a:rPr lang="de-DE" sz="1200" dirty="0" err="1" smtClean="0"/>
              <a:t>Drüsiges</a:t>
            </a:r>
            <a:r>
              <a:rPr lang="de-DE" sz="1200" dirty="0" smtClean="0"/>
              <a:t> Springkraut</a:t>
            </a:r>
            <a:endParaRPr lang="de-DE" sz="1200" dirty="0"/>
          </a:p>
        </p:txBody>
      </p:sp>
      <p:sp>
        <p:nvSpPr>
          <p:cNvPr id="4" name="Textfeld 3"/>
          <p:cNvSpPr txBox="1"/>
          <p:nvPr/>
        </p:nvSpPr>
        <p:spPr>
          <a:xfrm>
            <a:off x="7608912" y="6165304"/>
            <a:ext cx="872480" cy="215444"/>
          </a:xfrm>
          <a:prstGeom prst="rect">
            <a:avLst/>
          </a:prstGeom>
          <a:noFill/>
        </p:spPr>
        <p:txBody>
          <a:bodyPr wrap="square" rtlCol="0">
            <a:spAutoFit/>
          </a:bodyPr>
          <a:lstStyle/>
          <a:p>
            <a:r>
              <a:rPr lang="de-DE" sz="800" dirty="0" smtClean="0">
                <a:solidFill>
                  <a:schemeClr val="bg1"/>
                </a:solidFill>
              </a:rPr>
              <a:t>Foto: </a:t>
            </a:r>
            <a:r>
              <a:rPr lang="de-DE" sz="800" dirty="0" err="1" smtClean="0">
                <a:solidFill>
                  <a:schemeClr val="bg1"/>
                </a:solidFill>
              </a:rPr>
              <a:t>korina</a:t>
            </a:r>
            <a:endParaRPr lang="de-DE" sz="800" dirty="0">
              <a:solidFill>
                <a:schemeClr val="bg1"/>
              </a:solidFill>
            </a:endParaRPr>
          </a:p>
        </p:txBody>
      </p:sp>
      <p:sp>
        <p:nvSpPr>
          <p:cNvPr id="5" name="Textfeld 4"/>
          <p:cNvSpPr txBox="1"/>
          <p:nvPr/>
        </p:nvSpPr>
        <p:spPr>
          <a:xfrm>
            <a:off x="1616628" y="801988"/>
            <a:ext cx="6720747" cy="461665"/>
          </a:xfrm>
          <a:prstGeom prst="rect">
            <a:avLst/>
          </a:prstGeom>
          <a:noFill/>
        </p:spPr>
        <p:txBody>
          <a:bodyPr wrap="square" rtlCol="0">
            <a:spAutoFit/>
          </a:bodyPr>
          <a:lstStyle/>
          <a:p>
            <a:r>
              <a:rPr lang="de-DE" sz="1200" b="1" dirty="0" smtClean="0">
                <a:solidFill>
                  <a:srgbClr val="478493"/>
                </a:solidFill>
              </a:rPr>
              <a:t>Alle Neophyten: </a:t>
            </a:r>
            <a:r>
              <a:rPr lang="de-DE" sz="1200" dirty="0" smtClean="0"/>
              <a:t>Breiten sich mithilfe des Menschen aus. Entweder absichtlich, weil sie in Gärten, Parks oder Wälder gepflanzt werden oder unabsichtlich, weil sie mit Transportgütern eingeschleppt wurden.</a:t>
            </a:r>
            <a:endParaRPr lang="de-DE" sz="1200" dirty="0"/>
          </a:p>
        </p:txBody>
      </p:sp>
    </p:spTree>
    <p:extLst>
      <p:ext uri="{BB962C8B-B14F-4D97-AF65-F5344CB8AC3E}">
        <p14:creationId xmlns:p14="http://schemas.microsoft.com/office/powerpoint/2010/main" val="10686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S:\Fotos\Arten\Alle Neophyten\H-K\Heracleum\Heracleum mantegazzianum\ganze Pflanze\Heracleum mantegazzianum Galgenberg Schlucht 19.6.2017 Katrin Schneider DSCF1176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8504" y="1303063"/>
            <a:ext cx="3310112" cy="4965797"/>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p:cNvSpPr txBox="1"/>
          <p:nvPr/>
        </p:nvSpPr>
        <p:spPr>
          <a:xfrm>
            <a:off x="272481" y="548680"/>
            <a:ext cx="3816424" cy="461665"/>
          </a:xfrm>
          <a:prstGeom prst="rect">
            <a:avLst/>
          </a:prstGeom>
          <a:noFill/>
        </p:spPr>
        <p:txBody>
          <a:bodyPr wrap="square" rtlCol="0">
            <a:spAutoFit/>
          </a:bodyPr>
          <a:lstStyle/>
          <a:p>
            <a:r>
              <a:rPr lang="de-DE" sz="1200" b="1" dirty="0" smtClean="0">
                <a:solidFill>
                  <a:srgbClr val="478493"/>
                </a:solidFill>
              </a:rPr>
              <a:t>Riesen-Bärenklau</a:t>
            </a:r>
            <a:r>
              <a:rPr lang="de-DE" sz="1200" dirty="0" smtClean="0"/>
              <a:t>: Fügt in Kombination mit Sonnenlicht starke Verbrennungen zu.</a:t>
            </a:r>
            <a:endParaRPr lang="de-DE" sz="1200" dirty="0"/>
          </a:p>
        </p:txBody>
      </p:sp>
      <p:sp>
        <p:nvSpPr>
          <p:cNvPr id="8" name="Textfeld 7"/>
          <p:cNvSpPr txBox="1"/>
          <p:nvPr/>
        </p:nvSpPr>
        <p:spPr>
          <a:xfrm>
            <a:off x="560512" y="6021288"/>
            <a:ext cx="864095" cy="215444"/>
          </a:xfrm>
          <a:prstGeom prst="rect">
            <a:avLst/>
          </a:prstGeom>
          <a:noFill/>
        </p:spPr>
        <p:txBody>
          <a:bodyPr wrap="square" rtlCol="0">
            <a:spAutoFit/>
          </a:bodyPr>
          <a:lstStyle/>
          <a:p>
            <a:r>
              <a:rPr lang="de-DE" sz="800" dirty="0" smtClean="0">
                <a:solidFill>
                  <a:schemeClr val="bg1"/>
                </a:solidFill>
              </a:rPr>
              <a:t>Foto</a:t>
            </a:r>
            <a:r>
              <a:rPr lang="de-DE" sz="800" dirty="0">
                <a:solidFill>
                  <a:schemeClr val="bg1"/>
                </a:solidFill>
              </a:rPr>
              <a:t>: </a:t>
            </a:r>
            <a:r>
              <a:rPr lang="de-DE" sz="800" dirty="0" smtClean="0">
                <a:solidFill>
                  <a:schemeClr val="bg1"/>
                </a:solidFill>
              </a:rPr>
              <a:t>Korina</a:t>
            </a:r>
            <a:endParaRPr lang="de-DE" sz="800" dirty="0">
              <a:solidFill>
                <a:schemeClr val="bg1"/>
              </a:solidFill>
            </a:endParaRPr>
          </a:p>
        </p:txBody>
      </p:sp>
      <p:pic>
        <p:nvPicPr>
          <p:cNvPr id="1026" name="Picture 2" descr="S:\Fotos\Arten\Alle Neophyten\H-K\Heracleum\Heracleum mantegazzianum\verbrennungen\Heracleum mantegazzianum Verbrennung USDA APHIS PPQ Archive, USDA APHIS PPQ, Bugwood.org 1148090-LGPT c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1966" y="1303063"/>
            <a:ext cx="5397964" cy="36004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S:\Fotos\Arten\Alle Neophyten\H-K\Heracleum\Heracleum mantegazzianum\ganze Pflanze\Heracleum mantegazzianum Galgenberg Schlucht 19.6.2017 Katrin Schneider DSCF1176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350" y="-13400088"/>
            <a:ext cx="4799391" cy="7200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feld 9"/>
          <p:cNvSpPr txBox="1"/>
          <p:nvPr/>
        </p:nvSpPr>
        <p:spPr>
          <a:xfrm>
            <a:off x="4245981" y="4615431"/>
            <a:ext cx="4248472" cy="215444"/>
          </a:xfrm>
          <a:prstGeom prst="rect">
            <a:avLst/>
          </a:prstGeom>
          <a:noFill/>
        </p:spPr>
        <p:txBody>
          <a:bodyPr wrap="square" rtlCol="0">
            <a:spAutoFit/>
          </a:bodyPr>
          <a:lstStyle/>
          <a:p>
            <a:r>
              <a:rPr lang="de-DE" sz="800" dirty="0" smtClean="0">
                <a:solidFill>
                  <a:schemeClr val="bg1"/>
                </a:solidFill>
              </a:rPr>
              <a:t>Foto</a:t>
            </a:r>
            <a:r>
              <a:rPr lang="de-DE" sz="800" dirty="0">
                <a:solidFill>
                  <a:schemeClr val="bg1"/>
                </a:solidFill>
              </a:rPr>
              <a:t>: </a:t>
            </a:r>
            <a:r>
              <a:rPr lang="de-DE" sz="800" dirty="0" smtClean="0">
                <a:solidFill>
                  <a:schemeClr val="bg1"/>
                </a:solidFill>
              </a:rPr>
              <a:t> USDA APHIS PPQ Archive, Bugwood.org</a:t>
            </a:r>
            <a:endParaRPr lang="de-DE" sz="800" dirty="0">
              <a:solidFill>
                <a:schemeClr val="bg1"/>
              </a:solidFill>
            </a:endParaRPr>
          </a:p>
        </p:txBody>
      </p:sp>
    </p:spTree>
    <p:extLst>
      <p:ext uri="{BB962C8B-B14F-4D97-AF65-F5344CB8AC3E}">
        <p14:creationId xmlns:p14="http://schemas.microsoft.com/office/powerpoint/2010/main" val="1431910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Fotos\Arten\Alle Neophyten\H-K\Heracleum\Heracleum mantegazzianum\Keimlinge\Heracleum mantegazzianum Keimlinge Katrin Schneider DSCF2670fx.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480" y="2348880"/>
            <a:ext cx="3796680" cy="3796680"/>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1928664" y="5733256"/>
            <a:ext cx="872480" cy="215444"/>
          </a:xfrm>
          <a:prstGeom prst="rect">
            <a:avLst/>
          </a:prstGeom>
          <a:noFill/>
        </p:spPr>
        <p:txBody>
          <a:bodyPr wrap="square" rtlCol="0">
            <a:spAutoFit/>
          </a:bodyPr>
          <a:lstStyle/>
          <a:p>
            <a:r>
              <a:rPr lang="de-DE" sz="800" dirty="0" smtClean="0">
                <a:solidFill>
                  <a:schemeClr val="bg1"/>
                </a:solidFill>
              </a:rPr>
              <a:t>Foto: </a:t>
            </a:r>
            <a:r>
              <a:rPr lang="de-DE" sz="800" dirty="0" err="1" smtClean="0">
                <a:solidFill>
                  <a:schemeClr val="bg1"/>
                </a:solidFill>
              </a:rPr>
              <a:t>korina</a:t>
            </a:r>
            <a:endParaRPr lang="de-DE" sz="800" dirty="0">
              <a:solidFill>
                <a:schemeClr val="bg1"/>
              </a:solidFill>
            </a:endParaRPr>
          </a:p>
        </p:txBody>
      </p:sp>
      <p:sp>
        <p:nvSpPr>
          <p:cNvPr id="7" name="Textfeld 6"/>
          <p:cNvSpPr txBox="1"/>
          <p:nvPr/>
        </p:nvSpPr>
        <p:spPr>
          <a:xfrm>
            <a:off x="456692" y="1628800"/>
            <a:ext cx="3816424" cy="461665"/>
          </a:xfrm>
          <a:prstGeom prst="rect">
            <a:avLst/>
          </a:prstGeom>
          <a:noFill/>
        </p:spPr>
        <p:txBody>
          <a:bodyPr wrap="square" rtlCol="0">
            <a:spAutoFit/>
          </a:bodyPr>
          <a:lstStyle/>
          <a:p>
            <a:r>
              <a:rPr lang="de-DE" sz="1200" b="1" dirty="0" smtClean="0">
                <a:solidFill>
                  <a:srgbClr val="478493"/>
                </a:solidFill>
              </a:rPr>
              <a:t>Riesen-Bärenklau, </a:t>
            </a:r>
            <a:r>
              <a:rPr lang="de-DE" sz="1200" b="1" dirty="0" err="1" smtClean="0">
                <a:solidFill>
                  <a:srgbClr val="478493"/>
                </a:solidFill>
              </a:rPr>
              <a:t>Ambrosie</a:t>
            </a:r>
            <a:r>
              <a:rPr lang="de-DE" sz="1200" b="1" dirty="0" smtClean="0">
                <a:solidFill>
                  <a:srgbClr val="478493"/>
                </a:solidFill>
              </a:rPr>
              <a:t>, Robinie</a:t>
            </a:r>
            <a:r>
              <a:rPr lang="de-DE" sz="1200" dirty="0" smtClean="0"/>
              <a:t>: Ihre Samen sind im Boden viele Jahre keimfähig.</a:t>
            </a:r>
            <a:endParaRPr lang="de-DE" sz="1200" dirty="0"/>
          </a:p>
        </p:txBody>
      </p:sp>
      <p:sp>
        <p:nvSpPr>
          <p:cNvPr id="8" name="Textfeld 7"/>
          <p:cNvSpPr txBox="1"/>
          <p:nvPr/>
        </p:nvSpPr>
        <p:spPr>
          <a:xfrm>
            <a:off x="1784648" y="6145560"/>
            <a:ext cx="2262313" cy="276999"/>
          </a:xfrm>
          <a:prstGeom prst="rect">
            <a:avLst/>
          </a:prstGeom>
          <a:noFill/>
        </p:spPr>
        <p:txBody>
          <a:bodyPr wrap="square" rtlCol="0">
            <a:spAutoFit/>
          </a:bodyPr>
          <a:lstStyle/>
          <a:p>
            <a:r>
              <a:rPr lang="de-DE" sz="1200" dirty="0" smtClean="0"/>
              <a:t>Keimlinge vom Riesen-Bärenklau</a:t>
            </a:r>
            <a:endParaRPr lang="de-DE" sz="1200" dirty="0"/>
          </a:p>
        </p:txBody>
      </p:sp>
    </p:spTree>
    <p:extLst>
      <p:ext uri="{BB962C8B-B14F-4D97-AF65-F5344CB8AC3E}">
        <p14:creationId xmlns:p14="http://schemas.microsoft.com/office/powerpoint/2010/main" val="1437199616"/>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281</Words>
  <Application>Microsoft Office PowerPoint</Application>
  <PresentationFormat>A4-Papier (210 x 297 mm)</PresentationFormat>
  <Paragraphs>34</Paragraphs>
  <Slides>7</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7</vt:i4>
      </vt:variant>
    </vt:vector>
  </HeadingPairs>
  <TitlesOfParts>
    <vt:vector size="10" baseType="lpstr">
      <vt:lpstr>Arial</vt:lpstr>
      <vt:lpstr>Calibri</vt:lpstr>
      <vt:lpstr>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Ungeschlechtliche Vermehrung von Staudenknöterichen</dc:title>
  <dc:creator>Pc1</dc:creator>
  <cp:lastModifiedBy>Katrin</cp:lastModifiedBy>
  <cp:revision>20</cp:revision>
  <dcterms:created xsi:type="dcterms:W3CDTF">2018-03-19T14:11:17Z</dcterms:created>
  <dcterms:modified xsi:type="dcterms:W3CDTF">2018-07-26T14:11:25Z</dcterms:modified>
</cp:coreProperties>
</file>