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601200" cy="12801600" type="A3"/>
  <p:notesSz cx="7099300" cy="10234613"/>
  <p:defaultTextStyle>
    <a:defPPr>
      <a:defRPr lang="de-DE"/>
    </a:defPPr>
    <a:lvl1pPr marL="0" algn="l" defTabSz="122191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10956" algn="l" defTabSz="122191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21913" algn="l" defTabSz="122191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32869" algn="l" defTabSz="122191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43825" algn="l" defTabSz="122191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54782" algn="l" defTabSz="122191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65738" algn="l" defTabSz="122191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76695" algn="l" defTabSz="122191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87651" algn="l" defTabSz="122191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84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70" y="360"/>
      </p:cViewPr>
      <p:guideLst>
        <p:guide orient="horz" pos="4032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20090" y="3976797"/>
            <a:ext cx="8161020" cy="274404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40180" y="7254240"/>
            <a:ext cx="6720840" cy="32715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10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21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32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438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54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657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76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87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3B5B6-F0E8-43DF-A8EC-11A547655E3D}" type="datetimeFigureOut">
              <a:rPr lang="de-DE" smtClean="0"/>
              <a:t>20.07.2018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B384D-77F2-439F-9F74-36D0C7E7AF5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9955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3B5B6-F0E8-43DF-A8EC-11A547655E3D}" type="datetimeFigureOut">
              <a:rPr lang="de-DE" smtClean="0"/>
              <a:t>20.07.2018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B384D-77F2-439F-9F74-36D0C7E7AF5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1595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8429" y="8226213"/>
            <a:ext cx="8161020" cy="254254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58429" y="5425866"/>
            <a:ext cx="8161020" cy="2800348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1095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2191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3286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4382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5478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6573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7669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8765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3B5B6-F0E8-43DF-A8EC-11A547655E3D}" type="datetimeFigureOut">
              <a:rPr lang="de-DE" smtClean="0"/>
              <a:t>20.07.2018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B384D-77F2-439F-9F74-36D0C7E7AF5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064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60047" y="3982721"/>
            <a:ext cx="3160395" cy="1126363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680462" y="3982721"/>
            <a:ext cx="3160395" cy="1126363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3B5B6-F0E8-43DF-A8EC-11A547655E3D}" type="datetimeFigureOut">
              <a:rPr lang="de-DE" smtClean="0"/>
              <a:t>20.07.2018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B384D-77F2-439F-9F74-36D0C7E7AF5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8640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80060" y="512657"/>
            <a:ext cx="8641080" cy="21336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80061" y="2865544"/>
            <a:ext cx="4242197" cy="119422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10956" indent="0">
              <a:buNone/>
              <a:defRPr sz="2700" b="1"/>
            </a:lvl2pPr>
            <a:lvl3pPr marL="1221913" indent="0">
              <a:buNone/>
              <a:defRPr sz="2400" b="1"/>
            </a:lvl3pPr>
            <a:lvl4pPr marL="1832869" indent="0">
              <a:buNone/>
              <a:defRPr sz="2100" b="1"/>
            </a:lvl4pPr>
            <a:lvl5pPr marL="2443825" indent="0">
              <a:buNone/>
              <a:defRPr sz="2100" b="1"/>
            </a:lvl5pPr>
            <a:lvl6pPr marL="3054782" indent="0">
              <a:buNone/>
              <a:defRPr sz="2100" b="1"/>
            </a:lvl6pPr>
            <a:lvl7pPr marL="3665738" indent="0">
              <a:buNone/>
              <a:defRPr sz="2100" b="1"/>
            </a:lvl7pPr>
            <a:lvl8pPr marL="4276695" indent="0">
              <a:buNone/>
              <a:defRPr sz="2100" b="1"/>
            </a:lvl8pPr>
            <a:lvl9pPr marL="4887651" indent="0">
              <a:buNone/>
              <a:defRPr sz="21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80061" y="4059766"/>
            <a:ext cx="4242197" cy="737573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877279" y="2865544"/>
            <a:ext cx="4243863" cy="119422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10956" indent="0">
              <a:buNone/>
              <a:defRPr sz="2700" b="1"/>
            </a:lvl2pPr>
            <a:lvl3pPr marL="1221913" indent="0">
              <a:buNone/>
              <a:defRPr sz="2400" b="1"/>
            </a:lvl3pPr>
            <a:lvl4pPr marL="1832869" indent="0">
              <a:buNone/>
              <a:defRPr sz="2100" b="1"/>
            </a:lvl4pPr>
            <a:lvl5pPr marL="2443825" indent="0">
              <a:buNone/>
              <a:defRPr sz="2100" b="1"/>
            </a:lvl5pPr>
            <a:lvl6pPr marL="3054782" indent="0">
              <a:buNone/>
              <a:defRPr sz="2100" b="1"/>
            </a:lvl6pPr>
            <a:lvl7pPr marL="3665738" indent="0">
              <a:buNone/>
              <a:defRPr sz="2100" b="1"/>
            </a:lvl7pPr>
            <a:lvl8pPr marL="4276695" indent="0">
              <a:buNone/>
              <a:defRPr sz="2100" b="1"/>
            </a:lvl8pPr>
            <a:lvl9pPr marL="4887651" indent="0">
              <a:buNone/>
              <a:defRPr sz="21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877279" y="4059766"/>
            <a:ext cx="4243863" cy="737573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3B5B6-F0E8-43DF-A8EC-11A547655E3D}" type="datetimeFigureOut">
              <a:rPr lang="de-DE" smtClean="0"/>
              <a:t>20.07.2018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B384D-77F2-439F-9F74-36D0C7E7AF5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0086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3B5B6-F0E8-43DF-A8EC-11A547655E3D}" type="datetimeFigureOut">
              <a:rPr lang="de-DE" smtClean="0"/>
              <a:t>20.07.2018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B384D-77F2-439F-9F74-36D0C7E7AF5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0167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3B5B6-F0E8-43DF-A8EC-11A547655E3D}" type="datetimeFigureOut">
              <a:rPr lang="de-DE" smtClean="0"/>
              <a:t>20.07.2018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B384D-77F2-439F-9F74-36D0C7E7AF5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391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80062" y="509695"/>
            <a:ext cx="3158729" cy="216916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753804" y="509694"/>
            <a:ext cx="5367338" cy="10925812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80062" y="2678854"/>
            <a:ext cx="3158729" cy="8756651"/>
          </a:xfrm>
        </p:spPr>
        <p:txBody>
          <a:bodyPr/>
          <a:lstStyle>
            <a:lvl1pPr marL="0" indent="0">
              <a:buNone/>
              <a:defRPr sz="1900"/>
            </a:lvl1pPr>
            <a:lvl2pPr marL="610956" indent="0">
              <a:buNone/>
              <a:defRPr sz="1600"/>
            </a:lvl2pPr>
            <a:lvl3pPr marL="1221913" indent="0">
              <a:buNone/>
              <a:defRPr sz="1300"/>
            </a:lvl3pPr>
            <a:lvl4pPr marL="1832869" indent="0">
              <a:buNone/>
              <a:defRPr sz="1200"/>
            </a:lvl4pPr>
            <a:lvl5pPr marL="2443825" indent="0">
              <a:buNone/>
              <a:defRPr sz="1200"/>
            </a:lvl5pPr>
            <a:lvl6pPr marL="3054782" indent="0">
              <a:buNone/>
              <a:defRPr sz="1200"/>
            </a:lvl6pPr>
            <a:lvl7pPr marL="3665738" indent="0">
              <a:buNone/>
              <a:defRPr sz="1200"/>
            </a:lvl7pPr>
            <a:lvl8pPr marL="4276695" indent="0">
              <a:buNone/>
              <a:defRPr sz="1200"/>
            </a:lvl8pPr>
            <a:lvl9pPr marL="4887651" indent="0">
              <a:buNone/>
              <a:defRPr sz="12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3B5B6-F0E8-43DF-A8EC-11A547655E3D}" type="datetimeFigureOut">
              <a:rPr lang="de-DE" smtClean="0"/>
              <a:t>20.07.2018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B384D-77F2-439F-9F74-36D0C7E7AF5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1709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81902" y="8961121"/>
            <a:ext cx="5760720" cy="1057912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881902" y="1143846"/>
            <a:ext cx="5760720" cy="7680960"/>
          </a:xfrm>
        </p:spPr>
        <p:txBody>
          <a:bodyPr/>
          <a:lstStyle>
            <a:lvl1pPr marL="0" indent="0">
              <a:buNone/>
              <a:defRPr sz="4300"/>
            </a:lvl1pPr>
            <a:lvl2pPr marL="610956" indent="0">
              <a:buNone/>
              <a:defRPr sz="3700"/>
            </a:lvl2pPr>
            <a:lvl3pPr marL="1221913" indent="0">
              <a:buNone/>
              <a:defRPr sz="3200"/>
            </a:lvl3pPr>
            <a:lvl4pPr marL="1832869" indent="0">
              <a:buNone/>
              <a:defRPr sz="2700"/>
            </a:lvl4pPr>
            <a:lvl5pPr marL="2443825" indent="0">
              <a:buNone/>
              <a:defRPr sz="2700"/>
            </a:lvl5pPr>
            <a:lvl6pPr marL="3054782" indent="0">
              <a:buNone/>
              <a:defRPr sz="2700"/>
            </a:lvl6pPr>
            <a:lvl7pPr marL="3665738" indent="0">
              <a:buNone/>
              <a:defRPr sz="2700"/>
            </a:lvl7pPr>
            <a:lvl8pPr marL="4276695" indent="0">
              <a:buNone/>
              <a:defRPr sz="2700"/>
            </a:lvl8pPr>
            <a:lvl9pPr marL="4887651" indent="0">
              <a:buNone/>
              <a:defRPr sz="27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881902" y="10019033"/>
            <a:ext cx="5760720" cy="1502408"/>
          </a:xfrm>
        </p:spPr>
        <p:txBody>
          <a:bodyPr/>
          <a:lstStyle>
            <a:lvl1pPr marL="0" indent="0">
              <a:buNone/>
              <a:defRPr sz="1900"/>
            </a:lvl1pPr>
            <a:lvl2pPr marL="610956" indent="0">
              <a:buNone/>
              <a:defRPr sz="1600"/>
            </a:lvl2pPr>
            <a:lvl3pPr marL="1221913" indent="0">
              <a:buNone/>
              <a:defRPr sz="1300"/>
            </a:lvl3pPr>
            <a:lvl4pPr marL="1832869" indent="0">
              <a:buNone/>
              <a:defRPr sz="1200"/>
            </a:lvl4pPr>
            <a:lvl5pPr marL="2443825" indent="0">
              <a:buNone/>
              <a:defRPr sz="1200"/>
            </a:lvl5pPr>
            <a:lvl6pPr marL="3054782" indent="0">
              <a:buNone/>
              <a:defRPr sz="1200"/>
            </a:lvl6pPr>
            <a:lvl7pPr marL="3665738" indent="0">
              <a:buNone/>
              <a:defRPr sz="1200"/>
            </a:lvl7pPr>
            <a:lvl8pPr marL="4276695" indent="0">
              <a:buNone/>
              <a:defRPr sz="1200"/>
            </a:lvl8pPr>
            <a:lvl9pPr marL="4887651" indent="0">
              <a:buNone/>
              <a:defRPr sz="12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3B5B6-F0E8-43DF-A8EC-11A547655E3D}" type="datetimeFigureOut">
              <a:rPr lang="de-DE" smtClean="0"/>
              <a:t>20.07.2018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B384D-77F2-439F-9F74-36D0C7E7AF5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0598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3B5B6-F0E8-43DF-A8EC-11A547655E3D}" type="datetimeFigureOut">
              <a:rPr lang="de-DE" smtClean="0"/>
              <a:t>20.07.2018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B384D-77F2-439F-9F74-36D0C7E7AF5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4979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5220652" y="684532"/>
            <a:ext cx="1620203" cy="1456182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60047" y="684532"/>
            <a:ext cx="4700588" cy="1456182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3B5B6-F0E8-43DF-A8EC-11A547655E3D}" type="datetimeFigureOut">
              <a:rPr lang="de-DE" smtClean="0"/>
              <a:t>20.07.2018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B384D-77F2-439F-9F74-36D0C7E7AF5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5339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80060" y="512657"/>
            <a:ext cx="8641080" cy="2133600"/>
          </a:xfrm>
          <a:prstGeom prst="rect">
            <a:avLst/>
          </a:prstGeom>
        </p:spPr>
        <p:txBody>
          <a:bodyPr vert="horz" lIns="122191" tIns="61096" rIns="122191" bIns="61096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80060" y="2987043"/>
            <a:ext cx="8641080" cy="8448464"/>
          </a:xfrm>
          <a:prstGeom prst="rect">
            <a:avLst/>
          </a:prstGeom>
        </p:spPr>
        <p:txBody>
          <a:bodyPr vert="horz" lIns="122191" tIns="61096" rIns="122191" bIns="61096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80060" y="11865189"/>
            <a:ext cx="2240280" cy="681566"/>
          </a:xfrm>
          <a:prstGeom prst="rect">
            <a:avLst/>
          </a:prstGeom>
        </p:spPr>
        <p:txBody>
          <a:bodyPr vert="horz" lIns="122191" tIns="61096" rIns="122191" bIns="61096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43B5B6-F0E8-43DF-A8EC-11A547655E3D}" type="datetimeFigureOut">
              <a:rPr lang="de-DE" smtClean="0"/>
              <a:t>20.07.2018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280410" y="11865189"/>
            <a:ext cx="3040380" cy="681566"/>
          </a:xfrm>
          <a:prstGeom prst="rect">
            <a:avLst/>
          </a:prstGeom>
        </p:spPr>
        <p:txBody>
          <a:bodyPr vert="horz" lIns="122191" tIns="61096" rIns="122191" bIns="61096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80860" y="11865189"/>
            <a:ext cx="2240280" cy="681566"/>
          </a:xfrm>
          <a:prstGeom prst="rect">
            <a:avLst/>
          </a:prstGeom>
        </p:spPr>
        <p:txBody>
          <a:bodyPr vert="horz" lIns="122191" tIns="61096" rIns="122191" bIns="61096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CB384D-77F2-439F-9F74-36D0C7E7AF5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4096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21913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8217" indent="-458217" algn="l" defTabSz="1221913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2804" indent="-381848" algn="l" defTabSz="1221913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7391" indent="-305478" algn="l" defTabSz="122191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8347" indent="-305478" algn="l" defTabSz="1221913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9304" indent="-305478" algn="l" defTabSz="1221913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60260" indent="-305478" algn="l" defTabSz="1221913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71216" indent="-305478" algn="l" defTabSz="1221913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82173" indent="-305478" algn="l" defTabSz="1221913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93129" indent="-305478" algn="l" defTabSz="1221913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22191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0956" algn="l" defTabSz="122191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21913" algn="l" defTabSz="122191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32869" algn="l" defTabSz="122191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3825" algn="l" defTabSz="122191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54782" algn="l" defTabSz="122191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65738" algn="l" defTabSz="122191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76695" algn="l" defTabSz="122191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87651" algn="l" defTabSz="122191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272208" y="928192"/>
            <a:ext cx="7488831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dirty="0" smtClean="0"/>
              <a:t>Hallo, ich bin</a:t>
            </a:r>
          </a:p>
          <a:p>
            <a:endParaRPr lang="de-DE" sz="4800" dirty="0" smtClean="0"/>
          </a:p>
          <a:p>
            <a:endParaRPr lang="de-DE" sz="4800" dirty="0"/>
          </a:p>
          <a:p>
            <a:r>
              <a:rPr lang="de-DE" sz="4800" dirty="0" smtClean="0"/>
              <a:t>Ich </a:t>
            </a:r>
            <a:r>
              <a:rPr lang="de-DE" sz="4800" dirty="0" smtClean="0"/>
              <a:t>kann mich ausbreiten!</a:t>
            </a:r>
            <a:endParaRPr lang="de-DE" sz="4800" dirty="0" smtClean="0"/>
          </a:p>
          <a:p>
            <a:endParaRPr lang="de-DE" sz="1400" dirty="0"/>
          </a:p>
          <a:p>
            <a:r>
              <a:rPr lang="de-DE" sz="1400" dirty="0" smtClean="0"/>
              <a:t>Aber wie kann die Pflanze </a:t>
            </a:r>
            <a:r>
              <a:rPr lang="de-DE" sz="1400" dirty="0" smtClean="0"/>
              <a:t>sich ausbreiten? </a:t>
            </a:r>
            <a:endParaRPr lang="de-DE" sz="1400" dirty="0" smtClean="0"/>
          </a:p>
          <a:p>
            <a:r>
              <a:rPr lang="de-DE" sz="1400" dirty="0" smtClean="0"/>
              <a:t>Schaut euch die Pflanzensamen genau an und notiert eure Vermutung!</a:t>
            </a:r>
          </a:p>
          <a:p>
            <a:endParaRPr lang="de-DE" sz="1400" dirty="0" smtClean="0"/>
          </a:p>
          <a:p>
            <a:pPr marL="285750" indent="-285750">
              <a:buClr>
                <a:srgbClr val="478493"/>
              </a:buClr>
              <a:buFont typeface="Calibri" panose="020F0502020204030204" pitchFamily="34" charset="0"/>
              <a:buChar char="⃝"/>
            </a:pPr>
            <a:r>
              <a:rPr lang="de-DE" sz="1400" dirty="0" smtClean="0"/>
              <a:t> Mit dem Wind</a:t>
            </a:r>
          </a:p>
          <a:p>
            <a:pPr marL="285750" indent="-285750">
              <a:buClr>
                <a:srgbClr val="478493"/>
              </a:buClr>
              <a:buFont typeface="Calibri" panose="020F0502020204030204" pitchFamily="34" charset="0"/>
              <a:buChar char="⃝"/>
            </a:pPr>
            <a:r>
              <a:rPr lang="de-DE" sz="1400" dirty="0" smtClean="0"/>
              <a:t> Mit dem Wasser</a:t>
            </a:r>
          </a:p>
          <a:p>
            <a:pPr marL="285750" indent="-285750">
              <a:buClr>
                <a:srgbClr val="478493"/>
              </a:buClr>
              <a:buFont typeface="Calibri" panose="020F0502020204030204" pitchFamily="34" charset="0"/>
              <a:buChar char="⃝"/>
            </a:pPr>
            <a:r>
              <a:rPr lang="de-DE" sz="1400" dirty="0" smtClean="0"/>
              <a:t> Mit Mensch und Tier</a:t>
            </a:r>
          </a:p>
          <a:p>
            <a:pPr marL="285750" indent="-285750">
              <a:buClr>
                <a:srgbClr val="478493"/>
              </a:buClr>
              <a:buFont typeface="Calibri" panose="020F0502020204030204" pitchFamily="34" charset="0"/>
              <a:buChar char="⃝"/>
            </a:pPr>
            <a:r>
              <a:rPr lang="de-DE" sz="1400" dirty="0"/>
              <a:t> </a:t>
            </a:r>
            <a:r>
              <a:rPr lang="de-DE" sz="1400" dirty="0" smtClean="0"/>
              <a:t>Mit eigenen Mechanismen, Selbstausbreitung</a:t>
            </a:r>
          </a:p>
          <a:p>
            <a:pPr marL="285750" indent="-285750">
              <a:buClr>
                <a:srgbClr val="478493"/>
              </a:buClr>
              <a:buFont typeface="Calibri" panose="020F0502020204030204" pitchFamily="34" charset="0"/>
              <a:buChar char="⃝"/>
            </a:pPr>
            <a:r>
              <a:rPr lang="de-DE" sz="1400" dirty="0" smtClean="0"/>
              <a:t> Ungeschlechtlich über </a:t>
            </a:r>
            <a:r>
              <a:rPr lang="de-DE" sz="1400" dirty="0" err="1" smtClean="0"/>
              <a:t>klonales</a:t>
            </a:r>
            <a:r>
              <a:rPr lang="de-DE" sz="1400" dirty="0" smtClean="0"/>
              <a:t> Wachstum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1416224" y="1864296"/>
            <a:ext cx="6624736" cy="1224136"/>
          </a:xfrm>
          <a:prstGeom prst="rect">
            <a:avLst/>
          </a:prstGeom>
          <a:noFill/>
          <a:ln w="53975" cap="rnd">
            <a:solidFill>
              <a:srgbClr val="478493"/>
            </a:solidFill>
            <a:prstDash val="lg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6770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rafik 6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"/>
          <a:stretch/>
        </p:blipFill>
        <p:spPr>
          <a:xfrm>
            <a:off x="6760876" y="5896744"/>
            <a:ext cx="735810" cy="595395"/>
          </a:xfrm>
          <a:prstGeom prst="rect">
            <a:avLst/>
          </a:prstGeom>
        </p:spPr>
      </p:pic>
      <p:pic>
        <p:nvPicPr>
          <p:cNvPr id="68" name="Grafik 6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40" r="4116"/>
          <a:stretch/>
        </p:blipFill>
        <p:spPr>
          <a:xfrm>
            <a:off x="6760876" y="4096624"/>
            <a:ext cx="725198" cy="720000"/>
          </a:xfrm>
          <a:prstGeom prst="rect">
            <a:avLst/>
          </a:prstGeom>
        </p:spPr>
      </p:pic>
      <p:pic>
        <p:nvPicPr>
          <p:cNvPr id="1027" name="Picture 3" descr="S:\Fotos\Arten\Alle Neophyten\H-K\Heracleum\Heracleum mantegazzianum\Keimlinge\Heracleum mantegazzianum Keimlinge Katrin Schneider DSCF2670fx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658" y="6705092"/>
            <a:ext cx="676506" cy="676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48" t="34600" r="23966" b="37049"/>
          <a:stretch/>
        </p:blipFill>
        <p:spPr bwMode="auto">
          <a:xfrm>
            <a:off x="6758251" y="10176851"/>
            <a:ext cx="717538" cy="711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Grafik 7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73" r="-5891"/>
          <a:stretch/>
        </p:blipFill>
        <p:spPr>
          <a:xfrm>
            <a:off x="6760877" y="11032216"/>
            <a:ext cx="776028" cy="721377"/>
          </a:xfrm>
          <a:prstGeom prst="rect">
            <a:avLst/>
          </a:prstGeom>
        </p:spPr>
      </p:pic>
      <p:pic>
        <p:nvPicPr>
          <p:cNvPr id="73" name="Grafik 7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56" t="22895" r="929" b="18358"/>
          <a:stretch/>
        </p:blipFill>
        <p:spPr>
          <a:xfrm>
            <a:off x="6760875" y="9281120"/>
            <a:ext cx="712289" cy="720000"/>
          </a:xfrm>
          <a:prstGeom prst="rect">
            <a:avLst/>
          </a:prstGeom>
        </p:spPr>
      </p:pic>
      <p:pic>
        <p:nvPicPr>
          <p:cNvPr id="71" name="Grafik 7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62" r="19991"/>
          <a:stretch/>
        </p:blipFill>
        <p:spPr>
          <a:xfrm>
            <a:off x="6760875" y="7538488"/>
            <a:ext cx="712289" cy="724896"/>
          </a:xfrm>
          <a:prstGeom prst="rect">
            <a:avLst/>
          </a:prstGeom>
        </p:spPr>
      </p:pic>
      <p:pic>
        <p:nvPicPr>
          <p:cNvPr id="72" name="Grafik 7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81" r="16666"/>
          <a:stretch/>
        </p:blipFill>
        <p:spPr>
          <a:xfrm>
            <a:off x="6760876" y="8407170"/>
            <a:ext cx="712288" cy="720000"/>
          </a:xfrm>
          <a:prstGeom prst="rect">
            <a:avLst/>
          </a:prstGeom>
        </p:spPr>
      </p:pic>
      <p:pic>
        <p:nvPicPr>
          <p:cNvPr id="69" name="Grafik 6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1" t="19855" r="22183" b="15095"/>
          <a:stretch/>
        </p:blipFill>
        <p:spPr>
          <a:xfrm>
            <a:off x="6760876" y="4923296"/>
            <a:ext cx="720000" cy="720000"/>
          </a:xfrm>
          <a:prstGeom prst="rect">
            <a:avLst/>
          </a:prstGeom>
        </p:spPr>
      </p:pic>
      <p:pic>
        <p:nvPicPr>
          <p:cNvPr id="67" name="Grafik 66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20" t="9407" r="20220"/>
          <a:stretch/>
        </p:blipFill>
        <p:spPr>
          <a:xfrm>
            <a:off x="2496344" y="11448833"/>
            <a:ext cx="720000" cy="545225"/>
          </a:xfrm>
          <a:prstGeom prst="rect">
            <a:avLst/>
          </a:prstGeom>
        </p:spPr>
      </p:pic>
      <p:pic>
        <p:nvPicPr>
          <p:cNvPr id="65" name="Grafik 64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06" r="26227" b="12373"/>
          <a:stretch/>
        </p:blipFill>
        <p:spPr>
          <a:xfrm>
            <a:off x="818074" y="8546862"/>
            <a:ext cx="720000" cy="580308"/>
          </a:xfrm>
          <a:prstGeom prst="rect">
            <a:avLst/>
          </a:prstGeom>
        </p:spPr>
      </p:pic>
      <p:pic>
        <p:nvPicPr>
          <p:cNvPr id="66" name="Grafik 6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160" y="9929192"/>
            <a:ext cx="720000" cy="494810"/>
          </a:xfrm>
          <a:prstGeom prst="rect">
            <a:avLst/>
          </a:prstGeom>
        </p:spPr>
      </p:pic>
      <p:sp>
        <p:nvSpPr>
          <p:cNvPr id="2" name="Rechteck 1"/>
          <p:cNvSpPr/>
          <p:nvPr/>
        </p:nvSpPr>
        <p:spPr>
          <a:xfrm>
            <a:off x="840160" y="712168"/>
            <a:ext cx="8064896" cy="578372"/>
          </a:xfrm>
          <a:prstGeom prst="rect">
            <a:avLst/>
          </a:prstGeom>
          <a:noFill/>
          <a:ln w="53975" cap="rnd">
            <a:solidFill>
              <a:srgbClr val="478493"/>
            </a:solidFill>
            <a:prstDash val="lg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840160" y="828874"/>
            <a:ext cx="18750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Hallo, ich bin:</a:t>
            </a:r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408112" y="1648272"/>
            <a:ext cx="3600400" cy="4392488"/>
          </a:xfrm>
          <a:prstGeom prst="rect">
            <a:avLst/>
          </a:prstGeom>
          <a:noFill/>
          <a:ln w="53975" cap="rnd">
            <a:solidFill>
              <a:srgbClr val="478493"/>
            </a:solidFill>
            <a:prstDash val="lg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480120" y="1731313"/>
            <a:ext cx="19904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Das ist mein größter Vorteil:</a:t>
            </a:r>
          </a:p>
          <a:p>
            <a:r>
              <a:rPr lang="de-DE" sz="1200" dirty="0" smtClean="0"/>
              <a:t>(Zeichnen! Station Gestalten)</a:t>
            </a:r>
            <a:endParaRPr lang="de-DE" sz="1200" dirty="0"/>
          </a:p>
        </p:txBody>
      </p:sp>
      <p:sp>
        <p:nvSpPr>
          <p:cNvPr id="6" name="Rechteck 5"/>
          <p:cNvSpPr/>
          <p:nvPr/>
        </p:nvSpPr>
        <p:spPr>
          <a:xfrm>
            <a:off x="4254212" y="1648272"/>
            <a:ext cx="2994660" cy="1440160"/>
          </a:xfrm>
          <a:prstGeom prst="rect">
            <a:avLst/>
          </a:prstGeom>
          <a:noFill/>
          <a:ln w="53975" cap="rnd">
            <a:solidFill>
              <a:srgbClr val="478493"/>
            </a:solidFill>
            <a:prstDash val="lg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L-Form 8"/>
          <p:cNvSpPr/>
          <p:nvPr/>
        </p:nvSpPr>
        <p:spPr>
          <a:xfrm rot="10800000">
            <a:off x="7464895" y="1648272"/>
            <a:ext cx="1800200" cy="10585176"/>
          </a:xfrm>
          <a:prstGeom prst="corner">
            <a:avLst>
              <a:gd name="adj1" fmla="val 81263"/>
              <a:gd name="adj2" fmla="val 62146"/>
            </a:avLst>
          </a:prstGeom>
          <a:noFill/>
          <a:ln w="53975" cap="rnd">
            <a:solidFill>
              <a:srgbClr val="478493"/>
            </a:solidFill>
            <a:prstDash val="lg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408111" y="6328792"/>
            <a:ext cx="3606557" cy="5904656"/>
          </a:xfrm>
          <a:prstGeom prst="rect">
            <a:avLst/>
          </a:prstGeom>
          <a:noFill/>
          <a:ln w="53975" cap="rnd">
            <a:solidFill>
              <a:srgbClr val="478493"/>
            </a:solidFill>
            <a:prstDash val="lg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4254212" y="3376464"/>
            <a:ext cx="3570724" cy="8856984"/>
          </a:xfrm>
          <a:prstGeom prst="rect">
            <a:avLst/>
          </a:prstGeom>
          <a:noFill/>
          <a:ln w="53975" cap="rnd">
            <a:solidFill>
              <a:srgbClr val="478493"/>
            </a:solidFill>
            <a:prstDash val="lg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feld 12"/>
          <p:cNvSpPr txBox="1"/>
          <p:nvPr/>
        </p:nvSpPr>
        <p:spPr>
          <a:xfrm>
            <a:off x="4254212" y="1731313"/>
            <a:ext cx="2712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So sehen meine Früchte und Samen aus:</a:t>
            </a:r>
          </a:p>
          <a:p>
            <a:r>
              <a:rPr lang="de-DE" sz="1200" dirty="0" smtClean="0"/>
              <a:t>(Aufkleben! Station Gestalten)</a:t>
            </a:r>
            <a:endParaRPr lang="de-DE" sz="1200" dirty="0"/>
          </a:p>
        </p:txBody>
      </p:sp>
      <p:sp>
        <p:nvSpPr>
          <p:cNvPr id="14" name="Textfeld 13"/>
          <p:cNvSpPr txBox="1"/>
          <p:nvPr/>
        </p:nvSpPr>
        <p:spPr>
          <a:xfrm>
            <a:off x="7464894" y="1731313"/>
            <a:ext cx="1872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So hoch kann ich wachsen:</a:t>
            </a:r>
          </a:p>
          <a:p>
            <a:r>
              <a:rPr lang="de-DE" sz="1200" dirty="0" smtClean="0"/>
              <a:t>(Markieren! Station Medien)</a:t>
            </a:r>
            <a:endParaRPr lang="de-DE" sz="1200" dirty="0"/>
          </a:p>
        </p:txBody>
      </p:sp>
      <p:sp>
        <p:nvSpPr>
          <p:cNvPr id="15" name="Textfeld 14"/>
          <p:cNvSpPr txBox="1"/>
          <p:nvPr/>
        </p:nvSpPr>
        <p:spPr>
          <a:xfrm>
            <a:off x="4254212" y="3520480"/>
            <a:ext cx="3095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Damit kann ich mich gegen andere behaupten:</a:t>
            </a:r>
          </a:p>
          <a:p>
            <a:r>
              <a:rPr lang="de-DE" sz="1200" dirty="0" smtClean="0"/>
              <a:t>(Ankreuzen! Station Medien)</a:t>
            </a:r>
            <a:endParaRPr lang="de-DE" sz="1200" dirty="0"/>
          </a:p>
        </p:txBody>
      </p:sp>
      <p:sp>
        <p:nvSpPr>
          <p:cNvPr id="16" name="Textfeld 15"/>
          <p:cNvSpPr txBox="1"/>
          <p:nvPr/>
        </p:nvSpPr>
        <p:spPr>
          <a:xfrm>
            <a:off x="408110" y="6411833"/>
            <a:ext cx="36724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So kann ich mich ausbreiten: (Ankreuzen und Eintragen! Stationen Wind, Wasser, Tier und Mensch, Medien)</a:t>
            </a:r>
            <a:endParaRPr lang="de-DE" sz="1200" dirty="0"/>
          </a:p>
        </p:txBody>
      </p:sp>
      <p:sp>
        <p:nvSpPr>
          <p:cNvPr id="17" name="Rechteck 16"/>
          <p:cNvSpPr/>
          <p:nvPr/>
        </p:nvSpPr>
        <p:spPr>
          <a:xfrm>
            <a:off x="818074" y="8400261"/>
            <a:ext cx="720000" cy="720000"/>
          </a:xfrm>
          <a:prstGeom prst="rect">
            <a:avLst/>
          </a:prstGeom>
          <a:noFill/>
          <a:ln w="12700">
            <a:solidFill>
              <a:srgbClr val="4784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/>
          <p:cNvSpPr/>
          <p:nvPr/>
        </p:nvSpPr>
        <p:spPr>
          <a:xfrm>
            <a:off x="2496344" y="11297344"/>
            <a:ext cx="720000" cy="720000"/>
          </a:xfrm>
          <a:prstGeom prst="rect">
            <a:avLst/>
          </a:prstGeom>
          <a:noFill/>
          <a:ln w="12700">
            <a:solidFill>
              <a:srgbClr val="4784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/>
          <p:cNvSpPr/>
          <p:nvPr/>
        </p:nvSpPr>
        <p:spPr>
          <a:xfrm>
            <a:off x="840160" y="7192968"/>
            <a:ext cx="720000" cy="720000"/>
          </a:xfrm>
          <a:prstGeom prst="rect">
            <a:avLst/>
          </a:prstGeom>
          <a:noFill/>
          <a:ln w="12700">
            <a:solidFill>
              <a:srgbClr val="4784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9"/>
          <p:cNvSpPr/>
          <p:nvPr/>
        </p:nvSpPr>
        <p:spPr>
          <a:xfrm>
            <a:off x="846397" y="9796822"/>
            <a:ext cx="720000" cy="720000"/>
          </a:xfrm>
          <a:prstGeom prst="rect">
            <a:avLst/>
          </a:prstGeom>
          <a:noFill/>
          <a:ln w="12700">
            <a:solidFill>
              <a:srgbClr val="4784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/>
          <p:cNvSpPr/>
          <p:nvPr/>
        </p:nvSpPr>
        <p:spPr>
          <a:xfrm>
            <a:off x="846397" y="11297344"/>
            <a:ext cx="720000" cy="720000"/>
          </a:xfrm>
          <a:prstGeom prst="rect">
            <a:avLst/>
          </a:prstGeom>
          <a:noFill/>
          <a:ln w="12700">
            <a:solidFill>
              <a:srgbClr val="4784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hteck 21"/>
          <p:cNvSpPr/>
          <p:nvPr/>
        </p:nvSpPr>
        <p:spPr>
          <a:xfrm>
            <a:off x="6760876" y="5810376"/>
            <a:ext cx="720000" cy="720000"/>
          </a:xfrm>
          <a:prstGeom prst="rect">
            <a:avLst/>
          </a:prstGeom>
          <a:noFill/>
          <a:ln w="12700">
            <a:solidFill>
              <a:srgbClr val="4784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Rechteck 22"/>
          <p:cNvSpPr/>
          <p:nvPr/>
        </p:nvSpPr>
        <p:spPr>
          <a:xfrm>
            <a:off x="6760876" y="4923296"/>
            <a:ext cx="720000" cy="720000"/>
          </a:xfrm>
          <a:prstGeom prst="rect">
            <a:avLst/>
          </a:prstGeom>
          <a:noFill/>
          <a:ln w="12700">
            <a:solidFill>
              <a:srgbClr val="4784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Rechteck 23"/>
          <p:cNvSpPr/>
          <p:nvPr/>
        </p:nvSpPr>
        <p:spPr>
          <a:xfrm>
            <a:off x="6760876" y="4049346"/>
            <a:ext cx="720000" cy="720000"/>
          </a:xfrm>
          <a:prstGeom prst="rect">
            <a:avLst/>
          </a:prstGeom>
          <a:noFill/>
          <a:ln w="12700">
            <a:solidFill>
              <a:srgbClr val="4784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Rechteck 24"/>
          <p:cNvSpPr/>
          <p:nvPr/>
        </p:nvSpPr>
        <p:spPr>
          <a:xfrm>
            <a:off x="6760876" y="6674392"/>
            <a:ext cx="720000" cy="720000"/>
          </a:xfrm>
          <a:prstGeom prst="rect">
            <a:avLst/>
          </a:prstGeom>
          <a:noFill/>
          <a:ln w="12700">
            <a:solidFill>
              <a:srgbClr val="4784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Rechteck 25"/>
          <p:cNvSpPr/>
          <p:nvPr/>
        </p:nvSpPr>
        <p:spPr>
          <a:xfrm>
            <a:off x="6760876" y="7538488"/>
            <a:ext cx="720000" cy="720000"/>
          </a:xfrm>
          <a:prstGeom prst="rect">
            <a:avLst/>
          </a:prstGeom>
          <a:noFill/>
          <a:ln w="12700">
            <a:solidFill>
              <a:srgbClr val="4784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Rechteck 26"/>
          <p:cNvSpPr/>
          <p:nvPr/>
        </p:nvSpPr>
        <p:spPr>
          <a:xfrm>
            <a:off x="6753164" y="10168200"/>
            <a:ext cx="720000" cy="720000"/>
          </a:xfrm>
          <a:prstGeom prst="rect">
            <a:avLst/>
          </a:prstGeom>
          <a:noFill/>
          <a:ln w="12700">
            <a:solidFill>
              <a:srgbClr val="4784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Rechteck 27"/>
          <p:cNvSpPr/>
          <p:nvPr/>
        </p:nvSpPr>
        <p:spPr>
          <a:xfrm>
            <a:off x="6753164" y="9281120"/>
            <a:ext cx="720000" cy="720000"/>
          </a:xfrm>
          <a:prstGeom prst="rect">
            <a:avLst/>
          </a:prstGeom>
          <a:noFill/>
          <a:ln w="12700">
            <a:solidFill>
              <a:srgbClr val="4784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Rechteck 28"/>
          <p:cNvSpPr/>
          <p:nvPr/>
        </p:nvSpPr>
        <p:spPr>
          <a:xfrm>
            <a:off x="6753164" y="8407170"/>
            <a:ext cx="720000" cy="720000"/>
          </a:xfrm>
          <a:prstGeom prst="rect">
            <a:avLst/>
          </a:prstGeom>
          <a:noFill/>
          <a:ln w="12700">
            <a:solidFill>
              <a:srgbClr val="4784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Rechteck 29"/>
          <p:cNvSpPr/>
          <p:nvPr/>
        </p:nvSpPr>
        <p:spPr>
          <a:xfrm>
            <a:off x="6753164" y="11032216"/>
            <a:ext cx="720000" cy="720000"/>
          </a:xfrm>
          <a:prstGeom prst="rect">
            <a:avLst/>
          </a:prstGeom>
          <a:noFill/>
          <a:ln w="12700">
            <a:solidFill>
              <a:srgbClr val="4784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Rechteck 31"/>
          <p:cNvSpPr/>
          <p:nvPr/>
        </p:nvSpPr>
        <p:spPr>
          <a:xfrm>
            <a:off x="480120" y="6753289"/>
            <a:ext cx="34735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478493"/>
              </a:buClr>
              <a:buFont typeface="Calibri" panose="020F0502020204030204" pitchFamily="34" charset="0"/>
              <a:buChar char="⃝"/>
            </a:pPr>
            <a:endParaRPr lang="de-DE" sz="1200" dirty="0" smtClean="0"/>
          </a:p>
          <a:p>
            <a:pPr marL="285750" indent="-285750">
              <a:buClr>
                <a:srgbClr val="478493"/>
              </a:buClr>
              <a:buFont typeface="Calibri" panose="020F0502020204030204" pitchFamily="34" charset="0"/>
              <a:buChar char="⃝"/>
            </a:pPr>
            <a:r>
              <a:rPr lang="de-DE" sz="1200" dirty="0" smtClean="0"/>
              <a:t>Wind</a:t>
            </a:r>
          </a:p>
        </p:txBody>
      </p:sp>
      <p:sp>
        <p:nvSpPr>
          <p:cNvPr id="33" name="Rechteck 32"/>
          <p:cNvSpPr/>
          <p:nvPr/>
        </p:nvSpPr>
        <p:spPr>
          <a:xfrm>
            <a:off x="4368552" y="4047180"/>
            <a:ext cx="2384612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478493"/>
              </a:buClr>
              <a:buFont typeface="Calibri" panose="020F0502020204030204" pitchFamily="34" charset="0"/>
              <a:buChar char="⃝"/>
            </a:pPr>
            <a:r>
              <a:rPr lang="de-DE" sz="1200" dirty="0" smtClean="0"/>
              <a:t>Ich wachse besonders dicht, sodass andere keinen Platz mehr haben.</a:t>
            </a:r>
          </a:p>
          <a:p>
            <a:pPr marL="285750" indent="-285750">
              <a:buClr>
                <a:srgbClr val="478493"/>
              </a:buClr>
              <a:buFont typeface="Calibri" panose="020F0502020204030204" pitchFamily="34" charset="0"/>
              <a:buChar char="⃝"/>
            </a:pPr>
            <a:endParaRPr lang="de-DE" sz="1200" dirty="0" smtClean="0"/>
          </a:p>
          <a:p>
            <a:pPr marL="285750" indent="-285750">
              <a:buClr>
                <a:srgbClr val="478493"/>
              </a:buClr>
              <a:buFont typeface="Calibri" panose="020F0502020204030204" pitchFamily="34" charset="0"/>
              <a:buChar char="⃝"/>
            </a:pPr>
            <a:endParaRPr lang="de-DE" sz="1200" dirty="0" smtClean="0"/>
          </a:p>
          <a:p>
            <a:pPr marL="285750" indent="-285750">
              <a:buClr>
                <a:srgbClr val="478493"/>
              </a:buClr>
              <a:buFont typeface="Calibri" panose="020F0502020204030204" pitchFamily="34" charset="0"/>
              <a:buChar char="⃝"/>
            </a:pPr>
            <a:r>
              <a:rPr lang="de-DE" sz="1200" dirty="0" smtClean="0"/>
              <a:t>Ich produziere besonders viele Samen.</a:t>
            </a:r>
          </a:p>
          <a:p>
            <a:pPr marL="285750" indent="-285750">
              <a:buClr>
                <a:srgbClr val="478493"/>
              </a:buClr>
              <a:buFont typeface="Calibri" panose="020F0502020204030204" pitchFamily="34" charset="0"/>
              <a:buChar char="⃝"/>
            </a:pPr>
            <a:endParaRPr lang="de-DE" sz="1200" dirty="0"/>
          </a:p>
          <a:p>
            <a:pPr>
              <a:buClr>
                <a:srgbClr val="478493"/>
              </a:buClr>
            </a:pPr>
            <a:endParaRPr lang="de-DE" sz="1200" dirty="0" smtClean="0"/>
          </a:p>
          <a:p>
            <a:pPr marL="285750" indent="-285750">
              <a:buClr>
                <a:srgbClr val="478493"/>
              </a:buClr>
              <a:buFont typeface="Calibri" panose="020F0502020204030204" pitchFamily="34" charset="0"/>
              <a:buChar char="⃝"/>
            </a:pPr>
            <a:r>
              <a:rPr lang="de-DE" sz="1200" dirty="0" smtClean="0"/>
              <a:t>Ich wachse besonders schnell, sodass ich andere längst überrage, wenn die erst anfangen zu wachsen.</a:t>
            </a:r>
          </a:p>
          <a:p>
            <a:pPr marL="285750" indent="-285750">
              <a:buClr>
                <a:srgbClr val="478493"/>
              </a:buClr>
              <a:buFont typeface="Calibri" panose="020F0502020204030204" pitchFamily="34" charset="0"/>
              <a:buChar char="⃝"/>
            </a:pPr>
            <a:endParaRPr lang="de-DE" sz="1200" dirty="0" smtClean="0"/>
          </a:p>
          <a:p>
            <a:pPr marL="285750" indent="-285750">
              <a:buClr>
                <a:srgbClr val="478493"/>
              </a:buClr>
              <a:buFont typeface="Calibri" panose="020F0502020204030204" pitchFamily="34" charset="0"/>
              <a:buChar char="⃝"/>
            </a:pPr>
            <a:endParaRPr lang="de-DE" sz="1200" dirty="0"/>
          </a:p>
          <a:p>
            <a:pPr marL="285750" indent="-285750">
              <a:buClr>
                <a:srgbClr val="478493"/>
              </a:buClr>
              <a:buFont typeface="Calibri" panose="020F0502020204030204" pitchFamily="34" charset="0"/>
              <a:buChar char="⃝"/>
            </a:pPr>
            <a:r>
              <a:rPr lang="de-DE" sz="1200" dirty="0" smtClean="0"/>
              <a:t>Meine Samen sind im Boden viele Jahre keimfähig.</a:t>
            </a:r>
          </a:p>
          <a:p>
            <a:pPr>
              <a:buClr>
                <a:srgbClr val="478493"/>
              </a:buClr>
            </a:pPr>
            <a:endParaRPr lang="de-DE" sz="1200" dirty="0"/>
          </a:p>
          <a:p>
            <a:pPr>
              <a:buClr>
                <a:srgbClr val="478493"/>
              </a:buClr>
            </a:pPr>
            <a:endParaRPr lang="de-DE" sz="1200" dirty="0" smtClean="0"/>
          </a:p>
          <a:p>
            <a:pPr marL="285750" indent="-285750">
              <a:buClr>
                <a:srgbClr val="478493"/>
              </a:buClr>
              <a:buFont typeface="Calibri" panose="020F0502020204030204" pitchFamily="34" charset="0"/>
              <a:buChar char="⃝"/>
            </a:pPr>
            <a:r>
              <a:rPr lang="de-DE" sz="1200" dirty="0" smtClean="0"/>
              <a:t>Ich bin besonders anspruchslos und kann fast überall wachsen.</a:t>
            </a:r>
          </a:p>
          <a:p>
            <a:pPr>
              <a:buClr>
                <a:srgbClr val="478493"/>
              </a:buClr>
            </a:pPr>
            <a:endParaRPr lang="de-DE" sz="1200" dirty="0"/>
          </a:p>
          <a:p>
            <a:pPr>
              <a:buClr>
                <a:srgbClr val="478493"/>
              </a:buClr>
            </a:pPr>
            <a:endParaRPr lang="de-DE" sz="1200" dirty="0" smtClean="0"/>
          </a:p>
          <a:p>
            <a:pPr marL="285750" indent="-285750">
              <a:buClr>
                <a:srgbClr val="478493"/>
              </a:buClr>
              <a:buFont typeface="Calibri" panose="020F0502020204030204" pitchFamily="34" charset="0"/>
              <a:buChar char="⃝"/>
            </a:pPr>
            <a:r>
              <a:rPr lang="de-DE" sz="1200" dirty="0" smtClean="0"/>
              <a:t>Wenn man mich fällt, treibe ich wieder neu aus. </a:t>
            </a:r>
          </a:p>
          <a:p>
            <a:pPr marL="285750" indent="-285750">
              <a:buClr>
                <a:srgbClr val="478493"/>
              </a:buClr>
              <a:buFont typeface="Calibri" panose="020F0502020204030204" pitchFamily="34" charset="0"/>
              <a:buChar char="⃝"/>
            </a:pPr>
            <a:endParaRPr lang="de-DE" sz="1200" dirty="0"/>
          </a:p>
          <a:p>
            <a:pPr marL="285750" indent="-285750">
              <a:buClr>
                <a:srgbClr val="478493"/>
              </a:buClr>
              <a:buFont typeface="Calibri" panose="020F0502020204030204" pitchFamily="34" charset="0"/>
              <a:buChar char="⃝"/>
            </a:pPr>
            <a:endParaRPr lang="de-DE" sz="1200" dirty="0" smtClean="0"/>
          </a:p>
          <a:p>
            <a:pPr marL="285750" indent="-285750">
              <a:buClr>
                <a:srgbClr val="478493"/>
              </a:buClr>
              <a:buFont typeface="Calibri" panose="020F0502020204030204" pitchFamily="34" charset="0"/>
              <a:buChar char="⃝"/>
            </a:pPr>
            <a:r>
              <a:rPr lang="de-DE" sz="1200" dirty="0" smtClean="0"/>
              <a:t>Ich verursache gesundheitliche Schäden wie Verbrennungen oder Allergien. </a:t>
            </a:r>
          </a:p>
          <a:p>
            <a:pPr marL="285750" indent="-285750">
              <a:buClr>
                <a:srgbClr val="478493"/>
              </a:buClr>
              <a:buFont typeface="Calibri" panose="020F0502020204030204" pitchFamily="34" charset="0"/>
              <a:buChar char="⃝"/>
            </a:pPr>
            <a:endParaRPr lang="de-DE" sz="1200" dirty="0" smtClean="0"/>
          </a:p>
          <a:p>
            <a:pPr marL="285750" indent="-285750">
              <a:buClr>
                <a:srgbClr val="478493"/>
              </a:buClr>
              <a:buFont typeface="Calibri" panose="020F0502020204030204" pitchFamily="34" charset="0"/>
              <a:buChar char="⃝"/>
            </a:pPr>
            <a:endParaRPr lang="de-DE" sz="1200" dirty="0"/>
          </a:p>
          <a:p>
            <a:pPr marL="285750" indent="-285750">
              <a:buClr>
                <a:srgbClr val="478493"/>
              </a:buClr>
              <a:buFont typeface="Calibri" panose="020F0502020204030204" pitchFamily="34" charset="0"/>
              <a:buChar char="⃝"/>
            </a:pPr>
            <a:r>
              <a:rPr lang="de-DE" sz="1200" dirty="0" smtClean="0"/>
              <a:t>Ich verändere den Boden, indem ich ihm Stickstoff zuführe, wodurch bestimmte Pflanzen dort nicht mehr wachsen können.</a:t>
            </a:r>
            <a:endParaRPr lang="de-DE" sz="1200" dirty="0"/>
          </a:p>
          <a:p>
            <a:pPr marL="285750" indent="-285750">
              <a:buClr>
                <a:srgbClr val="478493"/>
              </a:buClr>
              <a:buFont typeface="Calibri" panose="020F0502020204030204" pitchFamily="34" charset="0"/>
              <a:buChar char="⃝"/>
            </a:pPr>
            <a:endParaRPr lang="de-DE" sz="1200" dirty="0" smtClean="0"/>
          </a:p>
          <a:p>
            <a:pPr marL="285750" indent="-285750">
              <a:buClr>
                <a:srgbClr val="478493"/>
              </a:buClr>
              <a:buFont typeface="Calibri" panose="020F0502020204030204" pitchFamily="34" charset="0"/>
              <a:buChar char="⃝"/>
            </a:pPr>
            <a:r>
              <a:rPr lang="de-DE" sz="1200" dirty="0" smtClean="0"/>
              <a:t>Mein Laub kann nur schwer zersetzt werden, wodurch nichts wächst, wo meine Blätter hinfallen.</a:t>
            </a:r>
          </a:p>
        </p:txBody>
      </p:sp>
      <p:sp>
        <p:nvSpPr>
          <p:cNvPr id="34" name="Rechteck 33"/>
          <p:cNvSpPr/>
          <p:nvPr/>
        </p:nvSpPr>
        <p:spPr>
          <a:xfrm>
            <a:off x="1560240" y="6760840"/>
            <a:ext cx="24482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478493"/>
              </a:buClr>
            </a:pPr>
            <a:endParaRPr lang="de-DE" sz="1200" dirty="0" smtClean="0"/>
          </a:p>
          <a:p>
            <a:pPr>
              <a:buClr>
                <a:srgbClr val="478493"/>
              </a:buClr>
            </a:pPr>
            <a:r>
              <a:rPr lang="de-DE" sz="1200" dirty="0" smtClean="0"/>
              <a:t>Meine Früchte fliegen</a:t>
            </a:r>
            <a:r>
              <a:rPr lang="de-DE" sz="1200" dirty="0"/>
              <a:t> </a:t>
            </a:r>
            <a:r>
              <a:rPr lang="de-DE" sz="1200" dirty="0" smtClean="0"/>
              <a:t>_____ cm.</a:t>
            </a:r>
          </a:p>
          <a:p>
            <a:pPr>
              <a:buClr>
                <a:srgbClr val="478493"/>
              </a:buClr>
            </a:pPr>
            <a:r>
              <a:rPr lang="de-DE" sz="1200" dirty="0" smtClean="0"/>
              <a:t>Meine Früchte können fliegen / nicht fliegen, weil ______________</a:t>
            </a:r>
          </a:p>
          <a:p>
            <a:pPr>
              <a:buClr>
                <a:srgbClr val="478493"/>
              </a:buClr>
            </a:pPr>
            <a:r>
              <a:rPr lang="de-DE" sz="1200" dirty="0" smtClean="0"/>
              <a:t>__________________________________________________________</a:t>
            </a:r>
          </a:p>
        </p:txBody>
      </p:sp>
      <p:sp>
        <p:nvSpPr>
          <p:cNvPr id="35" name="Rechteck 34"/>
          <p:cNvSpPr/>
          <p:nvPr/>
        </p:nvSpPr>
        <p:spPr>
          <a:xfrm>
            <a:off x="480120" y="8184157"/>
            <a:ext cx="34735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478493"/>
              </a:buClr>
              <a:buFont typeface="Calibri" panose="020F0502020204030204" pitchFamily="34" charset="0"/>
              <a:buChar char="⃝"/>
            </a:pPr>
            <a:r>
              <a:rPr lang="de-DE" sz="1200" dirty="0" smtClean="0"/>
              <a:t>Wasser</a:t>
            </a:r>
          </a:p>
        </p:txBody>
      </p:sp>
      <p:sp>
        <p:nvSpPr>
          <p:cNvPr id="37" name="Rechteck 36"/>
          <p:cNvSpPr/>
          <p:nvPr/>
        </p:nvSpPr>
        <p:spPr>
          <a:xfrm>
            <a:off x="1546958" y="8184157"/>
            <a:ext cx="246155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478493"/>
              </a:buClr>
              <a:buFont typeface="Calibri" panose="020F0502020204030204" pitchFamily="34" charset="0"/>
              <a:buChar char="⃝"/>
            </a:pPr>
            <a:r>
              <a:rPr lang="de-DE" sz="1200" dirty="0" smtClean="0"/>
              <a:t>In stillen Gewässern</a:t>
            </a:r>
          </a:p>
          <a:p>
            <a:pPr marL="285750" indent="-285750">
              <a:buClr>
                <a:srgbClr val="478493"/>
              </a:buClr>
              <a:buFont typeface="Calibri" panose="020F0502020204030204" pitchFamily="34" charset="0"/>
              <a:buChar char="⃝"/>
            </a:pPr>
            <a:r>
              <a:rPr lang="de-DE" sz="1200" dirty="0" smtClean="0"/>
              <a:t>In fließenden Gewässern</a:t>
            </a:r>
          </a:p>
          <a:p>
            <a:pPr>
              <a:buClr>
                <a:srgbClr val="478493"/>
              </a:buClr>
            </a:pPr>
            <a:r>
              <a:rPr lang="de-DE" sz="1200" dirty="0" smtClean="0"/>
              <a:t>Meine Früchte können schwimmen / nicht schwimmen, weil _________</a:t>
            </a:r>
          </a:p>
          <a:p>
            <a:pPr>
              <a:buClr>
                <a:srgbClr val="478493"/>
              </a:buClr>
            </a:pPr>
            <a:r>
              <a:rPr lang="de-DE" sz="1200" dirty="0" smtClean="0"/>
              <a:t>__________________________________________________________</a:t>
            </a:r>
          </a:p>
          <a:p>
            <a:pPr>
              <a:buClr>
                <a:srgbClr val="478493"/>
              </a:buClr>
            </a:pPr>
            <a:endParaRPr lang="de-DE" sz="1200" dirty="0"/>
          </a:p>
        </p:txBody>
      </p:sp>
      <p:sp>
        <p:nvSpPr>
          <p:cNvPr id="38" name="Rechteck 37"/>
          <p:cNvSpPr/>
          <p:nvPr/>
        </p:nvSpPr>
        <p:spPr>
          <a:xfrm>
            <a:off x="480120" y="9572634"/>
            <a:ext cx="34735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478493"/>
              </a:buClr>
              <a:buFont typeface="Calibri" panose="020F0502020204030204" pitchFamily="34" charset="0"/>
              <a:buChar char="⃝"/>
            </a:pPr>
            <a:r>
              <a:rPr lang="de-DE" sz="1200" dirty="0" smtClean="0"/>
              <a:t>Tier und Mensch</a:t>
            </a:r>
          </a:p>
        </p:txBody>
      </p:sp>
      <p:sp>
        <p:nvSpPr>
          <p:cNvPr id="39" name="Rechteck 38"/>
          <p:cNvSpPr/>
          <p:nvPr/>
        </p:nvSpPr>
        <p:spPr>
          <a:xfrm>
            <a:off x="1566397" y="9705617"/>
            <a:ext cx="24482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478493"/>
              </a:buClr>
            </a:pPr>
            <a:r>
              <a:rPr lang="de-DE" sz="1200" dirty="0" smtClean="0"/>
              <a:t>An diesem Material haften meine Früchte: ______________________</a:t>
            </a:r>
          </a:p>
          <a:p>
            <a:pPr>
              <a:buClr>
                <a:srgbClr val="478493"/>
              </a:buClr>
            </a:pPr>
            <a:r>
              <a:rPr lang="de-DE" sz="1200" dirty="0" smtClean="0"/>
              <a:t>_____________________________</a:t>
            </a:r>
          </a:p>
          <a:p>
            <a:pPr>
              <a:buClr>
                <a:srgbClr val="478493"/>
              </a:buClr>
            </a:pPr>
            <a:r>
              <a:rPr lang="de-DE" sz="1200" dirty="0" smtClean="0"/>
              <a:t>Ich bleibe haften / nicht haften, weil</a:t>
            </a:r>
          </a:p>
          <a:p>
            <a:pPr>
              <a:buClr>
                <a:srgbClr val="478493"/>
              </a:buClr>
            </a:pPr>
            <a:r>
              <a:rPr lang="de-DE" sz="1200" dirty="0" smtClean="0"/>
              <a:t>__________________________________________________________</a:t>
            </a:r>
          </a:p>
        </p:txBody>
      </p:sp>
      <p:sp>
        <p:nvSpPr>
          <p:cNvPr id="40" name="Rechteck 39"/>
          <p:cNvSpPr/>
          <p:nvPr/>
        </p:nvSpPr>
        <p:spPr>
          <a:xfrm>
            <a:off x="480091" y="11051703"/>
            <a:ext cx="18722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478493"/>
              </a:buClr>
              <a:buFont typeface="Calibri" panose="020F0502020204030204" pitchFamily="34" charset="0"/>
              <a:buChar char="⃝"/>
            </a:pPr>
            <a:r>
              <a:rPr lang="de-DE" sz="1200" dirty="0" smtClean="0"/>
              <a:t>Selbstausbreitung	</a:t>
            </a:r>
          </a:p>
        </p:txBody>
      </p:sp>
      <p:sp>
        <p:nvSpPr>
          <p:cNvPr id="41" name="Rechteck 40"/>
          <p:cNvSpPr/>
          <p:nvPr/>
        </p:nvSpPr>
        <p:spPr>
          <a:xfrm>
            <a:off x="2136275" y="11051703"/>
            <a:ext cx="18722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478493"/>
              </a:buClr>
              <a:buFont typeface="Calibri" panose="020F0502020204030204" pitchFamily="34" charset="0"/>
              <a:buChar char="⃝"/>
            </a:pPr>
            <a:r>
              <a:rPr lang="de-DE" sz="1200" dirty="0" smtClean="0"/>
              <a:t>Ungeschlechtlich	</a:t>
            </a:r>
          </a:p>
        </p:txBody>
      </p:sp>
      <p:cxnSp>
        <p:nvCxnSpPr>
          <p:cNvPr id="43" name="Gerade Verbindung 42"/>
          <p:cNvCxnSpPr/>
          <p:nvPr/>
        </p:nvCxnSpPr>
        <p:spPr>
          <a:xfrm>
            <a:off x="8401000" y="2656384"/>
            <a:ext cx="0" cy="9145016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 Verbindung 49"/>
          <p:cNvCxnSpPr/>
          <p:nvPr/>
        </p:nvCxnSpPr>
        <p:spPr>
          <a:xfrm>
            <a:off x="8419001" y="10721280"/>
            <a:ext cx="135015" cy="0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 Verbindung 53"/>
          <p:cNvCxnSpPr/>
          <p:nvPr/>
        </p:nvCxnSpPr>
        <p:spPr>
          <a:xfrm>
            <a:off x="8409209" y="9641160"/>
            <a:ext cx="135015" cy="0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 Verbindung 54"/>
          <p:cNvCxnSpPr/>
          <p:nvPr/>
        </p:nvCxnSpPr>
        <p:spPr>
          <a:xfrm>
            <a:off x="8410001" y="8549852"/>
            <a:ext cx="135015" cy="0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erade Verbindung 55"/>
          <p:cNvCxnSpPr/>
          <p:nvPr/>
        </p:nvCxnSpPr>
        <p:spPr>
          <a:xfrm>
            <a:off x="8410001" y="7480920"/>
            <a:ext cx="135015" cy="0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Gerade Verbindung 56"/>
          <p:cNvCxnSpPr/>
          <p:nvPr/>
        </p:nvCxnSpPr>
        <p:spPr>
          <a:xfrm>
            <a:off x="8401000" y="6400800"/>
            <a:ext cx="135015" cy="0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Gerade Verbindung 57"/>
          <p:cNvCxnSpPr/>
          <p:nvPr/>
        </p:nvCxnSpPr>
        <p:spPr>
          <a:xfrm>
            <a:off x="8410001" y="5320680"/>
            <a:ext cx="135015" cy="0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rade Verbindung 58"/>
          <p:cNvCxnSpPr/>
          <p:nvPr/>
        </p:nvCxnSpPr>
        <p:spPr>
          <a:xfrm>
            <a:off x="8419001" y="4240560"/>
            <a:ext cx="135015" cy="0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Gerade Verbindung 59"/>
          <p:cNvCxnSpPr/>
          <p:nvPr/>
        </p:nvCxnSpPr>
        <p:spPr>
          <a:xfrm>
            <a:off x="8409209" y="3160440"/>
            <a:ext cx="135015" cy="0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feld 60"/>
          <p:cNvSpPr txBox="1"/>
          <p:nvPr/>
        </p:nvSpPr>
        <p:spPr>
          <a:xfrm>
            <a:off x="8473008" y="942513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800" dirty="0" smtClean="0"/>
              <a:t>10</a:t>
            </a:r>
            <a:endParaRPr lang="de-DE" sz="1800" dirty="0"/>
          </a:p>
        </p:txBody>
      </p:sp>
      <p:sp>
        <p:nvSpPr>
          <p:cNvPr id="62" name="Textfeld 61"/>
          <p:cNvSpPr txBox="1"/>
          <p:nvPr/>
        </p:nvSpPr>
        <p:spPr>
          <a:xfrm>
            <a:off x="8473008" y="729625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800" dirty="0"/>
              <a:t>2</a:t>
            </a:r>
            <a:r>
              <a:rPr lang="de-DE" sz="1800" dirty="0" smtClean="0"/>
              <a:t>0</a:t>
            </a:r>
            <a:endParaRPr lang="de-DE" sz="1800" dirty="0"/>
          </a:p>
        </p:txBody>
      </p:sp>
      <p:sp>
        <p:nvSpPr>
          <p:cNvPr id="63" name="Textfeld 62"/>
          <p:cNvSpPr txBox="1"/>
          <p:nvPr/>
        </p:nvSpPr>
        <p:spPr>
          <a:xfrm>
            <a:off x="8473008" y="512925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800" dirty="0" smtClean="0"/>
              <a:t>30</a:t>
            </a:r>
            <a:endParaRPr lang="de-DE" sz="1800" dirty="0"/>
          </a:p>
        </p:txBody>
      </p:sp>
      <p:sp>
        <p:nvSpPr>
          <p:cNvPr id="64" name="Textfeld 63"/>
          <p:cNvSpPr txBox="1"/>
          <p:nvPr/>
        </p:nvSpPr>
        <p:spPr>
          <a:xfrm>
            <a:off x="8473008" y="2975774"/>
            <a:ext cx="7660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800" dirty="0" smtClean="0"/>
              <a:t>40</a:t>
            </a:r>
          </a:p>
          <a:p>
            <a:r>
              <a:rPr lang="de-DE" sz="1800" dirty="0" smtClean="0"/>
              <a:t>Meter</a:t>
            </a:r>
            <a:endParaRPr lang="de-DE" sz="1800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74" y="7154101"/>
            <a:ext cx="797312" cy="797734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160" y="11491467"/>
            <a:ext cx="717141" cy="453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05999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307</Words>
  <Application>Microsoft Office PowerPoint</Application>
  <PresentationFormat>A3 Papier (297x420 mm)</PresentationFormat>
  <Paragraphs>70</Paragraphs>
  <Slides>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Larissa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Pc1</dc:creator>
  <cp:lastModifiedBy>Pc1</cp:lastModifiedBy>
  <cp:revision>31</cp:revision>
  <cp:lastPrinted>2018-03-20T08:34:27Z</cp:lastPrinted>
  <dcterms:created xsi:type="dcterms:W3CDTF">2018-03-15T13:24:59Z</dcterms:created>
  <dcterms:modified xsi:type="dcterms:W3CDTF">2018-07-20T11:31:28Z</dcterms:modified>
</cp:coreProperties>
</file>