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7"/>
    <p:restoredTop sz="94688"/>
  </p:normalViewPr>
  <p:slideViewPr>
    <p:cSldViewPr>
      <p:cViewPr>
        <p:scale>
          <a:sx n="118" d="100"/>
          <a:sy n="118" d="100"/>
        </p:scale>
        <p:origin x="4184" y="15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754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16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68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117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476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575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3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328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213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160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16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E6EDB-217E-458A-BAA1-FBF1C3C147C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7C718-3C68-46F6-9B00-AE2DF91D71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414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0" y="-15552"/>
            <a:ext cx="6478283" cy="8640720"/>
            <a:chOff x="0" y="-15552"/>
            <a:chExt cx="6478283" cy="8640720"/>
          </a:xfrm>
        </p:grpSpPr>
        <p:pic>
          <p:nvPicPr>
            <p:cNvPr id="33" name="Grafik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101" y="-15552"/>
              <a:ext cx="2068235" cy="2160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0" name="Textfeld 29"/>
            <p:cNvSpPr txBox="1"/>
            <p:nvPr/>
          </p:nvSpPr>
          <p:spPr>
            <a:xfrm>
              <a:off x="0" y="6951"/>
              <a:ext cx="2158283" cy="2137737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4318283" y="-15552"/>
              <a:ext cx="2158282" cy="21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grpSp>
          <p:nvGrpSpPr>
            <p:cNvPr id="4" name="Gruppieren 3"/>
            <p:cNvGrpSpPr/>
            <p:nvPr/>
          </p:nvGrpSpPr>
          <p:grpSpPr>
            <a:xfrm>
              <a:off x="0" y="24285"/>
              <a:ext cx="6478283" cy="8600883"/>
              <a:chOff x="0" y="24285"/>
              <a:chExt cx="6478283" cy="8600883"/>
            </a:xfrm>
          </p:grpSpPr>
          <p:pic>
            <p:nvPicPr>
              <p:cNvPr id="35" name="Grafik 3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4861" y="4304928"/>
                <a:ext cx="2068235" cy="216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6" name="Picture 2" descr="S:\Schule\Materialien_Inhalte\MMM Methodenheft 5-8\Vorarbeiten\3 Pflanzenwanderungen\Heracleum mantegazzianum Fruchtstand im Wasser  Oker bei Wülperode Katrin Schneider P1020984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60" r="9646"/>
              <a:stretch/>
            </p:blipFill>
            <p:spPr bwMode="auto">
              <a:xfrm>
                <a:off x="2198257" y="2220005"/>
                <a:ext cx="2096244" cy="19885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Grafik 3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5713" y="33603"/>
                <a:ext cx="2068235" cy="216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31" name="Grafik 3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4" y="24285"/>
                <a:ext cx="2068235" cy="2120403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38" name="Grafik 3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19" r="28052"/>
              <a:stretch/>
            </p:blipFill>
            <p:spPr>
              <a:xfrm>
                <a:off x="78608" y="2252920"/>
                <a:ext cx="2016224" cy="1980000"/>
              </a:xfrm>
              <a:prstGeom prst="rect">
                <a:avLst/>
              </a:prstGeom>
            </p:spPr>
          </p:pic>
          <p:pic>
            <p:nvPicPr>
              <p:cNvPr id="34" name="Grafik 3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06" y="4326461"/>
                <a:ext cx="2068235" cy="216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36" name="Grafik 3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4946" y="4303982"/>
                <a:ext cx="2068235" cy="21600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" name="Textfeld 5"/>
              <p:cNvSpPr txBox="1"/>
              <p:nvPr/>
            </p:nvSpPr>
            <p:spPr>
              <a:xfrm>
                <a:off x="34227" y="624969"/>
                <a:ext cx="2026621" cy="1015663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>
                    <a:latin typeface="Calibri Light" panose="020F0302020204030204" pitchFamily="34" charset="0"/>
                  </a:rPr>
                  <a:t>Der Wind hilft vielen Pflanzen dabei, sich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auszubreiten. </a:t>
                </a:r>
                <a:r>
                  <a:rPr lang="de-DE" sz="1200" dirty="0">
                    <a:latin typeface="Calibri Light" panose="020F0302020204030204" pitchFamily="34" charset="0"/>
                  </a:rPr>
                  <a:t>Ihre Samen sind mit Fallschirmen oder Flügeln ausgestattet, die weit fliegen können. </a:t>
                </a:r>
              </a:p>
            </p:txBody>
          </p:sp>
          <p:sp>
            <p:nvSpPr>
              <p:cNvPr id="19" name="Textfeld 18"/>
              <p:cNvSpPr txBox="1"/>
              <p:nvPr/>
            </p:nvSpPr>
            <p:spPr>
              <a:xfrm>
                <a:off x="0" y="4304928"/>
                <a:ext cx="2160000" cy="216000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20" name="Textfeld 19"/>
              <p:cNvSpPr txBox="1"/>
              <p:nvPr/>
            </p:nvSpPr>
            <p:spPr>
              <a:xfrm>
                <a:off x="2468" y="6463982"/>
                <a:ext cx="2157531" cy="216000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22" name="Textfeld 21"/>
              <p:cNvSpPr txBox="1"/>
              <p:nvPr/>
            </p:nvSpPr>
            <p:spPr>
              <a:xfrm>
                <a:off x="4318284" y="2144688"/>
                <a:ext cx="2158282" cy="216000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24" name="Textfeld 23"/>
              <p:cNvSpPr txBox="1"/>
              <p:nvPr/>
            </p:nvSpPr>
            <p:spPr>
              <a:xfrm>
                <a:off x="4318283" y="4303982"/>
                <a:ext cx="2160000" cy="216000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25" name="Textfeld 24"/>
              <p:cNvSpPr txBox="1"/>
              <p:nvPr/>
            </p:nvSpPr>
            <p:spPr>
              <a:xfrm>
                <a:off x="2158283" y="6465168"/>
                <a:ext cx="2160000" cy="216000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26" name="Textfeld 25"/>
              <p:cNvSpPr txBox="1"/>
              <p:nvPr/>
            </p:nvSpPr>
            <p:spPr>
              <a:xfrm>
                <a:off x="4318283" y="6463982"/>
                <a:ext cx="2160000" cy="216000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endParaRPr lang="de-DE" dirty="0"/>
              </a:p>
            </p:txBody>
          </p:sp>
          <p:sp>
            <p:nvSpPr>
              <p:cNvPr id="39" name="Rechteck 38"/>
              <p:cNvSpPr/>
              <p:nvPr/>
            </p:nvSpPr>
            <p:spPr>
              <a:xfrm>
                <a:off x="2204864" y="584319"/>
                <a:ext cx="2046133" cy="120032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de-DE" sz="1200" dirty="0">
                    <a:latin typeface="Calibri Light" panose="020F0302020204030204" pitchFamily="34" charset="0"/>
                  </a:rPr>
                  <a:t>Es gibt Pflanzen, die nah am Wasser wachsen. Sie lassen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ihre Samen mit </a:t>
                </a:r>
                <a:r>
                  <a:rPr lang="de-DE" sz="1200" dirty="0">
                    <a:latin typeface="Calibri Light" panose="020F0302020204030204" pitchFamily="34" charset="0"/>
                  </a:rPr>
                  <a:t>der Strömung an neue Orte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treiben. </a:t>
                </a:r>
                <a:r>
                  <a:rPr lang="de-DE" sz="1200" dirty="0">
                    <a:latin typeface="Calibri Light" panose="020F0302020204030204" pitchFamily="34" charset="0"/>
                  </a:rPr>
                  <a:t>Ihre Früchte schwimmen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auf </a:t>
                </a:r>
                <a:r>
                  <a:rPr lang="de-DE" sz="1200" dirty="0">
                    <a:latin typeface="Calibri Light" panose="020F0302020204030204" pitchFamily="34" charset="0"/>
                  </a:rPr>
                  <a:t>der Wasseroberfläche.</a:t>
                </a:r>
              </a:p>
            </p:txBody>
          </p:sp>
          <p:sp>
            <p:nvSpPr>
              <p:cNvPr id="41" name="Textfeld 40"/>
              <p:cNvSpPr txBox="1"/>
              <p:nvPr/>
            </p:nvSpPr>
            <p:spPr>
              <a:xfrm>
                <a:off x="3605087" y="4008767"/>
                <a:ext cx="68800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solidFill>
                      <a:schemeClr val="bg1"/>
                    </a:solidFill>
                  </a:rPr>
                  <a:t>Foto: </a:t>
                </a:r>
                <a:r>
                  <a:rPr lang="de-DE" sz="800" dirty="0" err="1" smtClean="0">
                    <a:solidFill>
                      <a:schemeClr val="bg1"/>
                    </a:solidFill>
                  </a:rPr>
                  <a:t>korina</a:t>
                </a:r>
                <a:endParaRPr lang="de-DE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hteck 41"/>
              <p:cNvSpPr/>
              <p:nvPr/>
            </p:nvSpPr>
            <p:spPr>
              <a:xfrm>
                <a:off x="4509120" y="584318"/>
                <a:ext cx="1799192" cy="120032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de-DE" sz="1200" dirty="0">
                    <a:latin typeface="Calibri Light" panose="020F0302020204030204" pitchFamily="34" charset="0"/>
                  </a:rPr>
                  <a:t>Manche Pflanzen können sich selbst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ausbreiten</a:t>
                </a:r>
                <a:r>
                  <a:rPr lang="de-DE" sz="1200" dirty="0">
                    <a:latin typeface="Calibri Light" panose="020F0302020204030204" pitchFamily="34" charset="0"/>
                  </a:rPr>
                  <a:t>, ohne fremde Hilfe. Sie haben Mechanismen entwickelt, ihre Samen herauszuschleudern. </a:t>
                </a:r>
              </a:p>
            </p:txBody>
          </p:sp>
          <p:pic>
            <p:nvPicPr>
              <p:cNvPr id="44" name="Grafik 4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208"/>
              <a:stretch/>
            </p:blipFill>
            <p:spPr>
              <a:xfrm>
                <a:off x="4401637" y="2244211"/>
                <a:ext cx="2012450" cy="1980000"/>
              </a:xfrm>
              <a:prstGeom prst="rect">
                <a:avLst/>
              </a:prstGeom>
            </p:spPr>
          </p:pic>
          <p:sp>
            <p:nvSpPr>
              <p:cNvPr id="45" name="Textfeld 44"/>
              <p:cNvSpPr txBox="1"/>
              <p:nvPr/>
            </p:nvSpPr>
            <p:spPr>
              <a:xfrm>
                <a:off x="5726078" y="4008767"/>
                <a:ext cx="68800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solidFill>
                      <a:schemeClr val="bg1"/>
                    </a:solidFill>
                  </a:rPr>
                  <a:t>Foto: </a:t>
                </a:r>
                <a:r>
                  <a:rPr lang="de-DE" sz="800" dirty="0" err="1" smtClean="0">
                    <a:solidFill>
                      <a:schemeClr val="bg1"/>
                    </a:solidFill>
                  </a:rPr>
                  <a:t>korina</a:t>
                </a:r>
                <a:endParaRPr lang="de-DE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hteck 45"/>
              <p:cNvSpPr/>
              <p:nvPr/>
            </p:nvSpPr>
            <p:spPr>
              <a:xfrm>
                <a:off x="78608" y="4520952"/>
                <a:ext cx="2046133" cy="175432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de-DE" sz="1200" dirty="0">
                    <a:latin typeface="Calibri Light" panose="020F0302020204030204" pitchFamily="34" charset="0"/>
                  </a:rPr>
                  <a:t>Es gibt auch Pflanzen, die sich klonen können. Das heißt, sie brauchen gar keine Samen zur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Ausbreitung</a:t>
                </a:r>
                <a:r>
                  <a:rPr lang="de-DE" sz="1200" dirty="0">
                    <a:latin typeface="Calibri Light" panose="020F0302020204030204" pitchFamily="34" charset="0"/>
                  </a:rPr>
                  <a:t>, sondern aus einem kleinen Teil der Mutterpflanze, zum Beispiel einem Stück Wurzel oder Blatt, kann eine ganz neue Tochterpflanze entstehen.</a:t>
                </a:r>
              </a:p>
            </p:txBody>
          </p:sp>
          <p:pic>
            <p:nvPicPr>
              <p:cNvPr id="47" name="Grafik 4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2" r="29304"/>
              <a:stretch/>
            </p:blipFill>
            <p:spPr>
              <a:xfrm>
                <a:off x="72008" y="6553982"/>
                <a:ext cx="2006851" cy="1980000"/>
              </a:xfrm>
              <a:prstGeom prst="rect">
                <a:avLst/>
              </a:prstGeom>
            </p:spPr>
          </p:pic>
          <p:sp>
            <p:nvSpPr>
              <p:cNvPr id="48" name="Textfeld 47"/>
              <p:cNvSpPr txBox="1"/>
              <p:nvPr/>
            </p:nvSpPr>
            <p:spPr>
              <a:xfrm>
                <a:off x="1390850" y="8318538"/>
                <a:ext cx="68800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solidFill>
                      <a:schemeClr val="bg1"/>
                    </a:solidFill>
                  </a:rPr>
                  <a:t>Foto: </a:t>
                </a:r>
                <a:r>
                  <a:rPr lang="de-DE" sz="800" dirty="0" err="1" smtClean="0">
                    <a:solidFill>
                      <a:schemeClr val="bg1"/>
                    </a:solidFill>
                  </a:rPr>
                  <a:t>korina</a:t>
                </a:r>
                <a:endParaRPr lang="de-DE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hteck 48"/>
              <p:cNvSpPr/>
              <p:nvPr/>
            </p:nvSpPr>
            <p:spPr>
              <a:xfrm>
                <a:off x="2260167" y="4877096"/>
                <a:ext cx="2046133" cy="1015663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de-DE" sz="1200" dirty="0">
                    <a:latin typeface="Calibri Light" panose="020F0302020204030204" pitchFamily="34" charset="0"/>
                  </a:rPr>
                  <a:t>Pflanzen werden absichtlich in den Garten gepflanzt, weil sie besonders schön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aussehen. </a:t>
                </a:r>
                <a:r>
                  <a:rPr lang="de-DE" sz="1200" dirty="0">
                    <a:latin typeface="Calibri Light" panose="020F0302020204030204" pitchFamily="34" charset="0"/>
                  </a:rPr>
                  <a:t>Dadurch hilft ihnen der Mensch bei der </a:t>
                </a:r>
                <a:r>
                  <a:rPr lang="de-DE" sz="1200" dirty="0" smtClean="0">
                    <a:latin typeface="Calibri Light" panose="020F0302020204030204" pitchFamily="34" charset="0"/>
                  </a:rPr>
                  <a:t>Ausbreitung</a:t>
                </a:r>
                <a:r>
                  <a:rPr lang="de-DE" sz="1200" dirty="0">
                    <a:latin typeface="Calibri Light" panose="020F0302020204030204" pitchFamily="34" charset="0"/>
                  </a:rPr>
                  <a:t>.</a:t>
                </a:r>
              </a:p>
            </p:txBody>
          </p:sp>
          <p:pic>
            <p:nvPicPr>
              <p:cNvPr id="50" name="Grafik 49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57" t="-34" r="13641" b="1"/>
              <a:stretch/>
            </p:blipFill>
            <p:spPr>
              <a:xfrm>
                <a:off x="2260167" y="6553982"/>
                <a:ext cx="1960921" cy="1980000"/>
              </a:xfrm>
              <a:prstGeom prst="rect">
                <a:avLst/>
              </a:prstGeom>
            </p:spPr>
          </p:pic>
          <p:sp>
            <p:nvSpPr>
              <p:cNvPr id="51" name="Textfeld 50"/>
              <p:cNvSpPr txBox="1"/>
              <p:nvPr/>
            </p:nvSpPr>
            <p:spPr>
              <a:xfrm>
                <a:off x="3533079" y="8327410"/>
                <a:ext cx="68800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solidFill>
                      <a:schemeClr val="bg1"/>
                    </a:solidFill>
                  </a:rPr>
                  <a:t>Foto: </a:t>
                </a:r>
                <a:r>
                  <a:rPr lang="de-DE" sz="800" dirty="0" err="1" smtClean="0">
                    <a:solidFill>
                      <a:schemeClr val="bg1"/>
                    </a:solidFill>
                  </a:rPr>
                  <a:t>korina</a:t>
                </a:r>
                <a:endParaRPr lang="de-DE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Rechteck 51"/>
              <p:cNvSpPr/>
              <p:nvPr/>
            </p:nvSpPr>
            <p:spPr>
              <a:xfrm>
                <a:off x="4407203" y="4876150"/>
                <a:ext cx="2046133" cy="120032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de-DE" sz="1200" dirty="0">
                    <a:latin typeface="Calibri Light" panose="020F0302020204030204" pitchFamily="34" charset="0"/>
                  </a:rPr>
                  <a:t>Mit Schiffen, Flugzeugen, Bahnen und Autos können Pflanzensamen über sehr weite Strecken transportiert werden – ohne dass wir es merken! </a:t>
                </a:r>
              </a:p>
            </p:txBody>
          </p:sp>
          <p:pic>
            <p:nvPicPr>
              <p:cNvPr id="53" name="Grafik 52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91" r="23731"/>
              <a:stretch/>
            </p:blipFill>
            <p:spPr>
              <a:xfrm>
                <a:off x="4407203" y="6553982"/>
                <a:ext cx="2006884" cy="1980000"/>
              </a:xfrm>
              <a:prstGeom prst="rect">
                <a:avLst/>
              </a:prstGeom>
            </p:spPr>
          </p:pic>
          <p:sp>
            <p:nvSpPr>
              <p:cNvPr id="54" name="Textfeld 53"/>
              <p:cNvSpPr txBox="1"/>
              <p:nvPr/>
            </p:nvSpPr>
            <p:spPr>
              <a:xfrm>
                <a:off x="5555333" y="8337956"/>
                <a:ext cx="89800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solidFill>
                      <a:schemeClr val="bg1"/>
                    </a:solidFill>
                  </a:rPr>
                  <a:t>Foto: </a:t>
                </a:r>
                <a:r>
                  <a:rPr lang="de-DE" sz="800" dirty="0" err="1" smtClean="0">
                    <a:solidFill>
                      <a:schemeClr val="bg1"/>
                    </a:solidFill>
                  </a:rPr>
                  <a:t>pexels</a:t>
                </a:r>
                <a:r>
                  <a:rPr lang="de-DE" sz="800" dirty="0" smtClean="0">
                    <a:solidFill>
                      <a:schemeClr val="bg1"/>
                    </a:solidFill>
                  </a:rPr>
                  <a:t>, CC0</a:t>
                </a:r>
                <a:endParaRPr lang="de-DE" sz="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7" name="Textfeld 36"/>
          <p:cNvSpPr txBox="1"/>
          <p:nvPr/>
        </p:nvSpPr>
        <p:spPr>
          <a:xfrm>
            <a:off x="50911" y="39158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/>
                </a:solidFill>
              </a:rPr>
              <a:t>Foto: Krzysztof </a:t>
            </a:r>
            <a:r>
              <a:rPr lang="de-DE" sz="800" dirty="0" err="1" smtClean="0">
                <a:solidFill>
                  <a:schemeClr val="bg1"/>
                </a:solidFill>
              </a:rPr>
              <a:t>Ziarnek</a:t>
            </a:r>
            <a:r>
              <a:rPr lang="de-DE" sz="800" dirty="0" smtClean="0">
                <a:solidFill>
                  <a:schemeClr val="bg1"/>
                </a:solidFill>
              </a:rPr>
              <a:t>, </a:t>
            </a:r>
            <a:br>
              <a:rPr lang="de-DE" sz="800" dirty="0" smtClean="0">
                <a:solidFill>
                  <a:schemeClr val="bg1"/>
                </a:solidFill>
              </a:rPr>
            </a:br>
            <a:r>
              <a:rPr lang="de-DE" sz="800" dirty="0" smtClean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2158282" y="2144688"/>
            <a:ext cx="2160001" cy="2160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510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-1717" y="-15552"/>
            <a:ext cx="6480000" cy="6502013"/>
            <a:chOff x="-1717" y="-15552"/>
            <a:chExt cx="6480000" cy="6502013"/>
          </a:xfrm>
        </p:grpSpPr>
        <p:pic>
          <p:nvPicPr>
            <p:cNvPr id="33" name="Grafik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4959" y="-15552"/>
              <a:ext cx="2068235" cy="2160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" name="Grafik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06" y="4326461"/>
              <a:ext cx="2068235" cy="2160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6579" y="6360"/>
              <a:ext cx="2150100" cy="2160000"/>
            </a:xfrm>
            <a:prstGeom prst="rect">
              <a:avLst/>
            </a:prstGeom>
            <a:ln w="0">
              <a:solidFill>
                <a:schemeClr val="tx1"/>
              </a:solidFill>
            </a:ln>
          </p:spPr>
        </p:pic>
        <p:pic>
          <p:nvPicPr>
            <p:cNvPr id="31" name="Grafik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65" y="56456"/>
              <a:ext cx="2068235" cy="2160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" name="Textfeld 15"/>
            <p:cNvSpPr txBox="1"/>
            <p:nvPr/>
          </p:nvSpPr>
          <p:spPr>
            <a:xfrm>
              <a:off x="4314527" y="0"/>
              <a:ext cx="2160000" cy="21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-1717" y="2166461"/>
              <a:ext cx="2160000" cy="21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0" y="4326461"/>
              <a:ext cx="2160000" cy="21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2156298" y="4326461"/>
              <a:ext cx="2156512" cy="21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4317056" y="2166461"/>
              <a:ext cx="2157471" cy="21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0" y="6360"/>
              <a:ext cx="2160000" cy="21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endParaRPr lang="de-DE" dirty="0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102815" y="776536"/>
              <a:ext cx="2046133" cy="83099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1200" dirty="0">
                  <a:latin typeface="Calibri Light" panose="020F0302020204030204" pitchFamily="34" charset="0"/>
                </a:rPr>
                <a:t>Samen können an Schuhen oder Kleidung von Menschen haften und so an neue Orte gelangen. </a:t>
              </a:r>
            </a:p>
          </p:txBody>
        </p:sp>
        <p:sp>
          <p:nvSpPr>
            <p:cNvPr id="28" name="Rechteck 27"/>
            <p:cNvSpPr/>
            <p:nvPr/>
          </p:nvSpPr>
          <p:spPr>
            <a:xfrm>
              <a:off x="2246963" y="664501"/>
              <a:ext cx="2046133" cy="101566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1200" dirty="0">
                  <a:latin typeface="Calibri Light" panose="020F0302020204030204" pitchFamily="34" charset="0"/>
                </a:rPr>
                <a:t>Manche Pflanzen haben Früchte mit Widerhaken. Die verhaken sich im Fell von Tieren und gelangen so an neue Orte.</a:t>
              </a:r>
            </a:p>
          </p:txBody>
        </p:sp>
        <p:sp>
          <p:nvSpPr>
            <p:cNvPr id="37" name="Rechteck 36"/>
            <p:cNvSpPr/>
            <p:nvPr/>
          </p:nvSpPr>
          <p:spPr>
            <a:xfrm>
              <a:off x="4432150" y="301530"/>
              <a:ext cx="2046133" cy="156966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1200" dirty="0">
                  <a:latin typeface="Calibri Light" panose="020F0302020204030204" pitchFamily="34" charset="0"/>
                </a:rPr>
                <a:t>Süßes Fruchtfleisch und auffällige Farben helfen manchen Pflanzen bei der </a:t>
              </a:r>
              <a:r>
                <a:rPr lang="de-DE" sz="1200" dirty="0" smtClean="0">
                  <a:latin typeface="Calibri Light" panose="020F0302020204030204" pitchFamily="34" charset="0"/>
                </a:rPr>
                <a:t>Ausbreitung</a:t>
              </a:r>
              <a:r>
                <a:rPr lang="de-DE" sz="1200" dirty="0">
                  <a:latin typeface="Calibri Light" panose="020F0302020204030204" pitchFamily="34" charset="0"/>
                </a:rPr>
                <a:t>. Die Tiere fressen die leckeren Früchte und die Samen werden an einem anderen Ort mit dem Kot wieder ausgeschieden. </a:t>
              </a:r>
            </a:p>
          </p:txBody>
        </p:sp>
        <p:sp>
          <p:nvSpPr>
            <p:cNvPr id="38" name="Rechteck 37"/>
            <p:cNvSpPr/>
            <p:nvPr/>
          </p:nvSpPr>
          <p:spPr>
            <a:xfrm>
              <a:off x="67556" y="4812837"/>
              <a:ext cx="2046133" cy="120032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1200" dirty="0">
                  <a:latin typeface="Calibri Light" panose="020F0302020204030204" pitchFamily="34" charset="0"/>
                </a:rPr>
                <a:t>Tiere wie Eichhörnchen und Eichelhäher legen Wintervorräte an und vergessen sie später. Damit helfen sie auch bei der </a:t>
              </a:r>
              <a:r>
                <a:rPr lang="de-DE" sz="1200" dirty="0" smtClean="0">
                  <a:latin typeface="Calibri Light" panose="020F0302020204030204" pitchFamily="34" charset="0"/>
                </a:rPr>
                <a:t>Samenausbreitung</a:t>
              </a:r>
              <a:r>
                <a:rPr lang="de-DE" sz="1200" dirty="0">
                  <a:latin typeface="Calibri Light" panose="020F0302020204030204" pitchFamily="34" charset="0"/>
                </a:rPr>
                <a:t>.</a:t>
              </a: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468"/>
            <a:stretch/>
          </p:blipFill>
          <p:spPr>
            <a:xfrm>
              <a:off x="2255319" y="2256461"/>
              <a:ext cx="1972868" cy="1980000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93"/>
            <a:stretch/>
          </p:blipFill>
          <p:spPr>
            <a:xfrm>
              <a:off x="2264592" y="4416461"/>
              <a:ext cx="2010874" cy="1980000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3" r="18901"/>
            <a:stretch/>
          </p:blipFill>
          <p:spPr>
            <a:xfrm>
              <a:off x="4432150" y="2256461"/>
              <a:ext cx="1946704" cy="1980000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27" r="24423"/>
            <a:stretch/>
          </p:blipFill>
          <p:spPr>
            <a:xfrm>
              <a:off x="102814" y="2252920"/>
              <a:ext cx="1952757" cy="1980000"/>
            </a:xfrm>
            <a:prstGeom prst="rect">
              <a:avLst/>
            </a:prstGeom>
          </p:spPr>
        </p:pic>
        <p:sp>
          <p:nvSpPr>
            <p:cNvPr id="39" name="Textfeld 38"/>
            <p:cNvSpPr txBox="1"/>
            <p:nvPr/>
          </p:nvSpPr>
          <p:spPr>
            <a:xfrm>
              <a:off x="3403149" y="6177956"/>
              <a:ext cx="8980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Foto: </a:t>
              </a:r>
              <a:r>
                <a:rPr lang="de-DE" sz="800" dirty="0" err="1" smtClean="0"/>
                <a:t>pexels</a:t>
              </a:r>
              <a:r>
                <a:rPr lang="de-DE" sz="800" dirty="0" smtClean="0"/>
                <a:t>, CC0</a:t>
              </a:r>
              <a:endParaRPr lang="de-DE" sz="800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1196752" y="4017476"/>
              <a:ext cx="9104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solidFill>
                    <a:schemeClr val="bg1"/>
                  </a:solidFill>
                </a:rPr>
                <a:t>Foto: pexels,CC0</a:t>
              </a:r>
              <a:endParaRPr lang="de-DE" sz="800" dirty="0">
                <a:solidFill>
                  <a:schemeClr val="bg1"/>
                </a:solidFill>
              </a:endParaRPr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3382678" y="4021017"/>
              <a:ext cx="9104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solidFill>
                    <a:schemeClr val="bg1"/>
                  </a:solidFill>
                </a:rPr>
                <a:t>Foto: pexels,CC0</a:t>
              </a:r>
              <a:endParaRPr lang="de-DE" sz="800" dirty="0">
                <a:solidFill>
                  <a:schemeClr val="bg1"/>
                </a:solidFill>
              </a:endParaRPr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5542918" y="4016896"/>
              <a:ext cx="9104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solidFill>
                    <a:schemeClr val="bg1"/>
                  </a:solidFill>
                </a:rPr>
                <a:t>Foto: pexels,CC0</a:t>
              </a:r>
              <a:endParaRPr lang="de-DE" sz="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05961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Macintosh PowerPoint</Application>
  <PresentationFormat>A4-Papier (210x297 mm)</PresentationFormat>
  <Paragraphs>20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Microsoft Office-Anwender</cp:lastModifiedBy>
  <cp:revision>27</cp:revision>
  <dcterms:created xsi:type="dcterms:W3CDTF">2018-03-14T15:35:27Z</dcterms:created>
  <dcterms:modified xsi:type="dcterms:W3CDTF">2018-10-30T12:03:20Z</dcterms:modified>
</cp:coreProperties>
</file>