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906000" cy="6858000" type="A4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732" y="-110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66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01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50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7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97302" y="2133601"/>
            <a:ext cx="3260725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670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405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89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863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31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64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26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386387" y="366714"/>
            <a:ext cx="1671638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71477" y="366714"/>
            <a:ext cx="4849813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5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30E27-8B12-4BB0-B109-8FFC67E8401D}" type="datetimeFigureOut">
              <a:rPr lang="de-DE" smtClean="0"/>
              <a:t>29.10.2018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3CA3E-7F7F-49B5-9B40-CCB16B597C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893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ätter von Acer negun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0" t="2232" b="26767"/>
          <a:stretch/>
        </p:blipFill>
        <p:spPr bwMode="auto">
          <a:xfrm>
            <a:off x="165616" y="534988"/>
            <a:ext cx="2123088" cy="226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6456" y="147990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Eschen-Ahorn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6456" y="2802994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1699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" name="Ellipse 13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8" name="Picture 4" descr="Ambrosia artemisiifolia Hall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3" r="19718" b="19049"/>
          <a:stretch/>
        </p:blipFill>
        <p:spPr bwMode="auto">
          <a:xfrm>
            <a:off x="2576735" y="800954"/>
            <a:ext cx="2191817" cy="183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/>
          <p:cNvSpPr txBox="1"/>
          <p:nvPr/>
        </p:nvSpPr>
        <p:spPr>
          <a:xfrm>
            <a:off x="2538911" y="173832"/>
            <a:ext cx="162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478493"/>
                </a:solidFill>
              </a:rPr>
              <a:t>Beifußblättrige</a:t>
            </a:r>
            <a:r>
              <a:rPr lang="de-DE" b="1" dirty="0" smtClean="0">
                <a:solidFill>
                  <a:srgbClr val="478493"/>
                </a:solidFill>
              </a:rPr>
              <a:t> </a:t>
            </a:r>
            <a:r>
              <a:rPr lang="de-DE" b="1" dirty="0" err="1" smtClean="0">
                <a:solidFill>
                  <a:srgbClr val="478493"/>
                </a:solidFill>
              </a:rPr>
              <a:t>Ambrosie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504728" y="2636912"/>
            <a:ext cx="2808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1860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</a:t>
            </a:r>
            <a:r>
              <a:rPr lang="en-US" sz="1100" dirty="0" err="1" smtClean="0"/>
              <a:t>verunreinigte</a:t>
            </a:r>
            <a:r>
              <a:rPr lang="en-US" sz="1100" dirty="0" smtClean="0"/>
              <a:t> </a:t>
            </a:r>
            <a:r>
              <a:rPr lang="en-US" sz="1100" dirty="0" err="1" smtClean="0"/>
              <a:t>Handelsgüter</a:t>
            </a:r>
            <a:r>
              <a:rPr lang="en-US" sz="1100" dirty="0" smtClean="0"/>
              <a:t> </a:t>
            </a:r>
            <a:endParaRPr lang="de-DE" sz="1100" dirty="0" smtClean="0"/>
          </a:p>
        </p:txBody>
      </p:sp>
      <p:sp>
        <p:nvSpPr>
          <p:cNvPr id="19" name="Ellipse 18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915175" y="196479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Riesen-Bärenklau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953000" y="2780928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Kaukasus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1850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2" name="Ellipse 21"/>
          <p:cNvSpPr/>
          <p:nvPr/>
        </p:nvSpPr>
        <p:spPr>
          <a:xfrm>
            <a:off x="7041232" y="273133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http://korina.info/GIS-Fotos/Internet/Heracleum_mantegazzianum_Wittgendorf_G%C3%B6rlitz_0688_Hormann_c_x_korina.inf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1" t="20104" r="8286" b="13497"/>
          <a:stretch/>
        </p:blipFill>
        <p:spPr bwMode="auto">
          <a:xfrm>
            <a:off x="5014523" y="588979"/>
            <a:ext cx="2223766" cy="22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feld 23"/>
          <p:cNvSpPr txBox="1"/>
          <p:nvPr/>
        </p:nvSpPr>
        <p:spPr>
          <a:xfrm>
            <a:off x="7314073" y="188640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Bastardindigo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329264" y="2773089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1771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6" name="Ellipse 25"/>
          <p:cNvSpPr/>
          <p:nvPr/>
        </p:nvSpPr>
        <p:spPr>
          <a:xfrm>
            <a:off x="9417496" y="265294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7"/>
          <a:stretch/>
        </p:blipFill>
        <p:spPr>
          <a:xfrm>
            <a:off x="7473280" y="534988"/>
            <a:ext cx="2147790" cy="2268006"/>
          </a:xfrm>
          <a:prstGeom prst="rect">
            <a:avLst/>
          </a:prstGeom>
        </p:spPr>
      </p:pic>
      <p:pic>
        <p:nvPicPr>
          <p:cNvPr id="1032" name="Picture 8" descr="http://www.korina.info/sites/default/files/field/image/Artemisia%20tournefortiana%20Leipzig%20Mei%C3%9Fner%20Str.%20Juli%202013%20IMGP1299_297_c.JPG#overlay-context=node/124%3Fq%3Dnode/12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723" b="5736"/>
          <a:stretch/>
        </p:blipFill>
        <p:spPr bwMode="auto">
          <a:xfrm>
            <a:off x="128464" y="3942348"/>
            <a:ext cx="2163143" cy="215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feld 29"/>
          <p:cNvSpPr txBox="1"/>
          <p:nvPr/>
        </p:nvSpPr>
        <p:spPr>
          <a:xfrm>
            <a:off x="56456" y="3573016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Armenischer Beifuß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6456" y="6093296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Westasien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1851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verunreinigte Handelsgüter</a:t>
            </a:r>
          </a:p>
        </p:txBody>
      </p:sp>
      <p:sp>
        <p:nvSpPr>
          <p:cNvPr id="32" name="Ellipse 31"/>
          <p:cNvSpPr/>
          <p:nvPr/>
        </p:nvSpPr>
        <p:spPr>
          <a:xfrm>
            <a:off x="2072680" y="3649670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4" name="Picture 10" descr="http://www.korina.info/sites/default/files/field/image/Paulownia%20tomentosa%20Leslie%20J.%20Mehrhoff%2C%20University%20of%20Connecticut%2C%20Bugwood.org%205453562-LGPT_C.jpg#overlay-context=node/182%3Fq%3Dnode/18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6" r="17837"/>
          <a:stretch/>
        </p:blipFill>
        <p:spPr bwMode="auto">
          <a:xfrm>
            <a:off x="2538911" y="3933056"/>
            <a:ext cx="2229641" cy="230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feld 33"/>
          <p:cNvSpPr txBox="1"/>
          <p:nvPr/>
        </p:nvSpPr>
        <p:spPr>
          <a:xfrm>
            <a:off x="2432720" y="3573016"/>
            <a:ext cx="1883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Blauglockenbaum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2432720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China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1843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6" name="Ellipse 35"/>
          <p:cNvSpPr/>
          <p:nvPr/>
        </p:nvSpPr>
        <p:spPr>
          <a:xfrm>
            <a:off x="4448944" y="3649670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6" name="Picture 12" descr="Rubus armeniacus Fruchtsta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75"/>
          <a:stretch/>
        </p:blipFill>
        <p:spPr bwMode="auto">
          <a:xfrm>
            <a:off x="5020175" y="4250178"/>
            <a:ext cx="2218114" cy="202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feld 37"/>
          <p:cNvSpPr txBox="1"/>
          <p:nvPr/>
        </p:nvSpPr>
        <p:spPr>
          <a:xfrm>
            <a:off x="4953000" y="3603847"/>
            <a:ext cx="1626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Armenische Brombeere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910336" y="6258851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Kaukasus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1837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40" name="Ellipse 39"/>
          <p:cNvSpPr/>
          <p:nvPr/>
        </p:nvSpPr>
        <p:spPr>
          <a:xfrm>
            <a:off x="6926560" y="368050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/>
          <p:cNvSpPr txBox="1"/>
          <p:nvPr/>
        </p:nvSpPr>
        <p:spPr>
          <a:xfrm>
            <a:off x="7329264" y="3614325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Douglasie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7344455" y="6237312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1900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Forstwirtschaft</a:t>
            </a:r>
          </a:p>
        </p:txBody>
      </p:sp>
      <p:sp>
        <p:nvSpPr>
          <p:cNvPr id="44" name="Ellipse 43"/>
          <p:cNvSpPr/>
          <p:nvPr/>
        </p:nvSpPr>
        <p:spPr>
          <a:xfrm>
            <a:off x="9432687" y="3690979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Picture 2" descr="S:\Fotos\Arten\Alle Neophyten\P\Pseudotsuga menziesii\Pseudotsuga menziesii Fruchtend Katrin Schneider P100090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6" t="29024" r="26663" b="7271"/>
          <a:stretch/>
        </p:blipFill>
        <p:spPr bwMode="auto">
          <a:xfrm>
            <a:off x="7473280" y="3933056"/>
            <a:ext cx="2147790" cy="233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feld 45"/>
          <p:cNvSpPr txBox="1"/>
          <p:nvPr/>
        </p:nvSpPr>
        <p:spPr>
          <a:xfrm>
            <a:off x="357992" y="258755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837840" y="242146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5292669" y="2567226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7690358" y="258755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360895" y="587785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2845743" y="602186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326544" y="606474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473280" y="6055167"/>
            <a:ext cx="774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3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S:\Schule\Materialien_Inhalte\Bioversum MMM\FAECHER MMM\Fotos\Quercus rubra Hohnstein Katrin Schneider 10.10.2015 DSCF06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6" t="4807" r="28452" b="2910"/>
          <a:stretch/>
        </p:blipFill>
        <p:spPr bwMode="auto">
          <a:xfrm>
            <a:off x="138335" y="565811"/>
            <a:ext cx="2166269" cy="223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6456" y="147990"/>
            <a:ext cx="108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Rot-Eiche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-1" y="2802994"/>
            <a:ext cx="25389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1724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" name="Ellipse 13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2538911" y="173832"/>
            <a:ext cx="162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Rot-Esche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504728" y="2636912"/>
            <a:ext cx="2808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1796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 und Forstwirtschaft</a:t>
            </a:r>
          </a:p>
        </p:txBody>
      </p:sp>
      <p:sp>
        <p:nvSpPr>
          <p:cNvPr id="19" name="Ellipse 18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915175" y="196479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Essigbaum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953000" y="2780928"/>
            <a:ext cx="27363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1676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2" name="Ellipse 21"/>
          <p:cNvSpPr/>
          <p:nvPr/>
        </p:nvSpPr>
        <p:spPr>
          <a:xfrm>
            <a:off x="6969224" y="273133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7314073" y="188640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Flieder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329264" y="2773089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Südosteuropa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1588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6" name="Ellipse 25"/>
          <p:cNvSpPr/>
          <p:nvPr/>
        </p:nvSpPr>
        <p:spPr>
          <a:xfrm>
            <a:off x="9489504" y="265294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56456" y="357301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Kaukasus-Glanz-fetthenne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6456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Kaukasus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1808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2" name="Ellipse 31"/>
          <p:cNvSpPr/>
          <p:nvPr/>
        </p:nvSpPr>
        <p:spPr>
          <a:xfrm>
            <a:off x="2072680" y="3649670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Picture 6" descr="http://www.korina.info/sites/default/files/field/image/Rhus%20hirta%20Helmsteinberg%20%20w%20Quedlinburg%204.7.2011%20Katrin%20Schneider%20P1030751_C.JPG#overlay-context=node/166%3Fq%3Dnode/16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6" r="10231"/>
          <a:stretch/>
        </p:blipFill>
        <p:spPr bwMode="auto">
          <a:xfrm>
            <a:off x="5016381" y="560613"/>
            <a:ext cx="2204816" cy="222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korina.info/sites/default/files/field/image/Syringa%20vulgaris%20Mulde%200297_C.jpg#overlay-context=node/146%3Fq%3Dnode/14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2" r="23946"/>
          <a:stretch/>
        </p:blipFill>
        <p:spPr bwMode="auto">
          <a:xfrm>
            <a:off x="7455691" y="565811"/>
            <a:ext cx="2249837" cy="216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korina.info/sites/default/files/field/image/Sedum%20spurium%20wei%C3%9F%20%20Garten%20nahe%20%20Teufelsmauer%20bei%20Weddersleben3.8.2011%20Katrin%20Schneider%20P1050507_C%20%20%20.JPG#overlay-context=node/181%3Fq%3Dnode/18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884"/>
          <a:stretch/>
        </p:blipFill>
        <p:spPr bwMode="auto">
          <a:xfrm>
            <a:off x="138336" y="4219347"/>
            <a:ext cx="2166268" cy="205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feld 34"/>
          <p:cNvSpPr txBox="1"/>
          <p:nvPr/>
        </p:nvSpPr>
        <p:spPr>
          <a:xfrm>
            <a:off x="2432720" y="357301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Kanadische Goldrute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2432720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1650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7" name="Ellipse 36"/>
          <p:cNvSpPr/>
          <p:nvPr/>
        </p:nvSpPr>
        <p:spPr>
          <a:xfrm>
            <a:off x="4592960" y="3649670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4880992" y="35582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Götterbaum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880992" y="62852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China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1780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40" name="Ellipse 39"/>
          <p:cNvSpPr/>
          <p:nvPr/>
        </p:nvSpPr>
        <p:spPr>
          <a:xfrm>
            <a:off x="7041232" y="3634862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7404297" y="353026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Schmalblättriges </a:t>
            </a:r>
            <a:r>
              <a:rPr lang="de-DE" b="1" dirty="0" err="1" smtClean="0">
                <a:solidFill>
                  <a:srgbClr val="478493"/>
                </a:solidFill>
              </a:rPr>
              <a:t>Greiskraut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392477" y="6093296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Südafrika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1900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</a:t>
            </a:r>
            <a:r>
              <a:rPr lang="en-US" sz="1100" dirty="0" err="1"/>
              <a:t>verunreinigte</a:t>
            </a:r>
            <a:r>
              <a:rPr lang="en-US" sz="1100" dirty="0"/>
              <a:t> </a:t>
            </a:r>
            <a:r>
              <a:rPr lang="en-US" sz="1100" dirty="0" err="1"/>
              <a:t>Handelsgüter</a:t>
            </a:r>
            <a:r>
              <a:rPr lang="en-US" sz="1100" dirty="0"/>
              <a:t> </a:t>
            </a:r>
            <a:endParaRPr lang="de-DE" sz="1100" dirty="0"/>
          </a:p>
        </p:txBody>
      </p:sp>
      <p:sp>
        <p:nvSpPr>
          <p:cNvPr id="43" name="Ellipse 42"/>
          <p:cNvSpPr/>
          <p:nvPr/>
        </p:nvSpPr>
        <p:spPr>
          <a:xfrm>
            <a:off x="9420521" y="3606915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6" name="Picture 12" descr="Solidago canadensis Blütenständ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32"/>
          <a:stretch/>
        </p:blipFill>
        <p:spPr bwMode="auto">
          <a:xfrm>
            <a:off x="2545090" y="3923915"/>
            <a:ext cx="2226069" cy="235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enecio inaequidens ganze Pflanz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t="11609" r="19869"/>
          <a:stretch/>
        </p:blipFill>
        <p:spPr bwMode="auto">
          <a:xfrm>
            <a:off x="7455691" y="4176592"/>
            <a:ext cx="2249837" cy="185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:\Fotos\Arten\Alle Neophyten\F-G\Fraxinus\Fraxinus pennsylvanica\Blätter\Fraxinus pennsylvanica Halle Katrin Schneider PSIMG_0771x korina.info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3"/>
          <a:stretch/>
        </p:blipFill>
        <p:spPr bwMode="auto">
          <a:xfrm>
            <a:off x="2553474" y="543164"/>
            <a:ext cx="2217685" cy="209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:\Fotos\Arten\Alle Neophyten\A\Ailanthus altissima\Früchte\Ailanthus altissima fruchtend Antonia Nieke Leipzig Karl-Heine-Kanal September 2017 (2)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1"/>
          <a:stretch/>
        </p:blipFill>
        <p:spPr bwMode="auto">
          <a:xfrm>
            <a:off x="5016381" y="3966448"/>
            <a:ext cx="2240875" cy="234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feld 44"/>
          <p:cNvSpPr txBox="1"/>
          <p:nvPr/>
        </p:nvSpPr>
        <p:spPr>
          <a:xfrm>
            <a:off x="357992" y="258755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2840447" y="242146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5288694" y="2557645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7774816" y="251296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373892" y="6030884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2840447" y="6060325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327175" y="611368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7768064" y="5816395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S:\Schule\Materialien_Inhalte\Bioversum MMM\FAECHER MMM\Fotos\Lupinus polyphyllos Muldestausee Hormann 04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25"/>
          <a:stretch/>
        </p:blipFill>
        <p:spPr bwMode="auto">
          <a:xfrm>
            <a:off x="2594110" y="3919574"/>
            <a:ext cx="2142866" cy="233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:\Fotos\Arten\Alle Neophyten\A\Allium\Allium paradoxum\Allium paradoxum fruchtend  Krähenberg1.5.2016 Katrin Schneider DSCF4078 korina.inf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9" r="19388"/>
          <a:stretch/>
        </p:blipFill>
        <p:spPr bwMode="auto">
          <a:xfrm>
            <a:off x="128464" y="3942347"/>
            <a:ext cx="2163144" cy="226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6456" y="14799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Flutendes Heusenkraut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6456" y="2802994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/>
              <a:t>S</a:t>
            </a:r>
            <a:r>
              <a:rPr lang="de-DE" sz="1100" dirty="0" smtClean="0"/>
              <a:t>üdamerika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1820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" name="Ellipse 13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2538911" y="173832"/>
            <a:ext cx="162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Schwarz-Kiefer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432720" y="2780928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Südeuropa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1818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Forstwirtschaft</a:t>
            </a:r>
          </a:p>
        </p:txBody>
      </p:sp>
      <p:sp>
        <p:nvSpPr>
          <p:cNvPr id="19" name="Ellipse 18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915175" y="196479"/>
            <a:ext cx="21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478493"/>
                </a:solidFill>
              </a:rPr>
              <a:t>Weymouths</a:t>
            </a:r>
            <a:r>
              <a:rPr lang="de-DE" b="1" dirty="0" smtClean="0">
                <a:solidFill>
                  <a:srgbClr val="478493"/>
                </a:solidFill>
              </a:rPr>
              <a:t>-Kiefer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953000" y="2659559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1818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Forstwirtschaft</a:t>
            </a:r>
          </a:p>
        </p:txBody>
      </p:sp>
      <p:sp>
        <p:nvSpPr>
          <p:cNvPr id="22" name="Ellipse 21"/>
          <p:cNvSpPr/>
          <p:nvPr/>
        </p:nvSpPr>
        <p:spPr>
          <a:xfrm>
            <a:off x="6969224" y="273133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7314073" y="188640"/>
            <a:ext cx="1838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Drüsenblättrige Kugeldistel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329264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Südeuropa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1550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6" name="Ellipse 25"/>
          <p:cNvSpPr/>
          <p:nvPr/>
        </p:nvSpPr>
        <p:spPr>
          <a:xfrm>
            <a:off x="9417496" y="265294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56456" y="3573016"/>
            <a:ext cx="15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Wunder-Lauch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6456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Kaukasus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1850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2" name="Ellipse 31"/>
          <p:cNvSpPr/>
          <p:nvPr/>
        </p:nvSpPr>
        <p:spPr>
          <a:xfrm>
            <a:off x="2072680" y="3649670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50" name="Picture 2" descr="http://www.korina.info/sites/default/files/Ludwigia%20peploides%20%20John%20M.%20Randall%2C%20The%20Nature%20Conservancy%2C%20Bugwood.org%205392312-LGPT%20dx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1" r="42967"/>
          <a:stretch/>
        </p:blipFill>
        <p:spPr bwMode="auto">
          <a:xfrm>
            <a:off x="128464" y="764099"/>
            <a:ext cx="2163143" cy="207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rüsenblättrige Kugeldiste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93"/>
          <a:stretch/>
        </p:blipFill>
        <p:spPr bwMode="auto">
          <a:xfrm>
            <a:off x="7443387" y="812916"/>
            <a:ext cx="2262141" cy="196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feld 34"/>
          <p:cNvSpPr txBox="1"/>
          <p:nvPr/>
        </p:nvSpPr>
        <p:spPr>
          <a:xfrm>
            <a:off x="2491539" y="3570878"/>
            <a:ext cx="2049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Vielblättrige Lupine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2419531" y="6225882"/>
            <a:ext cx="2533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1833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7" name="Ellipse 36"/>
          <p:cNvSpPr/>
          <p:nvPr/>
        </p:nvSpPr>
        <p:spPr>
          <a:xfrm>
            <a:off x="4507763" y="3647532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4953000" y="3551477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Mahonie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880992" y="6206481"/>
            <a:ext cx="28083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1841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40" name="Ellipse 39"/>
          <p:cNvSpPr/>
          <p:nvPr/>
        </p:nvSpPr>
        <p:spPr>
          <a:xfrm>
            <a:off x="6969224" y="362813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7373801" y="3551477"/>
            <a:ext cx="1971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Argentinischer Nachtschatten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389845" y="6088559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1880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verunreinigte Handelsgüter</a:t>
            </a:r>
          </a:p>
        </p:txBody>
      </p:sp>
      <p:sp>
        <p:nvSpPr>
          <p:cNvPr id="43" name="Ellipse 42"/>
          <p:cNvSpPr/>
          <p:nvPr/>
        </p:nvSpPr>
        <p:spPr>
          <a:xfrm>
            <a:off x="9390025" y="362813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62" name="Picture 14" descr="Blühende Mahoni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1" r="12487"/>
          <a:stretch/>
        </p:blipFill>
        <p:spPr bwMode="auto">
          <a:xfrm>
            <a:off x="5033473" y="3942347"/>
            <a:ext cx="2151775" cy="230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korina.info/sites/default/files/field/image/Solanum_physalifolium_002%20Quentin%20Groom%20CC_C.jpg#overlay-context=node/161%3Fq%3Dnode/16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" r="24562" b="7688"/>
          <a:stretch/>
        </p:blipFill>
        <p:spPr bwMode="auto">
          <a:xfrm>
            <a:off x="7443387" y="4149081"/>
            <a:ext cx="2190134" cy="193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-159568" y="2492896"/>
            <a:ext cx="24511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 smtClean="0">
                <a:solidFill>
                  <a:schemeClr val="bg1"/>
                </a:solidFill>
              </a:rPr>
              <a:t>Foto</a:t>
            </a:r>
            <a:r>
              <a:rPr lang="en-US" sz="800" dirty="0" smtClean="0">
                <a:solidFill>
                  <a:schemeClr val="bg1"/>
                </a:solidFill>
              </a:rPr>
              <a:t>: John </a:t>
            </a:r>
            <a:r>
              <a:rPr lang="en-US" sz="800" dirty="0">
                <a:solidFill>
                  <a:schemeClr val="bg1"/>
                </a:solidFill>
              </a:rPr>
              <a:t>M. Randall, The Nature Conservancy, Bugwood.org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S:\Fotos\Arten\Alle Neophyten\P\Pinus\Pinus nigra\Zapfen\Pinus nigra  Zapfen  6.5.2013 Katrin Schneider P1010558c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2" r="17941"/>
          <a:stretch/>
        </p:blipFill>
        <p:spPr bwMode="auto">
          <a:xfrm>
            <a:off x="2538911" y="548680"/>
            <a:ext cx="2232248" cy="228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:\Fotos\Arten\Alle Neophyten\P\Pinus\Pinus strobus\Pinus strobus Fruchtend Katrin Schneider P1000897 cx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9" t="28086" r="27935" b="5514"/>
          <a:stretch/>
        </p:blipFill>
        <p:spPr bwMode="auto">
          <a:xfrm>
            <a:off x="5033473" y="548679"/>
            <a:ext cx="2223783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hteck 46"/>
          <p:cNvSpPr/>
          <p:nvPr/>
        </p:nvSpPr>
        <p:spPr>
          <a:xfrm>
            <a:off x="7466269" y="5877852"/>
            <a:ext cx="21672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 smtClean="0">
                <a:solidFill>
                  <a:schemeClr val="bg1"/>
                </a:solidFill>
              </a:rPr>
              <a:t>Foto</a:t>
            </a:r>
            <a:r>
              <a:rPr lang="en-US" sz="800" dirty="0">
                <a:solidFill>
                  <a:schemeClr val="bg1"/>
                </a:solidFill>
              </a:rPr>
              <a:t>: Quentin Groom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2836067" y="2615576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5302642" y="263749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7768064" y="2550245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365506" y="5980837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2806264" y="6037861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5241032" y="602984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5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:\Fotos\Arten\Alle Neophyten\E\Elaeagnus\Elaeagnus angustifolia\Früchte\Elaeagnus angustifolia Leipzig, Annabell Hormann 2011 IMG_2585 c  korina.inf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r="15107"/>
          <a:stretch/>
        </p:blipFill>
        <p:spPr bwMode="auto">
          <a:xfrm>
            <a:off x="109631" y="749264"/>
            <a:ext cx="2212211" cy="212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6456" y="14799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Schmalblättrige Ölweide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6456" y="2828836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Sibirien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1621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" name="Ellipse 13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2432720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1863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9" name="Ellipse 18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915175" y="196479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Amerikanischer Riesen-Aronstab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880991" y="2828836"/>
            <a:ext cx="27363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1901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2" name="Ellipse 21"/>
          <p:cNvSpPr/>
          <p:nvPr/>
        </p:nvSpPr>
        <p:spPr>
          <a:xfrm>
            <a:off x="6969224" y="273133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7314073" y="188640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Robinie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329264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1670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6" name="Ellipse 25"/>
          <p:cNvSpPr/>
          <p:nvPr/>
        </p:nvSpPr>
        <p:spPr>
          <a:xfrm>
            <a:off x="9417496" y="26529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56456" y="3573016"/>
            <a:ext cx="15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Kartoffel-Rose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6456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Ostasien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1808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2" name="Ellipse 31"/>
          <p:cNvSpPr/>
          <p:nvPr/>
        </p:nvSpPr>
        <p:spPr>
          <a:xfrm>
            <a:off x="2072680" y="3649670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feld 34"/>
          <p:cNvSpPr txBox="1"/>
          <p:nvPr/>
        </p:nvSpPr>
        <p:spPr>
          <a:xfrm>
            <a:off x="2491539" y="3570878"/>
            <a:ext cx="135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478493"/>
                </a:solidFill>
              </a:rPr>
              <a:t>Roßkastanie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2419531" y="6225882"/>
            <a:ext cx="2533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Südosteuropa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1576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7" name="Ellipse 36"/>
          <p:cNvSpPr/>
          <p:nvPr/>
        </p:nvSpPr>
        <p:spPr>
          <a:xfrm>
            <a:off x="4507763" y="3647532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4953000" y="3551477"/>
            <a:ext cx="1416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Schneebeere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880992" y="6206481"/>
            <a:ext cx="28083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1821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40" name="Ellipse 39"/>
          <p:cNvSpPr/>
          <p:nvPr/>
        </p:nvSpPr>
        <p:spPr>
          <a:xfrm>
            <a:off x="6969224" y="362813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7329264" y="3551477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478493"/>
                </a:solidFill>
              </a:rPr>
              <a:t>Drüsiges</a:t>
            </a:r>
            <a:r>
              <a:rPr lang="de-DE" b="1" dirty="0" smtClean="0">
                <a:solidFill>
                  <a:srgbClr val="478493"/>
                </a:solidFill>
              </a:rPr>
              <a:t> Springkraut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373801" y="6237312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Südasien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1839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43" name="Ellipse 42"/>
          <p:cNvSpPr/>
          <p:nvPr/>
        </p:nvSpPr>
        <p:spPr>
          <a:xfrm>
            <a:off x="9489504" y="362813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78" name="Picture 6" descr="Amerikanischer Riesen-Aronstab im Botanischen Garten in Berlin-Dahle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55"/>
          <a:stretch/>
        </p:blipFill>
        <p:spPr bwMode="auto">
          <a:xfrm>
            <a:off x="4963988" y="801340"/>
            <a:ext cx="2282846" cy="207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lühende Robini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3" r="45485"/>
          <a:stretch/>
        </p:blipFill>
        <p:spPr bwMode="auto">
          <a:xfrm>
            <a:off x="7443387" y="557972"/>
            <a:ext cx="2190134" cy="233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korina.info/sites/default/files/field/image/Rosa%20rugosa%20%20Mandelholz%20Kalte%20Bode%20Katrin%20Schneider%202010P1000872%20c_C.jpg#overlay-context=node/165%3Fq%3Dnode/16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97"/>
          <a:stretch/>
        </p:blipFill>
        <p:spPr bwMode="auto">
          <a:xfrm>
            <a:off x="109631" y="3942348"/>
            <a:ext cx="2212211" cy="233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esculus hippocastanum Hall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2" r="11822"/>
          <a:stretch/>
        </p:blipFill>
        <p:spPr bwMode="auto">
          <a:xfrm>
            <a:off x="2538912" y="3940210"/>
            <a:ext cx="2232247" cy="231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chneebeere fruchte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3"/>
          <a:stretch/>
        </p:blipFill>
        <p:spPr bwMode="auto">
          <a:xfrm>
            <a:off x="5024926" y="3942348"/>
            <a:ext cx="2221907" cy="231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Blüte des Indischen Springkrauts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9" r="9637"/>
          <a:stretch/>
        </p:blipFill>
        <p:spPr bwMode="auto">
          <a:xfrm>
            <a:off x="7443387" y="3920809"/>
            <a:ext cx="2262141" cy="233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feld 44"/>
          <p:cNvSpPr txBox="1"/>
          <p:nvPr/>
        </p:nvSpPr>
        <p:spPr>
          <a:xfrm>
            <a:off x="7774816" y="6035883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5316121" y="265846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7702808" y="2679006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420516" y="605779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2840447" y="6027599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316121" y="602186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357992" y="258755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2498209" y="14799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Stachelgurke</a:t>
            </a:r>
            <a:endParaRPr lang="de-DE" b="1" dirty="0">
              <a:solidFill>
                <a:srgbClr val="478493"/>
              </a:solidFill>
            </a:endParaRPr>
          </a:p>
        </p:txBody>
      </p:sp>
      <p:pic>
        <p:nvPicPr>
          <p:cNvPr id="1026" name="Picture 2" descr="S:\Fotos\Arten\Alle Neophyten\E\Echinocystis lobata\Echinocystis lobata Elbe bei Rosslau  August 2012 IMG_432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" b="8770"/>
          <a:stretch/>
        </p:blipFill>
        <p:spPr bwMode="auto">
          <a:xfrm>
            <a:off x="2702036" y="658297"/>
            <a:ext cx="1890924" cy="219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feld 52"/>
          <p:cNvSpPr txBox="1"/>
          <p:nvPr/>
        </p:nvSpPr>
        <p:spPr>
          <a:xfrm>
            <a:off x="2662248" y="263749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41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:\Schule\Materialien_Inhalte\Bioversum MMM\FAECHER MMM\Fotos\Elodea canadensis Katrin Schneider 29.8.2014 IMG_03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r="15212"/>
          <a:stretch/>
        </p:blipFill>
        <p:spPr bwMode="auto">
          <a:xfrm>
            <a:off x="109630" y="4160923"/>
            <a:ext cx="2252293" cy="2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:\Fotos\Arten\Alle Neophyten\F-G\Fallopia\Fallopia japonica\Blühend\Falloia japonica blühend P1050583 Katrin Schneid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4" t="16473" r="16266"/>
          <a:stretch/>
        </p:blipFill>
        <p:spPr bwMode="auto">
          <a:xfrm>
            <a:off x="109631" y="778130"/>
            <a:ext cx="2252292" cy="207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6456" y="14799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Japanischer Staudenknöterich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6456" y="2828836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Ostasien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1823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" name="Ellipse 13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2538911" y="173832"/>
            <a:ext cx="1968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Sachalin-Staudenknöterich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432720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Sachalin, Ostasien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1861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9" name="Ellipse 18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915174" y="196479"/>
            <a:ext cx="227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Späte Traubenkirsche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880991" y="2708920"/>
            <a:ext cx="27363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1796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 und Forstwirtschaft</a:t>
            </a:r>
          </a:p>
        </p:txBody>
      </p:sp>
      <p:sp>
        <p:nvSpPr>
          <p:cNvPr id="22" name="Ellipse 21"/>
          <p:cNvSpPr/>
          <p:nvPr/>
        </p:nvSpPr>
        <p:spPr>
          <a:xfrm>
            <a:off x="7056558" y="280973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7314073" y="188640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Topinambur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329264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östliches 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1627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26" name="Ellipse 25"/>
          <p:cNvSpPr/>
          <p:nvPr/>
        </p:nvSpPr>
        <p:spPr>
          <a:xfrm>
            <a:off x="9417496" y="265294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56456" y="357301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Kanadische Wasserpest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56456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1854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2" name="Ellipse 31"/>
          <p:cNvSpPr/>
          <p:nvPr/>
        </p:nvSpPr>
        <p:spPr>
          <a:xfrm>
            <a:off x="2072680" y="3649670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feld 34"/>
          <p:cNvSpPr txBox="1"/>
          <p:nvPr/>
        </p:nvSpPr>
        <p:spPr>
          <a:xfrm>
            <a:off x="2491539" y="3570878"/>
            <a:ext cx="1813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Schmalblättrige Wasserpest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2419531" y="6225882"/>
            <a:ext cx="2533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1909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37" name="Ellipse 36"/>
          <p:cNvSpPr/>
          <p:nvPr/>
        </p:nvSpPr>
        <p:spPr>
          <a:xfrm>
            <a:off x="4507763" y="3647532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4953000" y="3551477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Orientalisches </a:t>
            </a:r>
            <a:r>
              <a:rPr lang="de-DE" b="1" dirty="0" err="1" smtClean="0">
                <a:solidFill>
                  <a:srgbClr val="478493"/>
                </a:solidFill>
              </a:rPr>
              <a:t>Zackenschötchen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880993" y="6093296"/>
            <a:ext cx="236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Osteuropa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1800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</a:t>
            </a:r>
            <a:r>
              <a:rPr lang="en-US" sz="1100" dirty="0" err="1"/>
              <a:t>verunreinigte</a:t>
            </a:r>
            <a:r>
              <a:rPr lang="en-US" sz="1100" dirty="0"/>
              <a:t> </a:t>
            </a:r>
            <a:r>
              <a:rPr lang="en-US" sz="1100" dirty="0" err="1"/>
              <a:t>Handelsgüter</a:t>
            </a:r>
            <a:r>
              <a:rPr lang="en-US" sz="1100" dirty="0"/>
              <a:t> </a:t>
            </a:r>
            <a:endParaRPr lang="de-DE" sz="1100" dirty="0"/>
          </a:p>
        </p:txBody>
      </p:sp>
      <p:sp>
        <p:nvSpPr>
          <p:cNvPr id="40" name="Ellipse 39"/>
          <p:cNvSpPr/>
          <p:nvPr/>
        </p:nvSpPr>
        <p:spPr>
          <a:xfrm>
            <a:off x="6969224" y="362813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7329264" y="355147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478493"/>
                </a:solidFill>
              </a:rPr>
              <a:t>Schwarzfrüchtiger</a:t>
            </a:r>
            <a:r>
              <a:rPr lang="de-DE" b="1" dirty="0" smtClean="0">
                <a:solidFill>
                  <a:srgbClr val="478493"/>
                </a:solidFill>
              </a:rPr>
              <a:t> </a:t>
            </a:r>
            <a:r>
              <a:rPr lang="de-DE" b="1" dirty="0" err="1" smtClean="0">
                <a:solidFill>
                  <a:srgbClr val="478493"/>
                </a:solidFill>
              </a:rPr>
              <a:t>Zweizahn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373800" y="6285220"/>
            <a:ext cx="25321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1896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Verkehr</a:t>
            </a:r>
          </a:p>
        </p:txBody>
      </p:sp>
      <p:sp>
        <p:nvSpPr>
          <p:cNvPr id="43" name="Ellipse 42"/>
          <p:cNvSpPr/>
          <p:nvPr/>
        </p:nvSpPr>
        <p:spPr>
          <a:xfrm>
            <a:off x="9489504" y="3628131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100" name="Picture 4" descr="Fallopia sachalinensis blühe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5" r="20082"/>
          <a:stretch/>
        </p:blipFill>
        <p:spPr bwMode="auto">
          <a:xfrm>
            <a:off x="2576736" y="778131"/>
            <a:ext cx="2230452" cy="207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elianthus_tuberosus blühe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72"/>
          <a:stretch/>
        </p:blipFill>
        <p:spPr bwMode="auto">
          <a:xfrm>
            <a:off x="7442739" y="541070"/>
            <a:ext cx="2190782" cy="232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Schmalblättrige Wasserpes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4"/>
          <a:stretch/>
        </p:blipFill>
        <p:spPr bwMode="auto">
          <a:xfrm>
            <a:off x="2576736" y="4217208"/>
            <a:ext cx="2191729" cy="201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S:\Schule\Materialien_Inhalte\Bioversum MMM\FAECHER MMM\Fotos\Prunus serotina fruchtend Kleines Kamel bei Quedlinburg Katrin Schneider 15.8.2011 IMG_154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7" t="4954" r="4861" b="13537"/>
          <a:stretch/>
        </p:blipFill>
        <p:spPr bwMode="auto">
          <a:xfrm>
            <a:off x="4953000" y="541070"/>
            <a:ext cx="2293833" cy="216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S:\Schule\Materialien_Inhalte\Bioversum MMM\FAECHER MMM\Fotos\Elodea nuttallii Muldestausee August 2011 IMG_1037 c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6"/>
          <a:stretch/>
        </p:blipFill>
        <p:spPr bwMode="auto">
          <a:xfrm>
            <a:off x="2576736" y="4169883"/>
            <a:ext cx="2232248" cy="211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:\Fotos\Arten\Alle Neophyten\B\Bunias orientalis\blühend\Bunias orientalis  Zilly Katrin Schneider  IMG_3403 f  korina.info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9"/>
          <a:stretch/>
        </p:blipFill>
        <p:spPr bwMode="auto">
          <a:xfrm>
            <a:off x="5017116" y="4161866"/>
            <a:ext cx="2147454" cy="193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S:\Fotos\Arten\Alle Neophyten\B\Bidens frondosa\Bidens frondosa fruchtend Galgenberg Halle Katrin Schneider 11.10.2017 DSCF5748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0" r="16837"/>
          <a:stretch/>
        </p:blipFill>
        <p:spPr bwMode="auto">
          <a:xfrm>
            <a:off x="7442739" y="4173419"/>
            <a:ext cx="2190782" cy="213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feld 47"/>
          <p:cNvSpPr txBox="1"/>
          <p:nvPr/>
        </p:nvSpPr>
        <p:spPr>
          <a:xfrm>
            <a:off x="430000" y="263749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2576736" y="2632695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316121" y="2493476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7702809" y="263749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30000" y="6069431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2871520" y="6054537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233858" y="5877852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7702809" y="607853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0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" name="Picture 6" descr="https://upload.wikimedia.org/wikipedia/commons/thumb/5/5f/Cymballaria_muralis.JPG/1280px-Cymballaria_murali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83"/>
          <a:stretch/>
        </p:blipFill>
        <p:spPr bwMode="auto">
          <a:xfrm>
            <a:off x="7457327" y="3910784"/>
            <a:ext cx="2248201" cy="23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echteck 103"/>
          <p:cNvSpPr/>
          <p:nvPr/>
        </p:nvSpPr>
        <p:spPr>
          <a:xfrm>
            <a:off x="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/>
          <p:cNvSpPr/>
          <p:nvPr/>
        </p:nvSpPr>
        <p:spPr>
          <a:xfrm>
            <a:off x="4896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/>
          <p:cNvSpPr/>
          <p:nvPr/>
        </p:nvSpPr>
        <p:spPr>
          <a:xfrm>
            <a:off x="2448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Rechteck 106"/>
          <p:cNvSpPr/>
          <p:nvPr/>
        </p:nvSpPr>
        <p:spPr>
          <a:xfrm>
            <a:off x="7337933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Rechteck 107"/>
          <p:cNvSpPr/>
          <p:nvPr/>
        </p:nvSpPr>
        <p:spPr>
          <a:xfrm>
            <a:off x="244800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Rechteck 108"/>
          <p:cNvSpPr/>
          <p:nvPr/>
        </p:nvSpPr>
        <p:spPr>
          <a:xfrm>
            <a:off x="4896000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Rechteck 109"/>
          <p:cNvSpPr/>
          <p:nvPr/>
        </p:nvSpPr>
        <p:spPr>
          <a:xfrm>
            <a:off x="7337933" y="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Rechteck 110"/>
          <p:cNvSpPr/>
          <p:nvPr/>
        </p:nvSpPr>
        <p:spPr>
          <a:xfrm>
            <a:off x="0" y="3429000"/>
            <a:ext cx="2448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Ellipse 111"/>
          <p:cNvSpPr/>
          <p:nvPr/>
        </p:nvSpPr>
        <p:spPr>
          <a:xfrm>
            <a:off x="4555135" y="250486"/>
            <a:ext cx="216024" cy="2160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Textfeld 112"/>
          <p:cNvSpPr txBox="1"/>
          <p:nvPr/>
        </p:nvSpPr>
        <p:spPr>
          <a:xfrm>
            <a:off x="4915174" y="196479"/>
            <a:ext cx="227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Purpurstorchschnabel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14" name="Textfeld 113"/>
          <p:cNvSpPr txBox="1"/>
          <p:nvPr/>
        </p:nvSpPr>
        <p:spPr>
          <a:xfrm>
            <a:off x="4880991" y="2708920"/>
            <a:ext cx="24330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westlicher Mittelmeerraum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2002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Verkehr</a:t>
            </a:r>
          </a:p>
        </p:txBody>
      </p:sp>
      <p:sp>
        <p:nvSpPr>
          <p:cNvPr id="115" name="Textfeld 114"/>
          <p:cNvSpPr txBox="1"/>
          <p:nvPr/>
        </p:nvSpPr>
        <p:spPr>
          <a:xfrm>
            <a:off x="7314073" y="188640"/>
            <a:ext cx="183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Tomate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16" name="Textfeld 115"/>
          <p:cNvSpPr txBox="1"/>
          <p:nvPr/>
        </p:nvSpPr>
        <p:spPr>
          <a:xfrm>
            <a:off x="7329264" y="2852936"/>
            <a:ext cx="2808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dirty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Mittel- und Südamerika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um 1500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17" name="Textfeld 116"/>
          <p:cNvSpPr txBox="1"/>
          <p:nvPr/>
        </p:nvSpPr>
        <p:spPr>
          <a:xfrm>
            <a:off x="56456" y="357301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Kartoffel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18" name="Textfeld 117"/>
          <p:cNvSpPr txBox="1"/>
          <p:nvPr/>
        </p:nvSpPr>
        <p:spPr>
          <a:xfrm>
            <a:off x="56456" y="6228020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Südamerika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1650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19" name="Textfeld 118"/>
          <p:cNvSpPr txBox="1"/>
          <p:nvPr/>
        </p:nvSpPr>
        <p:spPr>
          <a:xfrm>
            <a:off x="2491539" y="3570878"/>
            <a:ext cx="181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Platane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20" name="Textfeld 119"/>
          <p:cNvSpPr txBox="1"/>
          <p:nvPr/>
        </p:nvSpPr>
        <p:spPr>
          <a:xfrm>
            <a:off x="2419531" y="6225882"/>
            <a:ext cx="2533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1730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pic>
        <p:nvPicPr>
          <p:cNvPr id="121" name="Picture 2" descr="Datei:Geranium purpureum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34"/>
          <a:stretch/>
        </p:blipFill>
        <p:spPr bwMode="auto">
          <a:xfrm>
            <a:off x="5025010" y="607257"/>
            <a:ext cx="2160238" cy="210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Textfeld 121"/>
          <p:cNvSpPr txBox="1"/>
          <p:nvPr/>
        </p:nvSpPr>
        <p:spPr>
          <a:xfrm>
            <a:off x="5025010" y="2492896"/>
            <a:ext cx="22322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</a:t>
            </a:r>
            <a:r>
              <a:rPr lang="de-DE" sz="800" dirty="0" err="1" smtClean="0">
                <a:solidFill>
                  <a:schemeClr val="bg1"/>
                </a:solidFill>
              </a:rPr>
              <a:t>R.Burkard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r>
              <a:rPr lang="de-DE" sz="800" dirty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123" name="Picture 4" descr="File:Tomatoes-on-the-bush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6"/>
          <a:stretch/>
        </p:blipFill>
        <p:spPr bwMode="auto">
          <a:xfrm>
            <a:off x="7457328" y="684004"/>
            <a:ext cx="2104184" cy="214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feld 123"/>
          <p:cNvSpPr txBox="1"/>
          <p:nvPr/>
        </p:nvSpPr>
        <p:spPr>
          <a:xfrm>
            <a:off x="7327469" y="2613392"/>
            <a:ext cx="224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</a:t>
            </a:r>
            <a:r>
              <a:rPr lang="de-DE" sz="800" dirty="0" err="1" smtClean="0">
                <a:solidFill>
                  <a:schemeClr val="bg1"/>
                </a:solidFill>
              </a:rPr>
              <a:t>Sanbec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r>
              <a:rPr lang="de-DE" sz="800" dirty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125" name="Picture 6" descr="File:Potato harvest and farmers Dien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3" t="41310" r="60018" b="23861"/>
          <a:stretch/>
        </p:blipFill>
        <p:spPr bwMode="auto">
          <a:xfrm>
            <a:off x="128464" y="3942347"/>
            <a:ext cx="2126609" cy="22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Textfeld 125"/>
          <p:cNvSpPr txBox="1"/>
          <p:nvPr/>
        </p:nvSpPr>
        <p:spPr>
          <a:xfrm>
            <a:off x="56456" y="6021868"/>
            <a:ext cx="21986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</a:t>
            </a:r>
            <a:r>
              <a:rPr lang="de-DE" sz="800" dirty="0" err="1" smtClean="0">
                <a:solidFill>
                  <a:schemeClr val="bg1"/>
                </a:solidFill>
              </a:rPr>
              <a:t>Midori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r>
              <a:rPr lang="de-DE" sz="800" dirty="0" smtClean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127" name="Picture 8" descr="File:Platanus x hispanica Picass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10"/>
          <a:stretch/>
        </p:blipFill>
        <p:spPr bwMode="auto">
          <a:xfrm>
            <a:off x="2556745" y="3910784"/>
            <a:ext cx="2252239" cy="23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Textfeld 127"/>
          <p:cNvSpPr txBox="1"/>
          <p:nvPr/>
        </p:nvSpPr>
        <p:spPr>
          <a:xfrm>
            <a:off x="2504728" y="6021288"/>
            <a:ext cx="23042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 </a:t>
            </a:r>
            <a:r>
              <a:rPr lang="de-DE" sz="800" dirty="0" err="1" smtClean="0">
                <a:solidFill>
                  <a:schemeClr val="bg1"/>
                </a:solidFill>
              </a:rPr>
              <a:t>Opuntia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r>
              <a:rPr lang="de-DE" sz="800" dirty="0" smtClean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56455" y="147990"/>
            <a:ext cx="1944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Sparrige Zwergmispel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0" name="Textfeld 129"/>
          <p:cNvSpPr txBox="1"/>
          <p:nvPr/>
        </p:nvSpPr>
        <p:spPr>
          <a:xfrm>
            <a:off x="56456" y="2828836"/>
            <a:ext cx="237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China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1924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pic>
        <p:nvPicPr>
          <p:cNvPr id="132" name="Picture 4" descr="Cotoneaster divaricatus Oranienbaumer Heide Katrin Schneide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3" r="4204"/>
          <a:stretch/>
        </p:blipFill>
        <p:spPr bwMode="auto">
          <a:xfrm>
            <a:off x="109632" y="761757"/>
            <a:ext cx="2252292" cy="210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Textfeld 132"/>
          <p:cNvSpPr txBox="1"/>
          <p:nvPr/>
        </p:nvSpPr>
        <p:spPr>
          <a:xfrm>
            <a:off x="2448000" y="173832"/>
            <a:ext cx="24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Kanadisches Berufkraut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4" name="Textfeld 133"/>
          <p:cNvSpPr txBox="1"/>
          <p:nvPr/>
        </p:nvSpPr>
        <p:spPr>
          <a:xfrm>
            <a:off x="2432720" y="2828836"/>
            <a:ext cx="24482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Nordamerika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1650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Verkehr</a:t>
            </a:r>
          </a:p>
        </p:txBody>
      </p:sp>
      <p:pic>
        <p:nvPicPr>
          <p:cNvPr id="135" name="Picture 2" descr="https://upload.wikimedia.org/wikipedia/commons/6/65/20151005Conyza_canadensis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1"/>
          <a:stretch/>
        </p:blipFill>
        <p:spPr bwMode="auto">
          <a:xfrm>
            <a:off x="2556746" y="636293"/>
            <a:ext cx="2144226" cy="221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4" descr="https://upload.wikimedia.org/wikipedia/commons/thumb/3/36/20120629Rauke_Saarbruecken2.jpg/1280px-20120629Rauke_Saarbruecken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2" t="6024" r="4826" b="6510"/>
          <a:stretch/>
        </p:blipFill>
        <p:spPr bwMode="auto">
          <a:xfrm>
            <a:off x="5025010" y="4217208"/>
            <a:ext cx="2232245" cy="20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Textfeld 137"/>
          <p:cNvSpPr txBox="1"/>
          <p:nvPr/>
        </p:nvSpPr>
        <p:spPr>
          <a:xfrm>
            <a:off x="4899360" y="3570878"/>
            <a:ext cx="217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Schmalblättriger Doppelsame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39" name="Textfeld 138"/>
          <p:cNvSpPr txBox="1"/>
          <p:nvPr/>
        </p:nvSpPr>
        <p:spPr>
          <a:xfrm>
            <a:off x="4880991" y="6237312"/>
            <a:ext cx="24482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Mittelmeerraum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1768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unabsichtlich, Verkehr</a:t>
            </a:r>
          </a:p>
        </p:txBody>
      </p:sp>
      <p:sp>
        <p:nvSpPr>
          <p:cNvPr id="141" name="Textfeld 140"/>
          <p:cNvSpPr txBox="1"/>
          <p:nvPr/>
        </p:nvSpPr>
        <p:spPr>
          <a:xfrm>
            <a:off x="7351737" y="3573016"/>
            <a:ext cx="256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478493"/>
                </a:solidFill>
              </a:rPr>
              <a:t>Mauer-</a:t>
            </a:r>
            <a:r>
              <a:rPr lang="de-DE" b="1" dirty="0" err="1" smtClean="0">
                <a:solidFill>
                  <a:srgbClr val="478493"/>
                </a:solidFill>
              </a:rPr>
              <a:t>Zymbelkraut</a:t>
            </a:r>
            <a:endParaRPr lang="de-DE" b="1" dirty="0">
              <a:solidFill>
                <a:srgbClr val="478493"/>
              </a:solidFill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7333369" y="6239450"/>
            <a:ext cx="24482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78493"/>
                </a:solidFill>
              </a:rPr>
              <a:t>Herkunftsgebiet:</a:t>
            </a:r>
            <a:r>
              <a:rPr lang="de-DE" sz="1100" b="1" dirty="0" smtClean="0">
                <a:solidFill>
                  <a:srgbClr val="478493"/>
                </a:solidFill>
              </a:rPr>
              <a:t> </a:t>
            </a:r>
            <a:r>
              <a:rPr lang="de-DE" sz="1100" dirty="0" smtClean="0"/>
              <a:t>Mittelmeerraum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In Deutschland seit: </a:t>
            </a:r>
            <a:r>
              <a:rPr lang="de-DE" sz="1100" dirty="0" smtClean="0"/>
              <a:t>ca. 1550</a:t>
            </a:r>
          </a:p>
          <a:p>
            <a:r>
              <a:rPr lang="de-DE" sz="1100" dirty="0" smtClean="0">
                <a:solidFill>
                  <a:srgbClr val="478493"/>
                </a:solidFill>
              </a:rPr>
              <a:t>Einfuhr: </a:t>
            </a:r>
            <a:r>
              <a:rPr lang="de-DE" sz="1100" dirty="0" smtClean="0"/>
              <a:t>absichtlich, Gartenbau</a:t>
            </a:r>
          </a:p>
        </p:txBody>
      </p:sp>
      <p:sp>
        <p:nvSpPr>
          <p:cNvPr id="143" name="Textfeld 142"/>
          <p:cNvSpPr txBox="1"/>
          <p:nvPr/>
        </p:nvSpPr>
        <p:spPr>
          <a:xfrm>
            <a:off x="7457327" y="6036676"/>
            <a:ext cx="22523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</a:t>
            </a:r>
            <a:r>
              <a:rPr lang="de-DE" sz="800" dirty="0">
                <a:solidFill>
                  <a:schemeClr val="bg1"/>
                </a:solidFill>
              </a:rPr>
              <a:t>Petr </a:t>
            </a:r>
            <a:r>
              <a:rPr lang="de-DE" sz="800" dirty="0" err="1">
                <a:solidFill>
                  <a:schemeClr val="bg1"/>
                </a:solidFill>
              </a:rPr>
              <a:t>Filippov</a:t>
            </a:r>
            <a:r>
              <a:rPr lang="de-DE" sz="800" dirty="0" smtClean="0">
                <a:solidFill>
                  <a:schemeClr val="bg1"/>
                </a:solidFill>
              </a:rPr>
              <a:t>, </a:t>
            </a:r>
            <a:r>
              <a:rPr lang="de-DE" sz="800" dirty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45" name="Ellipse 144"/>
          <p:cNvSpPr/>
          <p:nvPr/>
        </p:nvSpPr>
        <p:spPr>
          <a:xfrm>
            <a:off x="2072680" y="224644"/>
            <a:ext cx="21602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Textfeld 58"/>
          <p:cNvSpPr txBox="1"/>
          <p:nvPr/>
        </p:nvSpPr>
        <p:spPr>
          <a:xfrm>
            <a:off x="357992" y="2587550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Korina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756211" y="2645513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AnRo0002, </a:t>
            </a:r>
            <a:r>
              <a:rPr lang="de-DE" sz="800" dirty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5313040" y="6021868"/>
            <a:ext cx="1930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 smtClean="0">
                <a:solidFill>
                  <a:schemeClr val="bg1"/>
                </a:solidFill>
              </a:rPr>
              <a:t>Foto: AnRo0002, </a:t>
            </a:r>
            <a:r>
              <a:rPr lang="de-DE" sz="800" dirty="0" smtClean="0">
                <a:solidFill>
                  <a:schemeClr val="bg1"/>
                </a:solidFill>
              </a:rPr>
              <a:t>commons.wikimedia.org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0990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A4-Papier (210 x 297 mm)</PresentationFormat>
  <Paragraphs>240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Katrin</cp:lastModifiedBy>
  <cp:revision>70</cp:revision>
  <cp:lastPrinted>2017-09-11T13:27:41Z</cp:lastPrinted>
  <dcterms:created xsi:type="dcterms:W3CDTF">2017-09-11T08:03:46Z</dcterms:created>
  <dcterms:modified xsi:type="dcterms:W3CDTF">2018-10-29T10:02:15Z</dcterms:modified>
</cp:coreProperties>
</file>