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64" r:id="rId4"/>
    <p:sldId id="257" r:id="rId5"/>
    <p:sldId id="265" r:id="rId6"/>
    <p:sldId id="258" r:id="rId7"/>
    <p:sldId id="266" r:id="rId8"/>
    <p:sldId id="259" r:id="rId9"/>
    <p:sldId id="267" r:id="rId10"/>
    <p:sldId id="260" r:id="rId11"/>
    <p:sldId id="268" r:id="rId12"/>
    <p:sldId id="261" r:id="rId13"/>
    <p:sldId id="269" r:id="rId14"/>
    <p:sldId id="262" r:id="rId15"/>
    <p:sldId id="270" r:id="rId16"/>
    <p:sldId id="263" r:id="rId17"/>
    <p:sldId id="271" r:id="rId18"/>
  </p:sldIdLst>
  <p:sldSz cx="6858000" cy="9144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" initials="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8493"/>
    <a:srgbClr val="FF6600"/>
    <a:srgbClr val="95B711"/>
    <a:srgbClr val="B34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3258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17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184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180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6865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757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603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0492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7551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659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13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07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9669F-54CA-4716-B7A5-C3A55B3F6741}" type="datetimeFigureOut">
              <a:rPr lang="de-DE" smtClean="0"/>
              <a:t>28.08.2018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34355-DA6F-43A5-AAF1-939F8E8265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440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2656" y="3203848"/>
            <a:ext cx="6172200" cy="1524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Die nachfolgenden Folien können doppelseitig gedruckt werden (Blatt über lange Seite drehen)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904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34634" y="611560"/>
            <a:ext cx="6588732" cy="4056450"/>
          </a:xfrm>
          <a:prstGeom prst="rect">
            <a:avLst/>
          </a:prstGeom>
          <a:solidFill>
            <a:srgbClr val="95B711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800" dirty="0" smtClean="0"/>
              <a:t>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00" y="827584"/>
            <a:ext cx="3672408" cy="3782443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rgbClr val="95B711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3068960" y="2167860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 smtClean="0">
                <a:solidFill>
                  <a:schemeClr val="bg1"/>
                </a:solidFill>
              </a:rPr>
              <a:t>1</a:t>
            </a:r>
            <a:endParaRPr lang="de-DE" sz="6600" dirty="0">
              <a:solidFill>
                <a:schemeClr val="bg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500" y="4817003"/>
            <a:ext cx="3672408" cy="378244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068960" y="6127796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 smtClean="0">
                <a:solidFill>
                  <a:schemeClr val="bg1"/>
                </a:solidFill>
              </a:rPr>
              <a:t>1</a:t>
            </a:r>
            <a:endParaRPr lang="de-DE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chemeClr val="tx1"/>
                </a:solidFill>
              </a:rPr>
              <a:t>Haben alle Neophyten negative </a:t>
            </a:r>
            <a:r>
              <a:rPr lang="de-DE" sz="4000" dirty="0">
                <a:solidFill>
                  <a:schemeClr val="tx1"/>
                </a:solidFill>
              </a:rPr>
              <a:t>A</a:t>
            </a:r>
            <a:r>
              <a:rPr lang="de-DE" sz="4000" dirty="0" smtClean="0">
                <a:solidFill>
                  <a:schemeClr val="tx1"/>
                </a:solidFill>
              </a:rPr>
              <a:t>uswirkungen?</a:t>
            </a:r>
          </a:p>
        </p:txBody>
      </p:sp>
      <p:sp>
        <p:nvSpPr>
          <p:cNvPr id="6" name="Rechteck 5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chemeClr val="tx1"/>
                </a:solidFill>
              </a:rPr>
              <a:t>Auf welcher Internetseite können Neophyten-Funde gemeldet werden?</a:t>
            </a:r>
          </a:p>
        </p:txBody>
      </p:sp>
    </p:spTree>
    <p:extLst>
      <p:ext uri="{BB962C8B-B14F-4D97-AF65-F5344CB8AC3E}">
        <p14:creationId xmlns:p14="http://schemas.microsoft.com/office/powerpoint/2010/main" val="136891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rgbClr val="95B711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sp>
        <p:nvSpPr>
          <p:cNvPr id="8" name="Rechteck 7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rgbClr val="95B711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789557"/>
            <a:ext cx="3672408" cy="378244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030753" y="212372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 smtClean="0">
                <a:solidFill>
                  <a:schemeClr val="bg1"/>
                </a:solidFill>
              </a:rPr>
              <a:t>1</a:t>
            </a:r>
            <a:endParaRPr lang="de-DE" sz="6600" dirty="0">
              <a:solidFill>
                <a:schemeClr val="bg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4817003"/>
            <a:ext cx="3672408" cy="378244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068960" y="6127796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 smtClean="0">
                <a:solidFill>
                  <a:schemeClr val="bg1"/>
                </a:solidFill>
              </a:rPr>
              <a:t>1</a:t>
            </a:r>
            <a:endParaRPr lang="de-DE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74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chemeClr val="tx1"/>
                </a:solidFill>
              </a:rPr>
              <a:t>Welche Fressfeinde hat der Staudenknöterich in Deutschland?</a:t>
            </a:r>
          </a:p>
        </p:txBody>
      </p:sp>
      <p:sp>
        <p:nvSpPr>
          <p:cNvPr id="6" name="Rechteck 5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chemeClr val="tx1"/>
                </a:solidFill>
              </a:rPr>
              <a:t>Was passiert bei Haut-Kontakt mit Riesen-Bärenklau?</a:t>
            </a:r>
          </a:p>
        </p:txBody>
      </p:sp>
    </p:spTree>
    <p:extLst>
      <p:ext uri="{BB962C8B-B14F-4D97-AF65-F5344CB8AC3E}">
        <p14:creationId xmlns:p14="http://schemas.microsoft.com/office/powerpoint/2010/main" val="180525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rgbClr val="95B711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sp>
        <p:nvSpPr>
          <p:cNvPr id="5" name="Rechteck 4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rgbClr val="47849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717549"/>
            <a:ext cx="3672408" cy="378244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068960" y="2051720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 smtClean="0">
                <a:solidFill>
                  <a:schemeClr val="bg1"/>
                </a:solidFill>
              </a:rPr>
              <a:t>1</a:t>
            </a:r>
            <a:endParaRPr lang="de-DE" sz="6600" dirty="0">
              <a:solidFill>
                <a:schemeClr val="bg1"/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4817003"/>
            <a:ext cx="3672408" cy="378244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068960" y="6127796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0874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rgbClr val="478493"/>
                </a:solidFill>
              </a:rPr>
              <a:t>Nenne mindestens zwei negative Auswirkungen von invasiven Neophyten</a:t>
            </a:r>
          </a:p>
        </p:txBody>
      </p:sp>
      <p:sp>
        <p:nvSpPr>
          <p:cNvPr id="5" name="Rechteck 4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rgbClr val="478493"/>
                </a:solidFill>
              </a:rPr>
              <a:t>Wo dürfen Neophyten nicht gepflanzt werden?</a:t>
            </a:r>
          </a:p>
        </p:txBody>
      </p:sp>
    </p:spTree>
    <p:extLst>
      <p:ext uri="{BB962C8B-B14F-4D97-AF65-F5344CB8AC3E}">
        <p14:creationId xmlns:p14="http://schemas.microsoft.com/office/powerpoint/2010/main" val="180525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rgbClr val="47849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sp>
        <p:nvSpPr>
          <p:cNvPr id="6" name="Rechteck 5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rgbClr val="47849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789557"/>
            <a:ext cx="3672408" cy="378244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068960" y="2095852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4817003"/>
            <a:ext cx="3672408" cy="378244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068960" y="6127796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5279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rgbClr val="478493"/>
                </a:solidFill>
              </a:rPr>
              <a:t>Wie schnell wächst ein Staudenknöterich am Tag?</a:t>
            </a:r>
          </a:p>
        </p:txBody>
      </p:sp>
      <p:sp>
        <p:nvSpPr>
          <p:cNvPr id="7" name="Rechteck 6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rgbClr val="478493"/>
                </a:solidFill>
              </a:rPr>
              <a:t>Nenne 4 invasive Neophyten</a:t>
            </a:r>
          </a:p>
        </p:txBody>
      </p:sp>
    </p:spTree>
    <p:extLst>
      <p:ext uri="{BB962C8B-B14F-4D97-AF65-F5344CB8AC3E}">
        <p14:creationId xmlns:p14="http://schemas.microsoft.com/office/powerpoint/2010/main" val="202298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rgbClr val="47849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sp>
        <p:nvSpPr>
          <p:cNvPr id="6" name="Rechteck 5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rgbClr val="47849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717549"/>
            <a:ext cx="3672408" cy="378244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068960" y="2023844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4817003"/>
            <a:ext cx="3672408" cy="378244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068960" y="6127796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9746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rgbClr val="478493"/>
                </a:solidFill>
              </a:rPr>
              <a:t>Welche Schäden können durch die Wasserpest entstehen?</a:t>
            </a:r>
          </a:p>
        </p:txBody>
      </p:sp>
      <p:sp>
        <p:nvSpPr>
          <p:cNvPr id="4" name="Rechteck 3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>
                <a:solidFill>
                  <a:srgbClr val="478493"/>
                </a:solidFill>
              </a:rPr>
              <a:t>Warum sind invasive Neophyten in einigen Ländern problematisch, in ihrer natürlichen Umgebung aber nicht?</a:t>
            </a:r>
          </a:p>
        </p:txBody>
      </p:sp>
    </p:spTree>
    <p:extLst>
      <p:ext uri="{BB962C8B-B14F-4D97-AF65-F5344CB8AC3E}">
        <p14:creationId xmlns:p14="http://schemas.microsoft.com/office/powerpoint/2010/main" val="10012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rgbClr val="FF6600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sp>
        <p:nvSpPr>
          <p:cNvPr id="4" name="Rechteck 3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rgbClr val="FF6600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789557"/>
            <a:ext cx="3672408" cy="378244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068960" y="2023844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4817003"/>
            <a:ext cx="3672408" cy="378244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068960" y="6127796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030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rgbClr val="478493"/>
                </a:solidFill>
              </a:rPr>
              <a:t>Wie viele Samen kann eine Riesen-Bärenklau-Pflanze produzieren?</a:t>
            </a:r>
          </a:p>
        </p:txBody>
      </p:sp>
      <p:sp>
        <p:nvSpPr>
          <p:cNvPr id="4" name="Rechteck 3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solidFill>
                  <a:srgbClr val="478493"/>
                </a:solidFill>
              </a:rPr>
              <a:t>In welcher Phase der Ausbreitung befindet sich die Kanadische Goldrute?</a:t>
            </a:r>
            <a:endParaRPr lang="de-DE" sz="4000" dirty="0" smtClean="0">
              <a:solidFill>
                <a:srgbClr val="4784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2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rgbClr val="FF6600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sp>
        <p:nvSpPr>
          <p:cNvPr id="4" name="Rechteck 3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rgbClr val="FF6600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789557"/>
            <a:ext cx="3672408" cy="378244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068960" y="2095852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4886324"/>
            <a:ext cx="3672408" cy="378244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068960" y="6197117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0885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rgbClr val="478493"/>
                </a:solidFill>
              </a:rPr>
              <a:t>Einige </a:t>
            </a:r>
            <a:r>
              <a:rPr lang="de-DE" sz="4000" smtClean="0">
                <a:solidFill>
                  <a:srgbClr val="478493"/>
                </a:solidFill>
              </a:rPr>
              <a:t>der Neophyten </a:t>
            </a:r>
            <a:r>
              <a:rPr lang="de-DE" sz="4000" dirty="0" smtClean="0">
                <a:solidFill>
                  <a:srgbClr val="478493"/>
                </a:solidFill>
              </a:rPr>
              <a:t>werden als invasiv eingestuft. </a:t>
            </a:r>
          </a:p>
          <a:p>
            <a:pPr algn="ctr"/>
            <a:r>
              <a:rPr lang="de-DE" sz="4000" dirty="0" smtClean="0">
                <a:solidFill>
                  <a:srgbClr val="478493"/>
                </a:solidFill>
              </a:rPr>
              <a:t>Was bedeutet das?</a:t>
            </a:r>
          </a:p>
        </p:txBody>
      </p:sp>
      <p:sp>
        <p:nvSpPr>
          <p:cNvPr id="6" name="Rechteck 5"/>
          <p:cNvSpPr/>
          <p:nvPr/>
        </p:nvSpPr>
        <p:spPr>
          <a:xfrm>
            <a:off x="134634" y="4680000"/>
            <a:ext cx="6588732" cy="4056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>
                <a:solidFill>
                  <a:srgbClr val="478493"/>
                </a:solidFill>
              </a:rPr>
              <a:t>Wann und wie kamen Neophyten nach Europa/ Sachsen-Anhalt? Warum wurden diese eingeführt?</a:t>
            </a:r>
          </a:p>
        </p:txBody>
      </p:sp>
    </p:spTree>
    <p:extLst>
      <p:ext uri="{BB962C8B-B14F-4D97-AF65-F5344CB8AC3E}">
        <p14:creationId xmlns:p14="http://schemas.microsoft.com/office/powerpoint/2010/main" val="404804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rgbClr val="FF6600"/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409F9F"/>
              </a:clrFrom>
              <a:clrTo>
                <a:srgbClr val="409F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789557"/>
            <a:ext cx="3672408" cy="378244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068960" y="2095852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0885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34634" y="612000"/>
            <a:ext cx="6588732" cy="4056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7849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>
                <a:solidFill>
                  <a:srgbClr val="478493"/>
                </a:solidFill>
              </a:rPr>
              <a:t>Wie kam das </a:t>
            </a:r>
            <a:r>
              <a:rPr lang="de-DE" sz="3200" dirty="0">
                <a:solidFill>
                  <a:srgbClr val="478493"/>
                </a:solidFill>
              </a:rPr>
              <a:t>Schmalblättrige </a:t>
            </a:r>
            <a:r>
              <a:rPr lang="de-DE" sz="3200" dirty="0" err="1">
                <a:solidFill>
                  <a:srgbClr val="478493"/>
                </a:solidFill>
              </a:rPr>
              <a:t>Greiskraut</a:t>
            </a:r>
            <a:r>
              <a:rPr lang="de-DE" sz="3200" dirty="0">
                <a:solidFill>
                  <a:srgbClr val="478493"/>
                </a:solidFill>
              </a:rPr>
              <a:t> </a:t>
            </a:r>
            <a:r>
              <a:rPr lang="de-DE" sz="3200" dirty="0" smtClean="0">
                <a:solidFill>
                  <a:srgbClr val="478493"/>
                </a:solidFill>
              </a:rPr>
              <a:t>nach Europa? </a:t>
            </a:r>
          </a:p>
        </p:txBody>
      </p:sp>
    </p:spTree>
    <p:extLst>
      <p:ext uri="{BB962C8B-B14F-4D97-AF65-F5344CB8AC3E}">
        <p14:creationId xmlns:p14="http://schemas.microsoft.com/office/powerpoint/2010/main" val="404804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Bildschirmpräsentation (4:3)</PresentationFormat>
  <Paragraphs>33</Paragraphs>
  <Slides>17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Larissa</vt:lpstr>
      <vt:lpstr>Die nachfolgenden Folien können doppelseitig gedruckt werden (Blatt über lange Seite drehen)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27</cp:revision>
  <cp:lastPrinted>2018-08-28T14:47:55Z</cp:lastPrinted>
  <dcterms:created xsi:type="dcterms:W3CDTF">2018-08-09T11:48:37Z</dcterms:created>
  <dcterms:modified xsi:type="dcterms:W3CDTF">2018-08-28T14:48:20Z</dcterms:modified>
</cp:coreProperties>
</file>