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9" r:id="rId3"/>
    <p:sldId id="260" r:id="rId4"/>
    <p:sldId id="257" r:id="rId5"/>
  </p:sldIdLst>
  <p:sldSz cx="6858000" cy="9144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E1FFFF"/>
    <a:srgbClr val="0000FF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2256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57250" y="1497013"/>
            <a:ext cx="5143500" cy="31829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57250" y="4802188"/>
            <a:ext cx="5143500" cy="22082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2DE7CC-00A5-4D34-B765-5698C85AE3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3EAE7D2-4112-44F2-B1F3-D842839177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0DFB64-26D2-4B5B-831E-8A5CFFA290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A734D-0B81-4CD7-8FDE-40ECA6ADD1D6}" type="slidenum">
              <a:rPr lang="ru-RU" altLang="de-DE"/>
              <a:pPr>
                <a:defRPr/>
              </a:pPr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1276327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75D994E-34A8-41AC-83CC-6686ED83BF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8F4A85-8ADA-4E6F-BF6B-25BA9F6E75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AC6C8F6-8EE9-4259-9CE7-EA9C58846D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DBE3B-CE53-4D27-BD71-44207792C26C}" type="slidenum">
              <a:rPr lang="ru-RU" altLang="de-DE"/>
              <a:pPr>
                <a:defRPr/>
              </a:pPr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3335911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2279650"/>
            <a:ext cx="5915025" cy="3803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313" y="6119813"/>
            <a:ext cx="5915025" cy="200025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EF02BE-7133-4DE3-83B6-E79424A3E9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4D7362C-A9FB-4FEF-8AFF-9B3C199D65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0C19E1-C052-4D69-AAE7-91A1924DA0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2FE1D-09D1-47CE-AD22-6434F83FA390}" type="slidenum">
              <a:rPr lang="ru-RU" altLang="de-DE"/>
              <a:pPr>
                <a:defRPr/>
              </a:pPr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3423753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6781F7-B9E6-4CFB-A4AB-6F88C56A37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08E144-90E0-4DAF-B274-2AF3B887EC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363C72-5479-4CCB-A3A3-3F5E6D4778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EEB4A-4A18-4F1A-8B05-31A328B2753B}" type="slidenum">
              <a:rPr lang="ru-RU" altLang="de-DE"/>
              <a:pPr>
                <a:defRPr/>
              </a:pPr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1666653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3075" y="487363"/>
            <a:ext cx="5915025" cy="1766887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73075" y="2241550"/>
            <a:ext cx="2900363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075" y="3340100"/>
            <a:ext cx="2900363" cy="49133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71863" y="2241550"/>
            <a:ext cx="2916237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6237" cy="49133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25633F2-26E5-48DC-827F-54AFA736D8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988B5B2-6869-4B26-8874-C54A00477B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E611729-2225-472D-B9FC-6C23138D46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8846AE-490F-44CF-87BC-AFA1ABDF4BA1}" type="slidenum">
              <a:rPr lang="ru-RU" altLang="de-DE"/>
              <a:pPr>
                <a:defRPr/>
              </a:pPr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3387226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F1DB8B4-97AC-4024-9525-0B0BF7C280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23D7633-8D57-438E-A1E6-A9732EDCA0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DBA8A88-7B5B-4562-AE6C-030C1A80E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281DC-9FDB-44EB-935C-DE8AC8B70D46}" type="slidenum">
              <a:rPr lang="ru-RU" altLang="de-DE"/>
              <a:pPr>
                <a:defRPr/>
              </a:pPr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1383032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BBF8C30-0E6B-4F0A-9137-ED343AF836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9202BB9-C51D-4623-8468-F470C8C36D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4A9690C-954D-4905-B596-7048111A19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5CBA6-EE8C-4018-8C15-BAFC6C417DC6}" type="slidenum">
              <a:rPr lang="ru-RU" altLang="de-DE"/>
              <a:pPr>
                <a:defRPr/>
              </a:pPr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2184436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B4DCAE-1AC1-4AEB-BB22-2F13C990DD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AA4860-7E14-4207-801D-FD98AE3615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E06F92-8E5F-438E-AA22-ADB2D5A7E2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664F1-76FC-428D-A79F-1120BBDDF461}" type="slidenum">
              <a:rPr lang="ru-RU" altLang="de-DE"/>
              <a:pPr>
                <a:defRPr/>
              </a:pPr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2474101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AD1C01-3671-4891-8207-623399DD90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FF3F8B-11B4-48F1-B619-D60B4ABB11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7747E7-C4F5-4E9D-AC68-AAB5451C43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EEF9C-1C24-43F8-BFAE-AF58325CA744}" type="slidenum">
              <a:rPr lang="ru-RU" altLang="de-DE"/>
              <a:pPr>
                <a:defRPr/>
              </a:pPr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83727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3458046-0D36-4584-BEC7-AF9AF85529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62CAFB-1564-4E7A-AE82-B568FF0155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BF1413-9289-4DD6-8C42-1AAA998DB9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7E0CF-A519-467D-874A-915E7A1DCCCF}" type="slidenum">
              <a:rPr lang="ru-RU" altLang="de-DE"/>
              <a:pPr>
                <a:defRPr/>
              </a:pPr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2398740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349B5D-436B-4B52-A207-62F70275F9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305C7F-7679-4F9E-BC77-7128B50167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723494C-FD6F-4330-955D-2358DC6A6C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79E00-7BD2-43DF-BBC8-75D21166C016}" type="slidenum">
              <a:rPr lang="ru-RU" altLang="de-DE"/>
              <a:pPr>
                <a:defRPr/>
              </a:pPr>
              <a:t>‹Nr.›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2686804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F33968B-336E-4FF2-A27A-1399522701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de-DE"/>
              <a:t>Titelmasterformat durch Klicken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C1A33D9-9510-4037-9867-8AD8164C81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de-DE"/>
              <a:t>Textmasterformate durch Klicken bearbeiten</a:t>
            </a:r>
          </a:p>
          <a:p>
            <a:pPr lvl="1"/>
            <a:r>
              <a:rPr lang="ru-RU" altLang="de-DE"/>
              <a:t>Zweite Ebene</a:t>
            </a:r>
          </a:p>
          <a:p>
            <a:pPr lvl="2"/>
            <a:r>
              <a:rPr lang="ru-RU" altLang="de-DE"/>
              <a:t>Dritte Ebene</a:t>
            </a:r>
          </a:p>
          <a:p>
            <a:pPr lvl="3"/>
            <a:r>
              <a:rPr lang="ru-RU" altLang="de-DE"/>
              <a:t>Vierte Ebene</a:t>
            </a:r>
          </a:p>
          <a:p>
            <a:pPr lvl="4"/>
            <a:r>
              <a:rPr lang="ru-RU" altLang="de-DE"/>
              <a:t>Fünfte Ebene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31A40C8-E152-4885-8AFA-DB0B1D07D96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06BF0E4-38B1-434B-8232-2D9126929BE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ru-RU" altLang="de-D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5D02C73-3BAF-4B89-8FAF-0A6B2F3AD88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14EBC0A7-F9B5-4BBA-AFB8-18C06A0F0B18}" type="slidenum">
              <a:rPr lang="ru-RU" altLang="de-DE"/>
              <a:pPr>
                <a:defRPr/>
              </a:pPr>
              <a:t>‹Nr.›</a:t>
            </a:fld>
            <a:endParaRPr lang="ru-RU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hyperlink" Target="http://www.zauberhafte-physik.net/" TargetMode="External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>
            <a:extLst>
              <a:ext uri="{FF2B5EF4-FFF2-40B4-BE49-F238E27FC236}">
                <a16:creationId xmlns:a16="http://schemas.microsoft.com/office/drawing/2014/main" id="{EC2A07AF-AF32-4E1A-8488-7CD117610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3" y="454025"/>
            <a:ext cx="6059487" cy="620713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b="1"/>
              <a:t>Zusatzversuche Strömende Luft mit 10 Teamkarten                 </a:t>
            </a:r>
            <a:endParaRPr lang="de-DE" altLang="de-DE" sz="1600"/>
          </a:p>
          <a:p>
            <a:pPr eaLnBrk="1" hangingPunct="1"/>
            <a:r>
              <a:rPr lang="de-DE" altLang="de-DE" sz="1200"/>
              <a:t>Sprach- und Sachkiste: „Der Papierflieger (6)“ – „Der Profilprüfstand (7)“</a:t>
            </a:r>
            <a:r>
              <a:rPr lang="de-DE" altLang="de-DE" sz="1600"/>
              <a:t> </a:t>
            </a:r>
          </a:p>
        </p:txBody>
      </p:sp>
      <p:sp>
        <p:nvSpPr>
          <p:cNvPr id="2051" name="Line 3">
            <a:extLst>
              <a:ext uri="{FF2B5EF4-FFF2-40B4-BE49-F238E27FC236}">
                <a16:creationId xmlns:a16="http://schemas.microsoft.com/office/drawing/2014/main" id="{B5BB0D7E-2687-4C66-9AC9-FE419DCCA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932363"/>
            <a:ext cx="6858000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2" name="Line 14">
            <a:extLst>
              <a:ext uri="{FF2B5EF4-FFF2-40B4-BE49-F238E27FC236}">
                <a16:creationId xmlns:a16="http://schemas.microsoft.com/office/drawing/2014/main" id="{F9720846-6BCA-4E58-9CF4-7C48725CF7C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019925"/>
            <a:ext cx="6858000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2053" name="Group 15">
            <a:extLst>
              <a:ext uri="{FF2B5EF4-FFF2-40B4-BE49-F238E27FC236}">
                <a16:creationId xmlns:a16="http://schemas.microsoft.com/office/drawing/2014/main" id="{342FF95F-768B-4685-AE74-82FFF37B5653}"/>
              </a:ext>
            </a:extLst>
          </p:cNvPr>
          <p:cNvGrpSpPr>
            <a:grpSpLocks/>
          </p:cNvGrpSpPr>
          <p:nvPr/>
        </p:nvGrpSpPr>
        <p:grpSpPr bwMode="auto">
          <a:xfrm>
            <a:off x="549275" y="7164388"/>
            <a:ext cx="5853113" cy="1633537"/>
            <a:chOff x="424" y="2699"/>
            <a:chExt cx="3687" cy="1029"/>
          </a:xfrm>
        </p:grpSpPr>
        <p:sp>
          <p:nvSpPr>
            <p:cNvPr id="2083" name="Rectangle 16">
              <a:extLst>
                <a:ext uri="{FF2B5EF4-FFF2-40B4-BE49-F238E27FC236}">
                  <a16:creationId xmlns:a16="http://schemas.microsoft.com/office/drawing/2014/main" id="{3F990F62-56D6-4603-9CED-D7F33B761B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2" y="2699"/>
              <a:ext cx="1683" cy="6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400" b="1"/>
                <a:t>Pustekugel</a:t>
              </a:r>
            </a:p>
            <a:p>
              <a:pPr eaLnBrk="1" hangingPunct="1"/>
              <a:r>
                <a:rPr lang="de-DE" altLang="de-DE" sz="1000" u="sng"/>
                <a:t>Ihr braucht:</a:t>
              </a:r>
              <a:r>
                <a:rPr lang="de-DE" altLang="de-DE" sz="1400" b="1"/>
                <a:t> </a:t>
              </a:r>
            </a:p>
            <a:p>
              <a:pPr eaLnBrk="1" hangingPunct="1"/>
              <a:r>
                <a:rPr lang="de-DE" altLang="de-DE" sz="1000"/>
                <a:t>2 Trinkhalme</a:t>
              </a:r>
            </a:p>
            <a:p>
              <a:pPr eaLnBrk="1" hangingPunct="1"/>
              <a:r>
                <a:rPr lang="de-DE" altLang="de-DE" sz="1000"/>
                <a:t>2 Styroporkugeln </a:t>
              </a:r>
              <a:r>
                <a:rPr lang="de-DE" altLang="de-DE" sz="900"/>
                <a:t>(Durchmesser 2,0 bis 2,5 cm)</a:t>
              </a:r>
            </a:p>
            <a:p>
              <a:pPr eaLnBrk="1" hangingPunct="1"/>
              <a:r>
                <a:rPr lang="de-DE" altLang="de-DE" sz="1000"/>
                <a:t>1 Schere</a:t>
              </a:r>
            </a:p>
          </p:txBody>
        </p:sp>
        <p:pic>
          <p:nvPicPr>
            <p:cNvPr id="2084" name="Picture 17">
              <a:extLst>
                <a:ext uri="{FF2B5EF4-FFF2-40B4-BE49-F238E27FC236}">
                  <a16:creationId xmlns:a16="http://schemas.microsoft.com/office/drawing/2014/main" id="{C3E03E1A-1F3A-45EA-BE09-B0A6A8990B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" y="2744"/>
              <a:ext cx="567" cy="59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85" name="Text Box 18">
              <a:extLst>
                <a:ext uri="{FF2B5EF4-FFF2-40B4-BE49-F238E27FC236}">
                  <a16:creationId xmlns:a16="http://schemas.microsoft.com/office/drawing/2014/main" id="{B79B03CD-F300-4935-94F9-A0D0C5B051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" y="3382"/>
              <a:ext cx="3686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000"/>
                <a:t>Schneidet die Trinkhalme am Ende ein und biegt sie etwas auf. </a:t>
              </a:r>
            </a:p>
            <a:p>
              <a:pPr eaLnBrk="1" hangingPunct="1"/>
              <a:r>
                <a:rPr lang="de-DE" altLang="de-DE" sz="1000"/>
                <a:t>Setzt die Styroporkugel auf den Fächer und blast gleichmäßig hinein. </a:t>
              </a:r>
            </a:p>
            <a:p>
              <a:pPr eaLnBrk="1" hangingPunct="1"/>
              <a:r>
                <a:rPr lang="de-DE" altLang="de-DE" sz="1000"/>
                <a:t>Die Kugel soll im Luftstrom tanzen</a:t>
              </a:r>
            </a:p>
          </p:txBody>
        </p:sp>
        <p:sp>
          <p:nvSpPr>
            <p:cNvPr id="2086" name="Text Box 19">
              <a:extLst>
                <a:ext uri="{FF2B5EF4-FFF2-40B4-BE49-F238E27FC236}">
                  <a16:creationId xmlns:a16="http://schemas.microsoft.com/office/drawing/2014/main" id="{A0AE540C-9BAA-42A9-AE01-25D217B198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3061"/>
              <a:ext cx="1135" cy="19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400"/>
                <a:t>Karte 3: Pustekugel</a:t>
              </a:r>
            </a:p>
          </p:txBody>
        </p:sp>
      </p:grpSp>
      <p:sp>
        <p:nvSpPr>
          <p:cNvPr id="2054" name="Line 28">
            <a:extLst>
              <a:ext uri="{FF2B5EF4-FFF2-40B4-BE49-F238E27FC236}">
                <a16:creationId xmlns:a16="http://schemas.microsoft.com/office/drawing/2014/main" id="{9E422399-738E-4522-86F8-9651C27ECA0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348038"/>
            <a:ext cx="6858000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2055" name="Group 38">
            <a:extLst>
              <a:ext uri="{FF2B5EF4-FFF2-40B4-BE49-F238E27FC236}">
                <a16:creationId xmlns:a16="http://schemas.microsoft.com/office/drawing/2014/main" id="{570F8D26-2E41-4698-B7A0-1BB7670A296B}"/>
              </a:ext>
            </a:extLst>
          </p:cNvPr>
          <p:cNvGrpSpPr>
            <a:grpSpLocks/>
          </p:cNvGrpSpPr>
          <p:nvPr/>
        </p:nvGrpSpPr>
        <p:grpSpPr bwMode="auto">
          <a:xfrm>
            <a:off x="549275" y="3492500"/>
            <a:ext cx="6165850" cy="1225550"/>
            <a:chOff x="436" y="476"/>
            <a:chExt cx="3884" cy="772"/>
          </a:xfrm>
        </p:grpSpPr>
        <p:grpSp>
          <p:nvGrpSpPr>
            <p:cNvPr id="2076" name="Group 4">
              <a:extLst>
                <a:ext uri="{FF2B5EF4-FFF2-40B4-BE49-F238E27FC236}">
                  <a16:creationId xmlns:a16="http://schemas.microsoft.com/office/drawing/2014/main" id="{E92E1FE4-4D5F-43C3-8EAC-7EB7ECEE1A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6" y="476"/>
              <a:ext cx="273" cy="772"/>
              <a:chOff x="527" y="748"/>
              <a:chExt cx="385" cy="1043"/>
            </a:xfrm>
          </p:grpSpPr>
          <p:pic>
            <p:nvPicPr>
              <p:cNvPr id="2080" name="Picture 5">
                <a:extLst>
                  <a:ext uri="{FF2B5EF4-FFF2-40B4-BE49-F238E27FC236}">
                    <a16:creationId xmlns:a16="http://schemas.microsoft.com/office/drawing/2014/main" id="{6748AD55-A606-4CCA-AF6F-B4A05B7B96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" y="748"/>
                <a:ext cx="385" cy="1043"/>
              </a:xfrm>
              <a:prstGeom prst="rect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81" name="Line 6">
                <a:extLst>
                  <a:ext uri="{FF2B5EF4-FFF2-40B4-BE49-F238E27FC236}">
                    <a16:creationId xmlns:a16="http://schemas.microsoft.com/office/drawing/2014/main" id="{586B5C39-2B75-49F6-B944-63368CDB0E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7" y="151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82" name="Line 7">
                <a:extLst>
                  <a:ext uri="{FF2B5EF4-FFF2-40B4-BE49-F238E27FC236}">
                    <a16:creationId xmlns:a16="http://schemas.microsoft.com/office/drawing/2014/main" id="{E4FFA5A3-5807-4555-8E6B-5B81D77F31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54" y="151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2077" name="Text Box 8">
              <a:extLst>
                <a:ext uri="{FF2B5EF4-FFF2-40B4-BE49-F238E27FC236}">
                  <a16:creationId xmlns:a16="http://schemas.microsoft.com/office/drawing/2014/main" id="{19EE2F82-E0D7-4073-B071-BF4E52E9FA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4" y="975"/>
              <a:ext cx="356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000"/>
                <a:t>Zwei Blätter (DINA5) über die Tischkante ziehen, so dass sie leicht gewölbt sind. </a:t>
              </a:r>
            </a:p>
            <a:p>
              <a:pPr eaLnBrk="1" hangingPunct="1"/>
              <a:r>
                <a:rPr lang="de-DE" altLang="de-DE" sz="1000"/>
                <a:t>An den unteren Ecken anfassen und hindurch blasen. Die Blätter bewegen sich auf einander zu.</a:t>
              </a:r>
            </a:p>
          </p:txBody>
        </p:sp>
        <p:sp>
          <p:nvSpPr>
            <p:cNvPr id="2078" name="Text Box 9">
              <a:extLst>
                <a:ext uri="{FF2B5EF4-FFF2-40B4-BE49-F238E27FC236}">
                  <a16:creationId xmlns:a16="http://schemas.microsoft.com/office/drawing/2014/main" id="{D445F910-8A24-4105-AC9C-9676E928D1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0" y="595"/>
              <a:ext cx="1440" cy="19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400"/>
                <a:t>Karte 1: Küssende Blätter</a:t>
              </a:r>
            </a:p>
          </p:txBody>
        </p:sp>
        <p:sp>
          <p:nvSpPr>
            <p:cNvPr id="2079" name="Text Box 32">
              <a:extLst>
                <a:ext uri="{FF2B5EF4-FFF2-40B4-BE49-F238E27FC236}">
                  <a16:creationId xmlns:a16="http://schemas.microsoft.com/office/drawing/2014/main" id="{6C792A63-8E42-42B5-9075-14843CB89B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9" y="476"/>
              <a:ext cx="1034" cy="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400" b="1"/>
                <a:t>Küssende Blätter</a:t>
              </a:r>
            </a:p>
            <a:p>
              <a:pPr eaLnBrk="1" hangingPunct="1">
                <a:spcBef>
                  <a:spcPct val="30000"/>
                </a:spcBef>
              </a:pPr>
              <a:r>
                <a:rPr lang="de-DE" altLang="de-DE" sz="1000" u="sng"/>
                <a:t>Ihr braucht:</a:t>
              </a:r>
              <a:endParaRPr lang="de-DE" altLang="de-DE" sz="1000"/>
            </a:p>
            <a:p>
              <a:pPr eaLnBrk="1" hangingPunct="1"/>
              <a:r>
                <a:rPr lang="de-DE" altLang="de-DE" sz="1000"/>
                <a:t>2 Blätter mit Köpfen</a:t>
              </a:r>
            </a:p>
          </p:txBody>
        </p:sp>
      </p:grpSp>
      <p:grpSp>
        <p:nvGrpSpPr>
          <p:cNvPr id="2056" name="Group 51">
            <a:extLst>
              <a:ext uri="{FF2B5EF4-FFF2-40B4-BE49-F238E27FC236}">
                <a16:creationId xmlns:a16="http://schemas.microsoft.com/office/drawing/2014/main" id="{C790B849-0748-40BF-B529-D7A18C392993}"/>
              </a:ext>
            </a:extLst>
          </p:cNvPr>
          <p:cNvGrpSpPr>
            <a:grpSpLocks/>
          </p:cNvGrpSpPr>
          <p:nvPr/>
        </p:nvGrpSpPr>
        <p:grpSpPr bwMode="auto">
          <a:xfrm>
            <a:off x="488950" y="5076825"/>
            <a:ext cx="6119813" cy="1824038"/>
            <a:chOff x="308" y="3198"/>
            <a:chExt cx="3855" cy="1149"/>
          </a:xfrm>
        </p:grpSpPr>
        <p:pic>
          <p:nvPicPr>
            <p:cNvPr id="2069" name="Picture 10">
              <a:extLst>
                <a:ext uri="{FF2B5EF4-FFF2-40B4-BE49-F238E27FC236}">
                  <a16:creationId xmlns:a16="http://schemas.microsoft.com/office/drawing/2014/main" id="{75EE83DF-74EE-42FA-AEDF-4E8916708C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" y="3244"/>
              <a:ext cx="636" cy="57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70" name="Text Box 11">
              <a:extLst>
                <a:ext uri="{FF2B5EF4-FFF2-40B4-BE49-F238E27FC236}">
                  <a16:creationId xmlns:a16="http://schemas.microsoft.com/office/drawing/2014/main" id="{D24C8288-F251-4667-896A-8510120BB6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2" y="3198"/>
              <a:ext cx="1270" cy="5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400" b="1"/>
                <a:t>Aufstrebende Papiere</a:t>
              </a:r>
            </a:p>
            <a:p>
              <a:pPr eaLnBrk="1" hangingPunct="1">
                <a:spcBef>
                  <a:spcPct val="30000"/>
                </a:spcBef>
              </a:pPr>
              <a:r>
                <a:rPr lang="de-DE" altLang="de-DE" sz="1000" u="sng"/>
                <a:t>Ihr braucht:</a:t>
              </a:r>
              <a:endParaRPr lang="de-DE" altLang="de-DE" sz="1000"/>
            </a:p>
            <a:p>
              <a:pPr eaLnBrk="1" hangingPunct="1"/>
              <a:r>
                <a:rPr lang="de-DE" altLang="de-DE" sz="1000"/>
                <a:t>1 Blatt Seidenpapier</a:t>
              </a:r>
            </a:p>
            <a:p>
              <a:pPr eaLnBrk="1" hangingPunct="1"/>
              <a:r>
                <a:rPr lang="de-DE" altLang="de-DE" sz="1000"/>
                <a:t>1 Pappe mit Fenster und Papier</a:t>
              </a:r>
            </a:p>
          </p:txBody>
        </p:sp>
        <p:sp>
          <p:nvSpPr>
            <p:cNvPr id="2071" name="Text Box 12">
              <a:extLst>
                <a:ext uri="{FF2B5EF4-FFF2-40B4-BE49-F238E27FC236}">
                  <a16:creationId xmlns:a16="http://schemas.microsoft.com/office/drawing/2014/main" id="{FF0C6F49-1BED-4BEF-94C4-172209F61B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" y="4001"/>
              <a:ext cx="3855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de-DE" altLang="de-DE" sz="1000"/>
                <a:t> Seidenpapier unter die Unterlippe halten und leicht darüber blasen. Der Unterdruck im Luftstrom zieht es </a:t>
              </a:r>
            </a:p>
            <a:p>
              <a:pPr eaLnBrk="1" hangingPunct="1"/>
              <a:r>
                <a:rPr lang="de-DE" altLang="de-DE" sz="1000"/>
                <a:t>  nach oben.</a:t>
              </a:r>
            </a:p>
            <a:p>
              <a:pPr eaLnBrk="1" hangingPunct="1">
                <a:buFontTx/>
                <a:buChar char="•"/>
              </a:pPr>
              <a:r>
                <a:rPr lang="de-DE" altLang="de-DE" sz="1000"/>
                <a:t> Kräftig über die Pappe blasen. Das Papier unter der Pappe wird nach oben gesaugt.</a:t>
              </a:r>
            </a:p>
          </p:txBody>
        </p:sp>
        <p:sp>
          <p:nvSpPr>
            <p:cNvPr id="2072" name="Text Box 13">
              <a:extLst>
                <a:ext uri="{FF2B5EF4-FFF2-40B4-BE49-F238E27FC236}">
                  <a16:creationId xmlns:a16="http://schemas.microsoft.com/office/drawing/2014/main" id="{4E043652-182C-4F62-9116-BE630D8624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5" y="3729"/>
              <a:ext cx="1678" cy="19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400"/>
                <a:t>Karte 2: Aufstrebende Papiere</a:t>
              </a:r>
            </a:p>
          </p:txBody>
        </p:sp>
        <p:grpSp>
          <p:nvGrpSpPr>
            <p:cNvPr id="2073" name="Group 33">
              <a:extLst>
                <a:ext uri="{FF2B5EF4-FFF2-40B4-BE49-F238E27FC236}">
                  <a16:creationId xmlns:a16="http://schemas.microsoft.com/office/drawing/2014/main" id="{6752CA72-C8C5-40E8-8E36-E85E5A13B9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24" y="3236"/>
              <a:ext cx="681" cy="572"/>
              <a:chOff x="845" y="567"/>
              <a:chExt cx="681" cy="572"/>
            </a:xfrm>
          </p:grpSpPr>
          <p:pic>
            <p:nvPicPr>
              <p:cNvPr id="2074" name="Picture 34">
                <a:extLst>
                  <a:ext uri="{FF2B5EF4-FFF2-40B4-BE49-F238E27FC236}">
                    <a16:creationId xmlns:a16="http://schemas.microsoft.com/office/drawing/2014/main" id="{2BDFCF33-A374-4B87-81C6-A91632495E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" y="567"/>
                <a:ext cx="681" cy="572"/>
              </a:xfrm>
              <a:prstGeom prst="rect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75" name="Line 35">
                <a:extLst>
                  <a:ext uri="{FF2B5EF4-FFF2-40B4-BE49-F238E27FC236}">
                    <a16:creationId xmlns:a16="http://schemas.microsoft.com/office/drawing/2014/main" id="{533EEEF1-FFCF-43FA-B5D8-0B68AB3306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230" y="1043"/>
                <a:ext cx="114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</p:grpSp>
      <p:grpSp>
        <p:nvGrpSpPr>
          <p:cNvPr id="2057" name="Group 39">
            <a:extLst>
              <a:ext uri="{FF2B5EF4-FFF2-40B4-BE49-F238E27FC236}">
                <a16:creationId xmlns:a16="http://schemas.microsoft.com/office/drawing/2014/main" id="{5513C30F-3611-4E30-9CFA-04C20F0A8C8E}"/>
              </a:ext>
            </a:extLst>
          </p:cNvPr>
          <p:cNvGrpSpPr>
            <a:grpSpLocks/>
          </p:cNvGrpSpPr>
          <p:nvPr/>
        </p:nvGrpSpPr>
        <p:grpSpPr bwMode="auto">
          <a:xfrm>
            <a:off x="557213" y="1216025"/>
            <a:ext cx="6040437" cy="1900238"/>
            <a:chOff x="210" y="4649"/>
            <a:chExt cx="3992" cy="1144"/>
          </a:xfrm>
        </p:grpSpPr>
        <p:sp>
          <p:nvSpPr>
            <p:cNvPr id="2059" name="Text Box 40">
              <a:extLst>
                <a:ext uri="{FF2B5EF4-FFF2-40B4-BE49-F238E27FC236}">
                  <a16:creationId xmlns:a16="http://schemas.microsoft.com/office/drawing/2014/main" id="{2BF8E282-59ED-46BA-97DC-C550F251FD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" y="4649"/>
              <a:ext cx="3992" cy="1144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200" b="1"/>
                <a:t>Lerninhalte:</a:t>
              </a:r>
              <a:r>
                <a:rPr lang="de-DE" altLang="de-DE" sz="1200"/>
                <a:t> </a:t>
              </a:r>
              <a:r>
                <a:rPr lang="de-DE" altLang="de-DE" sz="900"/>
                <a:t>In strömender Luft bildet sich ein </a:t>
              </a:r>
              <a:r>
                <a:rPr lang="de-DE" altLang="de-DE" sz="900">
                  <a:solidFill>
                    <a:srgbClr val="0000FF"/>
                  </a:solidFill>
                </a:rPr>
                <a:t>statischer Unterdruck</a:t>
              </a:r>
              <a:r>
                <a:rPr lang="de-DE" altLang="de-DE" sz="900"/>
                <a:t>, der beispielsweise bewirkt, dass die Tür zuknallt, wenn das Fenster offensteht und ein Luftzug entsteht. Der Unterdruck beruht auf dem von Bernoulli erstmals formulierten Gesetz: </a:t>
              </a:r>
              <a:r>
                <a:rPr lang="de-DE" altLang="de-DE" sz="900" b="1"/>
                <a:t>Strömungsdruck + statischer Druck = konstant</a:t>
              </a:r>
              <a:r>
                <a:rPr lang="de-DE" altLang="de-DE" sz="900"/>
                <a:t>; d.h. je schneller die Luft fließt (= hoher Strömungsdruck) umso kleiner wird der statische Druck (= Unterdruck gegenüber dem Umgebungsdruck der ruhenden Luft).</a:t>
              </a:r>
            </a:p>
            <a:p>
              <a:pPr eaLnBrk="1" hangingPunct="1">
                <a:spcBef>
                  <a:spcPct val="30000"/>
                </a:spcBef>
              </a:pPr>
              <a:r>
                <a:rPr lang="de-DE" altLang="de-DE" sz="900"/>
                <a:t>Der statische Unterdruck (geringe Liftdichte) kann mit folgendem Versuch demonstriert werden:</a:t>
              </a:r>
            </a:p>
            <a:p>
              <a:pPr eaLnBrk="1" hangingPunct="1"/>
              <a:endParaRPr lang="de-DE" altLang="de-DE" sz="900"/>
            </a:p>
            <a:p>
              <a:pPr eaLnBrk="1" hangingPunct="1"/>
              <a:endParaRPr lang="de-DE" altLang="de-DE" sz="1000"/>
            </a:p>
            <a:p>
              <a:pPr eaLnBrk="1" hangingPunct="1"/>
              <a:endParaRPr lang="de-DE" altLang="de-DE" sz="1000"/>
            </a:p>
            <a:p>
              <a:pPr eaLnBrk="1" hangingPunct="1"/>
              <a:r>
                <a:rPr lang="de-DE" altLang="de-DE" sz="900"/>
                <a:t>Eng stehende Kinder als Luftteilchen in ruhender Luft.              Zieht man an dem äußeren Kind, so wird die Kette</a:t>
              </a:r>
            </a:p>
            <a:p>
              <a:pPr eaLnBrk="1" hangingPunct="1"/>
              <a:r>
                <a:rPr lang="de-DE" altLang="de-DE" sz="900"/>
                <a:t>auseinander gezogen; die Kinder stehen nicht mehr so dicht: die geringere Dichte bedeutet Unterdruck.</a:t>
              </a:r>
            </a:p>
            <a:p>
              <a:pPr eaLnBrk="1" hangingPunct="1">
                <a:spcBef>
                  <a:spcPct val="30000"/>
                </a:spcBef>
              </a:pPr>
              <a:r>
                <a:rPr lang="de-DE" altLang="de-DE" sz="900"/>
                <a:t>Weitere Infos siehe Unterrichtsmodul „Wir zaubern mit bewegter Luft“.</a:t>
              </a:r>
            </a:p>
          </p:txBody>
        </p:sp>
        <p:grpSp>
          <p:nvGrpSpPr>
            <p:cNvPr id="2060" name="Group 41">
              <a:extLst>
                <a:ext uri="{FF2B5EF4-FFF2-40B4-BE49-F238E27FC236}">
                  <a16:creationId xmlns:a16="http://schemas.microsoft.com/office/drawing/2014/main" id="{63AF17D0-FEE1-4D76-ACE1-5AD74C42BB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8" y="5152"/>
              <a:ext cx="787" cy="276"/>
              <a:chOff x="300" y="5012"/>
              <a:chExt cx="787" cy="292"/>
            </a:xfrm>
          </p:grpSpPr>
          <p:grpSp>
            <p:nvGrpSpPr>
              <p:cNvPr id="2065" name="Group 42">
                <a:extLst>
                  <a:ext uri="{FF2B5EF4-FFF2-40B4-BE49-F238E27FC236}">
                    <a16:creationId xmlns:a16="http://schemas.microsoft.com/office/drawing/2014/main" id="{0D963BC5-D45D-4F84-91CB-DC9862A5A1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0" y="5012"/>
                <a:ext cx="685" cy="292"/>
                <a:chOff x="346" y="5375"/>
                <a:chExt cx="685" cy="292"/>
              </a:xfrm>
            </p:grpSpPr>
            <p:pic>
              <p:nvPicPr>
                <p:cNvPr id="2067" name="Picture 43">
                  <a:extLst>
                    <a:ext uri="{FF2B5EF4-FFF2-40B4-BE49-F238E27FC236}">
                      <a16:creationId xmlns:a16="http://schemas.microsoft.com/office/drawing/2014/main" id="{A5016BE0-2616-44D8-891C-0C166AC6B2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8" y="5375"/>
                  <a:ext cx="413" cy="292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8" name="Picture 44">
                  <a:extLst>
                    <a:ext uri="{FF2B5EF4-FFF2-40B4-BE49-F238E27FC236}">
                      <a16:creationId xmlns:a16="http://schemas.microsoft.com/office/drawing/2014/main" id="{AABA4811-DBE7-4DE8-9344-E7AD5246A91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" y="5375"/>
                  <a:ext cx="294" cy="292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066" name="Picture 45">
                <a:extLst>
                  <a:ext uri="{FF2B5EF4-FFF2-40B4-BE49-F238E27FC236}">
                    <a16:creationId xmlns:a16="http://schemas.microsoft.com/office/drawing/2014/main" id="{0DFFF229-14A7-416F-808B-EB98DE2837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5" y="5012"/>
                <a:ext cx="152" cy="292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61" name="Group 46">
              <a:extLst>
                <a:ext uri="{FF2B5EF4-FFF2-40B4-BE49-F238E27FC236}">
                  <a16:creationId xmlns:a16="http://schemas.microsoft.com/office/drawing/2014/main" id="{DFFAFD6F-67F5-4A9D-80EF-55B7F190CC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14" y="5151"/>
              <a:ext cx="1053" cy="280"/>
              <a:chOff x="1440" y="5375"/>
              <a:chExt cx="1083" cy="292"/>
            </a:xfrm>
          </p:grpSpPr>
          <p:pic>
            <p:nvPicPr>
              <p:cNvPr id="2063" name="Picture 47">
                <a:extLst>
                  <a:ext uri="{FF2B5EF4-FFF2-40B4-BE49-F238E27FC236}">
                    <a16:creationId xmlns:a16="http://schemas.microsoft.com/office/drawing/2014/main" id="{78179AB4-CD26-449E-B72D-1896A569F1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0" y="5375"/>
                <a:ext cx="902" cy="292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64" name="AutoShape 48">
                <a:extLst>
                  <a:ext uri="{FF2B5EF4-FFF2-40B4-BE49-F238E27FC236}">
                    <a16:creationId xmlns:a16="http://schemas.microsoft.com/office/drawing/2014/main" id="{56715409-DC49-4DFE-849F-50803A3962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6" y="5511"/>
                <a:ext cx="227" cy="91"/>
              </a:xfrm>
              <a:prstGeom prst="rightArrow">
                <a:avLst>
                  <a:gd name="adj1" fmla="val 50000"/>
                  <a:gd name="adj2" fmla="val 62363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  <p:sp>
          <p:nvSpPr>
            <p:cNvPr id="2062" name="Text Box 49">
              <a:extLst>
                <a:ext uri="{FF2B5EF4-FFF2-40B4-BE49-F238E27FC236}">
                  <a16:creationId xmlns:a16="http://schemas.microsoft.com/office/drawing/2014/main" id="{79002488-1BA6-4D39-BF3E-27084763E6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" y="5224"/>
              <a:ext cx="409" cy="239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000"/>
                <a:t>Zugkraft</a:t>
              </a:r>
            </a:p>
          </p:txBody>
        </p:sp>
      </p:grpSp>
      <p:sp>
        <p:nvSpPr>
          <p:cNvPr id="2058" name="Text Box 50">
            <a:extLst>
              <a:ext uri="{FF2B5EF4-FFF2-40B4-BE49-F238E27FC236}">
                <a16:creationId xmlns:a16="http://schemas.microsoft.com/office/drawing/2014/main" id="{3A8E35DE-BF00-4D85-8DC8-7DF486311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0" y="0"/>
            <a:ext cx="6100763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de-DE" altLang="de-DE" sz="900">
                <a:hlinkClick r:id="rId10"/>
              </a:rPr>
              <a:t>www.zauberhafte-physik.net</a:t>
            </a:r>
            <a:r>
              <a:rPr lang="de-DE" altLang="de-DE" sz="900"/>
              <a:t> - Sachkiste Strömende Luft – 10 Karten – Stand 7.12.2018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70">
            <a:extLst>
              <a:ext uri="{FF2B5EF4-FFF2-40B4-BE49-F238E27FC236}">
                <a16:creationId xmlns:a16="http://schemas.microsoft.com/office/drawing/2014/main" id="{49025795-2744-401D-859B-0939E997E08B}"/>
              </a:ext>
            </a:extLst>
          </p:cNvPr>
          <p:cNvGrpSpPr>
            <a:grpSpLocks/>
          </p:cNvGrpSpPr>
          <p:nvPr/>
        </p:nvGrpSpPr>
        <p:grpSpPr bwMode="auto">
          <a:xfrm>
            <a:off x="476250" y="3924300"/>
            <a:ext cx="5945188" cy="1222375"/>
            <a:chOff x="346" y="61"/>
            <a:chExt cx="3745" cy="770"/>
          </a:xfrm>
        </p:grpSpPr>
        <p:pic>
          <p:nvPicPr>
            <p:cNvPr id="3100" name="Picture 4">
              <a:extLst>
                <a:ext uri="{FF2B5EF4-FFF2-40B4-BE49-F238E27FC236}">
                  <a16:creationId xmlns:a16="http://schemas.microsoft.com/office/drawing/2014/main" id="{840A4EBF-597E-4280-A00F-3D93A8E187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" y="68"/>
              <a:ext cx="544" cy="486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01" name="Text Box 5">
              <a:extLst>
                <a:ext uri="{FF2B5EF4-FFF2-40B4-BE49-F238E27FC236}">
                  <a16:creationId xmlns:a16="http://schemas.microsoft.com/office/drawing/2014/main" id="{85A94E11-DD9B-4A4E-84BE-6A3434E5EB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" y="581"/>
              <a:ext cx="34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de-DE" sz="1000"/>
                <a:t>Den </a:t>
              </a:r>
              <a:r>
                <a:rPr lang="de-DE" altLang="de-DE" sz="1000"/>
                <a:t> Handpropeller zwischen den Handflächen in Rotation versetzen. </a:t>
              </a:r>
            </a:p>
            <a:p>
              <a:pPr eaLnBrk="1" hangingPunct="1"/>
              <a:r>
                <a:rPr lang="de-DE" altLang="de-DE" sz="1000"/>
                <a:t>Aufgrund des an den Flügeln entstehenden Unterdrucks hebt er sich in die Luft.</a:t>
              </a:r>
            </a:p>
          </p:txBody>
        </p:sp>
        <p:sp>
          <p:nvSpPr>
            <p:cNvPr id="3102" name="Rectangle 7">
              <a:extLst>
                <a:ext uri="{FF2B5EF4-FFF2-40B4-BE49-F238E27FC236}">
                  <a16:creationId xmlns:a16="http://schemas.microsoft.com/office/drawing/2014/main" id="{77A29C2C-694C-44BE-B275-3C892AD1FD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6" y="61"/>
              <a:ext cx="873" cy="4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400" b="1"/>
                <a:t>Handpropeller</a:t>
              </a:r>
            </a:p>
            <a:p>
              <a:pPr eaLnBrk="1" hangingPunct="1"/>
              <a:r>
                <a:rPr lang="de-DE" altLang="de-DE" sz="1000" u="sng"/>
                <a:t>Ihr braucht:</a:t>
              </a:r>
              <a:r>
                <a:rPr lang="de-DE" altLang="de-DE" sz="1400" b="1"/>
                <a:t> </a:t>
              </a:r>
            </a:p>
            <a:p>
              <a:pPr eaLnBrk="1" hangingPunct="1"/>
              <a:r>
                <a:rPr lang="de-DE" altLang="de-DE" sz="1000"/>
                <a:t>2 Handpropeller</a:t>
              </a:r>
            </a:p>
          </p:txBody>
        </p:sp>
        <p:sp>
          <p:nvSpPr>
            <p:cNvPr id="3103" name="Text Box 10">
              <a:extLst>
                <a:ext uri="{FF2B5EF4-FFF2-40B4-BE49-F238E27FC236}">
                  <a16:creationId xmlns:a16="http://schemas.microsoft.com/office/drawing/2014/main" id="{C154F40A-318B-478C-9423-843C1BA224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0" y="284"/>
              <a:ext cx="1271" cy="19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400"/>
                <a:t>Karte 6: Handpropeller</a:t>
              </a:r>
            </a:p>
          </p:txBody>
        </p:sp>
      </p:grpSp>
      <p:sp>
        <p:nvSpPr>
          <p:cNvPr id="3075" name="Line 11">
            <a:extLst>
              <a:ext uri="{FF2B5EF4-FFF2-40B4-BE49-F238E27FC236}">
                <a16:creationId xmlns:a16="http://schemas.microsoft.com/office/drawing/2014/main" id="{C8AC29DA-C7F1-4D75-9960-1B72E419D8A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292725"/>
            <a:ext cx="6858000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3076" name="Group 69">
            <a:extLst>
              <a:ext uri="{FF2B5EF4-FFF2-40B4-BE49-F238E27FC236}">
                <a16:creationId xmlns:a16="http://schemas.microsoft.com/office/drawing/2014/main" id="{F327FAFA-DB95-4115-B8A0-7D15C0A4478E}"/>
              </a:ext>
            </a:extLst>
          </p:cNvPr>
          <p:cNvGrpSpPr>
            <a:grpSpLocks/>
          </p:cNvGrpSpPr>
          <p:nvPr/>
        </p:nvGrpSpPr>
        <p:grpSpPr bwMode="auto">
          <a:xfrm>
            <a:off x="549275" y="5435600"/>
            <a:ext cx="6016625" cy="1236663"/>
            <a:chOff x="346" y="839"/>
            <a:chExt cx="3790" cy="779"/>
          </a:xfrm>
        </p:grpSpPr>
        <p:pic>
          <p:nvPicPr>
            <p:cNvPr id="3096" name="Picture 12">
              <a:extLst>
                <a:ext uri="{FF2B5EF4-FFF2-40B4-BE49-F238E27FC236}">
                  <a16:creationId xmlns:a16="http://schemas.microsoft.com/office/drawing/2014/main" id="{C76E640E-3F61-4CD1-9E8A-3440079504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" y="930"/>
              <a:ext cx="502" cy="635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97" name="Text Box 13">
              <a:extLst>
                <a:ext uri="{FF2B5EF4-FFF2-40B4-BE49-F238E27FC236}">
                  <a16:creationId xmlns:a16="http://schemas.microsoft.com/office/drawing/2014/main" id="{ABE3B071-58AA-44F9-AC44-72BDB056FD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6" y="1272"/>
              <a:ext cx="3220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000"/>
                <a:t>Setzt den Rotor auf den Nippel. </a:t>
              </a:r>
            </a:p>
            <a:p>
              <a:pPr eaLnBrk="1" hangingPunct="1"/>
              <a:r>
                <a:rPr lang="de-DE" altLang="de-DE" sz="1000"/>
                <a:t>Zieht kräftig an der Schnur und versetzt dadurch die Rotorscheibe in Rotation .</a:t>
              </a:r>
            </a:p>
            <a:p>
              <a:pPr eaLnBrk="1" hangingPunct="1"/>
              <a:r>
                <a:rPr lang="de-DE" altLang="de-DE" sz="1000"/>
                <a:t>An den Flügeln entsteht eine Auftriebskraft und die Rotorscheibe erhebt sich in die Luft.</a:t>
              </a:r>
            </a:p>
          </p:txBody>
        </p:sp>
        <p:sp>
          <p:nvSpPr>
            <p:cNvPr id="3098" name="Rectangle 14">
              <a:extLst>
                <a:ext uri="{FF2B5EF4-FFF2-40B4-BE49-F238E27FC236}">
                  <a16:creationId xmlns:a16="http://schemas.microsoft.com/office/drawing/2014/main" id="{1737A3BF-9728-4C55-BF33-B692AD94F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" y="839"/>
              <a:ext cx="549" cy="4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400" b="1"/>
                <a:t>Rotor</a:t>
              </a:r>
            </a:p>
            <a:p>
              <a:pPr eaLnBrk="1" hangingPunct="1"/>
              <a:r>
                <a:rPr lang="de-DE" altLang="de-DE" sz="1000" u="sng"/>
                <a:t>Ihr braucht:</a:t>
              </a:r>
              <a:r>
                <a:rPr lang="de-DE" altLang="de-DE" sz="1400" b="1"/>
                <a:t> </a:t>
              </a:r>
            </a:p>
            <a:p>
              <a:pPr eaLnBrk="1" hangingPunct="1"/>
              <a:r>
                <a:rPr lang="de-DE" altLang="de-DE" sz="1000"/>
                <a:t>1 Rotor</a:t>
              </a:r>
            </a:p>
          </p:txBody>
        </p:sp>
        <p:sp>
          <p:nvSpPr>
            <p:cNvPr id="3099" name="Text Box 15">
              <a:extLst>
                <a:ext uri="{FF2B5EF4-FFF2-40B4-BE49-F238E27FC236}">
                  <a16:creationId xmlns:a16="http://schemas.microsoft.com/office/drawing/2014/main" id="{19A98F50-09B3-4F7E-8EEA-2ECCA3E2F0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9" y="975"/>
              <a:ext cx="862" cy="19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400"/>
                <a:t>Karte 7: Rotor</a:t>
              </a:r>
            </a:p>
          </p:txBody>
        </p:sp>
      </p:grpSp>
      <p:sp>
        <p:nvSpPr>
          <p:cNvPr id="3077" name="Line 16">
            <a:extLst>
              <a:ext uri="{FF2B5EF4-FFF2-40B4-BE49-F238E27FC236}">
                <a16:creationId xmlns:a16="http://schemas.microsoft.com/office/drawing/2014/main" id="{F6669E0E-FB18-4403-B4FA-6902E4DEEB0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877050"/>
            <a:ext cx="6858000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3078" name="Group 68">
            <a:extLst>
              <a:ext uri="{FF2B5EF4-FFF2-40B4-BE49-F238E27FC236}">
                <a16:creationId xmlns:a16="http://schemas.microsoft.com/office/drawing/2014/main" id="{F66624A9-A6C1-4433-815E-1847402C9193}"/>
              </a:ext>
            </a:extLst>
          </p:cNvPr>
          <p:cNvGrpSpPr>
            <a:grpSpLocks/>
          </p:cNvGrpSpPr>
          <p:nvPr/>
        </p:nvGrpSpPr>
        <p:grpSpPr bwMode="auto">
          <a:xfrm>
            <a:off x="549275" y="7164388"/>
            <a:ext cx="6072188" cy="1444625"/>
            <a:chOff x="346" y="1655"/>
            <a:chExt cx="3825" cy="910"/>
          </a:xfrm>
        </p:grpSpPr>
        <p:pic>
          <p:nvPicPr>
            <p:cNvPr id="3091" name="Picture 40">
              <a:extLst>
                <a:ext uri="{FF2B5EF4-FFF2-40B4-BE49-F238E27FC236}">
                  <a16:creationId xmlns:a16="http://schemas.microsoft.com/office/drawing/2014/main" id="{D3C688D3-909E-4B0E-BB7B-D134939F5D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" y="1701"/>
              <a:ext cx="680" cy="498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92" name="Rectangle 41">
              <a:extLst>
                <a:ext uri="{FF2B5EF4-FFF2-40B4-BE49-F238E27FC236}">
                  <a16:creationId xmlns:a16="http://schemas.microsoft.com/office/drawing/2014/main" id="{93D47A38-87E5-44FD-AD09-CE4FC0F31F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1" y="1655"/>
              <a:ext cx="1418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400" b="1"/>
                <a:t>Die fliegende Untertasse</a:t>
              </a:r>
            </a:p>
            <a:p>
              <a:pPr eaLnBrk="1" hangingPunct="1"/>
              <a:r>
                <a:rPr lang="de-DE" altLang="de-DE" sz="1000" u="sng"/>
                <a:t>Ihr braucht:</a:t>
              </a:r>
              <a:r>
                <a:rPr lang="de-DE" altLang="de-DE" sz="1400" b="1"/>
                <a:t> </a:t>
              </a:r>
            </a:p>
            <a:p>
              <a:pPr eaLnBrk="1" hangingPunct="1"/>
              <a:r>
                <a:rPr lang="de-DE" altLang="de-DE" sz="1000"/>
                <a:t>1 Abschussgerät</a:t>
              </a:r>
            </a:p>
            <a:p>
              <a:pPr eaLnBrk="1" hangingPunct="1"/>
              <a:r>
                <a:rPr lang="de-DE" altLang="de-DE" sz="1000"/>
                <a:t>1 Rotorscheibe</a:t>
              </a:r>
            </a:p>
          </p:txBody>
        </p:sp>
        <p:sp>
          <p:nvSpPr>
            <p:cNvPr id="3093" name="Text Box 42">
              <a:extLst>
                <a:ext uri="{FF2B5EF4-FFF2-40B4-BE49-F238E27FC236}">
                  <a16:creationId xmlns:a16="http://schemas.microsoft.com/office/drawing/2014/main" id="{36355687-9B72-4243-9EF8-78BE31538D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" y="2219"/>
              <a:ext cx="3050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000"/>
                <a:t>Die Rotorscheibe auf die Spitze des Abschußgerats setzen. </a:t>
              </a:r>
            </a:p>
            <a:p>
              <a:pPr eaLnBrk="1" hangingPunct="1"/>
              <a:r>
                <a:rPr lang="de-DE" altLang="de-DE" sz="1000"/>
                <a:t>Die Rotorscheibe mit Hilfe des Stempel mit der Feder in rasche Rotation versetzen.</a:t>
              </a:r>
            </a:p>
            <a:p>
              <a:pPr eaLnBrk="1" hangingPunct="1"/>
              <a:r>
                <a:rPr lang="de-DE" altLang="de-DE" sz="1000"/>
                <a:t>Wenn sie sich schnell genug dreht, wird sie abheben.</a:t>
              </a:r>
            </a:p>
          </p:txBody>
        </p:sp>
        <p:sp>
          <p:nvSpPr>
            <p:cNvPr id="3094" name="Text Box 43">
              <a:extLst>
                <a:ext uri="{FF2B5EF4-FFF2-40B4-BE49-F238E27FC236}">
                  <a16:creationId xmlns:a16="http://schemas.microsoft.com/office/drawing/2014/main" id="{402FF068-A323-4503-A51D-BE1329A12B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8" y="1878"/>
              <a:ext cx="1678" cy="19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400"/>
                <a:t>Karte 8: Fliegende Untertasse</a:t>
              </a:r>
            </a:p>
          </p:txBody>
        </p:sp>
        <p:sp>
          <p:nvSpPr>
            <p:cNvPr id="3095" name="Text Box 53">
              <a:extLst>
                <a:ext uri="{FF2B5EF4-FFF2-40B4-BE49-F238E27FC236}">
                  <a16:creationId xmlns:a16="http://schemas.microsoft.com/office/drawing/2014/main" id="{C7358C25-D654-4C09-96A4-3652D00396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53" y="1671"/>
              <a:ext cx="1718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800"/>
                <a:t>DBS – Blechspielwaren – Germany:  „flying Saucer“ 130</a:t>
              </a:r>
            </a:p>
          </p:txBody>
        </p:sp>
      </p:grpSp>
      <p:sp>
        <p:nvSpPr>
          <p:cNvPr id="3079" name="Line 72">
            <a:extLst>
              <a:ext uri="{FF2B5EF4-FFF2-40B4-BE49-F238E27FC236}">
                <a16:creationId xmlns:a16="http://schemas.microsoft.com/office/drawing/2014/main" id="{C4320AAE-B0D7-47F4-8BC9-2D973DED406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708400"/>
            <a:ext cx="6858000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3080" name="Group 78">
            <a:extLst>
              <a:ext uri="{FF2B5EF4-FFF2-40B4-BE49-F238E27FC236}">
                <a16:creationId xmlns:a16="http://schemas.microsoft.com/office/drawing/2014/main" id="{67BFF6BF-2898-4E42-8985-9F519FBF0FE9}"/>
              </a:ext>
            </a:extLst>
          </p:cNvPr>
          <p:cNvGrpSpPr>
            <a:grpSpLocks/>
          </p:cNvGrpSpPr>
          <p:nvPr/>
        </p:nvGrpSpPr>
        <p:grpSpPr bwMode="auto">
          <a:xfrm>
            <a:off x="476250" y="1979613"/>
            <a:ext cx="5962650" cy="1549400"/>
            <a:chOff x="346" y="295"/>
            <a:chExt cx="3756" cy="976"/>
          </a:xfrm>
        </p:grpSpPr>
        <p:sp>
          <p:nvSpPr>
            <p:cNvPr id="3087" name="Text Box 74">
              <a:extLst>
                <a:ext uri="{FF2B5EF4-FFF2-40B4-BE49-F238E27FC236}">
                  <a16:creationId xmlns:a16="http://schemas.microsoft.com/office/drawing/2014/main" id="{6AD223D6-DC2F-46FC-9D17-09A8B8F3A4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9" y="1021"/>
              <a:ext cx="326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000"/>
                <a:t>Der Trinkhalm wird in Plastiktrichter gesteckt. Nun den Trichter über die Styroporkugel halten und hinein blasen. So kann man die Kugel anheben und ins Glas setzen.</a:t>
              </a:r>
            </a:p>
          </p:txBody>
        </p:sp>
        <p:pic>
          <p:nvPicPr>
            <p:cNvPr id="3088" name="Picture 75">
              <a:extLst>
                <a:ext uri="{FF2B5EF4-FFF2-40B4-BE49-F238E27FC236}">
                  <a16:creationId xmlns:a16="http://schemas.microsoft.com/office/drawing/2014/main" id="{52684B9E-700E-4B8C-9012-DAC79D4F00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" y="328"/>
              <a:ext cx="348" cy="92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89" name="Rectangle 76">
              <a:extLst>
                <a:ext uri="{FF2B5EF4-FFF2-40B4-BE49-F238E27FC236}">
                  <a16:creationId xmlns:a16="http://schemas.microsoft.com/office/drawing/2014/main" id="{ABBA088B-9439-4CE2-B701-DD9101D5B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" y="295"/>
              <a:ext cx="1683" cy="6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400" b="1"/>
                <a:t>Hungriger Trichter</a:t>
              </a:r>
            </a:p>
            <a:p>
              <a:pPr eaLnBrk="1" hangingPunct="1"/>
              <a:r>
                <a:rPr lang="de-DE" altLang="de-DE" sz="1000" u="sng"/>
                <a:t>Ihr braucht:</a:t>
              </a:r>
              <a:r>
                <a:rPr lang="de-DE" altLang="de-DE" sz="1400" b="1"/>
                <a:t> </a:t>
              </a:r>
            </a:p>
            <a:p>
              <a:pPr eaLnBrk="1" hangingPunct="1"/>
              <a:r>
                <a:rPr lang="de-DE" altLang="de-DE" sz="1000"/>
                <a:t>2 Trichter mit Trinkhalmen</a:t>
              </a:r>
            </a:p>
            <a:p>
              <a:pPr eaLnBrk="1" hangingPunct="1"/>
              <a:r>
                <a:rPr lang="de-DE" altLang="de-DE" sz="1000"/>
                <a:t>2 Styroporkugeln </a:t>
              </a:r>
              <a:r>
                <a:rPr lang="de-DE" altLang="de-DE" sz="900"/>
                <a:t>(Durchmesser 2,0 bis 2,5 cm)</a:t>
              </a:r>
            </a:p>
            <a:p>
              <a:pPr eaLnBrk="1" hangingPunct="1"/>
              <a:r>
                <a:rPr lang="de-DE" altLang="de-DE" sz="1000"/>
                <a:t>2 Gläser oder Plastikbecher</a:t>
              </a:r>
            </a:p>
          </p:txBody>
        </p:sp>
        <p:sp>
          <p:nvSpPr>
            <p:cNvPr id="3090" name="Text Box 77">
              <a:extLst>
                <a:ext uri="{FF2B5EF4-FFF2-40B4-BE49-F238E27FC236}">
                  <a16:creationId xmlns:a16="http://schemas.microsoft.com/office/drawing/2014/main" id="{5AD38F2A-DFE6-477F-A0B4-F7EDC25B5F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9" y="476"/>
              <a:ext cx="1443" cy="19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400"/>
                <a:t>Karte 5: Hungriger Trichter</a:t>
              </a:r>
            </a:p>
          </p:txBody>
        </p:sp>
      </p:grpSp>
      <p:sp>
        <p:nvSpPr>
          <p:cNvPr id="3081" name="Line 79">
            <a:extLst>
              <a:ext uri="{FF2B5EF4-FFF2-40B4-BE49-F238E27FC236}">
                <a16:creationId xmlns:a16="http://schemas.microsoft.com/office/drawing/2014/main" id="{9C593F94-2D94-49F1-866F-1130F2ACC76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908175"/>
            <a:ext cx="6858000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3082" name="Group 80">
            <a:extLst>
              <a:ext uri="{FF2B5EF4-FFF2-40B4-BE49-F238E27FC236}">
                <a16:creationId xmlns:a16="http://schemas.microsoft.com/office/drawing/2014/main" id="{A1FB2933-7BBF-4294-B1E5-B7D5A993AF9F}"/>
              </a:ext>
            </a:extLst>
          </p:cNvPr>
          <p:cNvGrpSpPr>
            <a:grpSpLocks/>
          </p:cNvGrpSpPr>
          <p:nvPr/>
        </p:nvGrpSpPr>
        <p:grpSpPr bwMode="auto">
          <a:xfrm>
            <a:off x="476250" y="179388"/>
            <a:ext cx="5800725" cy="1582737"/>
            <a:chOff x="482" y="3560"/>
            <a:chExt cx="3654" cy="997"/>
          </a:xfrm>
        </p:grpSpPr>
        <p:pic>
          <p:nvPicPr>
            <p:cNvPr id="3083" name="Picture 81">
              <a:extLst>
                <a:ext uri="{FF2B5EF4-FFF2-40B4-BE49-F238E27FC236}">
                  <a16:creationId xmlns:a16="http://schemas.microsoft.com/office/drawing/2014/main" id="{2C4AA8B3-B12F-4912-85F7-AACE16C868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" y="3560"/>
              <a:ext cx="298" cy="997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84" name="Text Box 82">
              <a:extLst>
                <a:ext uri="{FF2B5EF4-FFF2-40B4-BE49-F238E27FC236}">
                  <a16:creationId xmlns:a16="http://schemas.microsoft.com/office/drawing/2014/main" id="{4152DC16-DCF3-4BF9-8247-4776657962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5" y="4286"/>
              <a:ext cx="317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000"/>
                <a:t>Die Toilettenpapierrolle wird senkrecht über den Ventilator gehalten. </a:t>
              </a:r>
            </a:p>
            <a:p>
              <a:pPr eaLnBrk="1" hangingPunct="1"/>
              <a:r>
                <a:rPr lang="de-DE" altLang="de-DE" sz="1000"/>
                <a:t>Auf ihre Öffnung setzt ihr die kleine Styroporkugel die dann im Luftstrom tanzt.</a:t>
              </a:r>
            </a:p>
          </p:txBody>
        </p:sp>
        <p:sp>
          <p:nvSpPr>
            <p:cNvPr id="3085" name="Rectangle 83">
              <a:extLst>
                <a:ext uri="{FF2B5EF4-FFF2-40B4-BE49-F238E27FC236}">
                  <a16:creationId xmlns:a16="http://schemas.microsoft.com/office/drawing/2014/main" id="{4FE29C3A-162E-402D-B777-6C430B74A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" y="3560"/>
              <a:ext cx="1537" cy="6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400" b="1"/>
                <a:t>Tanz auf dem Propeller</a:t>
              </a:r>
            </a:p>
            <a:p>
              <a:pPr eaLnBrk="1" hangingPunct="1"/>
              <a:r>
                <a:rPr lang="de-DE" altLang="de-DE" sz="1000" u="sng"/>
                <a:t>Ihr braucht:</a:t>
              </a:r>
              <a:r>
                <a:rPr lang="de-DE" altLang="de-DE" sz="1400" b="1"/>
                <a:t> </a:t>
              </a:r>
            </a:p>
            <a:p>
              <a:pPr eaLnBrk="1" hangingPunct="1"/>
              <a:r>
                <a:rPr lang="de-DE" altLang="de-DE" sz="1000"/>
                <a:t>1 Ventilator</a:t>
              </a:r>
            </a:p>
            <a:p>
              <a:pPr eaLnBrk="1" hangingPunct="1"/>
              <a:r>
                <a:rPr lang="de-DE" altLang="de-DE" sz="1000"/>
                <a:t>1 Papprolle</a:t>
              </a:r>
            </a:p>
            <a:p>
              <a:pPr eaLnBrk="1" hangingPunct="1"/>
              <a:r>
                <a:rPr lang="de-DE" altLang="de-DE" sz="1000"/>
                <a:t>1 Styroporkugel </a:t>
              </a:r>
              <a:r>
                <a:rPr lang="de-DE" altLang="de-DE" sz="800"/>
                <a:t>(Durchmesser 3,5 bis 4,0 cm)</a:t>
              </a:r>
              <a:endParaRPr lang="de-DE" altLang="de-DE" sz="800" b="1"/>
            </a:p>
          </p:txBody>
        </p:sp>
        <p:sp>
          <p:nvSpPr>
            <p:cNvPr id="3086" name="Text Box 84">
              <a:extLst>
                <a:ext uri="{FF2B5EF4-FFF2-40B4-BE49-F238E27FC236}">
                  <a16:creationId xmlns:a16="http://schemas.microsoft.com/office/drawing/2014/main" id="{052B148D-89CE-47D9-9109-16871C646B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2" y="3696"/>
              <a:ext cx="1704" cy="19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400"/>
                <a:t>Karte 4: Tanz auf dem Propeller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34">
            <a:extLst>
              <a:ext uri="{FF2B5EF4-FFF2-40B4-BE49-F238E27FC236}">
                <a16:creationId xmlns:a16="http://schemas.microsoft.com/office/drawing/2014/main" id="{C72EEC81-09D5-4545-8BB4-27C5C1242FD2}"/>
              </a:ext>
            </a:extLst>
          </p:cNvPr>
          <p:cNvGrpSpPr>
            <a:grpSpLocks/>
          </p:cNvGrpSpPr>
          <p:nvPr/>
        </p:nvGrpSpPr>
        <p:grpSpPr bwMode="auto">
          <a:xfrm>
            <a:off x="520700" y="1908175"/>
            <a:ext cx="6337300" cy="1662113"/>
            <a:chOff x="328" y="3878"/>
            <a:chExt cx="3992" cy="1047"/>
          </a:xfrm>
        </p:grpSpPr>
        <p:sp>
          <p:nvSpPr>
            <p:cNvPr id="4106" name="Text Box 35">
              <a:extLst>
                <a:ext uri="{FF2B5EF4-FFF2-40B4-BE49-F238E27FC236}">
                  <a16:creationId xmlns:a16="http://schemas.microsoft.com/office/drawing/2014/main" id="{54714EB5-386F-4AD8-A6C1-533EF4D881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" y="4579"/>
              <a:ext cx="3992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000"/>
                <a:t>Pumpt den Ballon auf. Verschließt ihn mit der Klammer Setzt ihn auf das Ventil des Propellers.</a:t>
              </a:r>
            </a:p>
            <a:p>
              <a:pPr eaLnBrk="1" hangingPunct="1"/>
              <a:r>
                <a:rPr lang="de-DE" altLang="de-DE" sz="1000"/>
                <a:t>Die Luft aus dem Ballon tritt durch die Propellerblätter aus. Der daraus resultierende Rückstoß versetzt den Propeller in Umdrehung und er hebt ab.</a:t>
              </a:r>
            </a:p>
          </p:txBody>
        </p:sp>
        <p:grpSp>
          <p:nvGrpSpPr>
            <p:cNvPr id="4107" name="Group 36">
              <a:extLst>
                <a:ext uri="{FF2B5EF4-FFF2-40B4-BE49-F238E27FC236}">
                  <a16:creationId xmlns:a16="http://schemas.microsoft.com/office/drawing/2014/main" id="{61948CC9-9D40-494C-9230-AA39B55FD5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8" y="3924"/>
              <a:ext cx="1121" cy="589"/>
              <a:chOff x="345" y="1837"/>
              <a:chExt cx="1045" cy="522"/>
            </a:xfrm>
          </p:grpSpPr>
          <p:pic>
            <p:nvPicPr>
              <p:cNvPr id="4110" name="Picture 37">
                <a:extLst>
                  <a:ext uri="{FF2B5EF4-FFF2-40B4-BE49-F238E27FC236}">
                    <a16:creationId xmlns:a16="http://schemas.microsoft.com/office/drawing/2014/main" id="{021E1FB0-9FB6-4BA6-9F36-BFC7E223D3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5" y="1843"/>
                <a:ext cx="590" cy="516"/>
              </a:xfrm>
              <a:prstGeom prst="rect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4111" name="Group 38">
                <a:extLst>
                  <a:ext uri="{FF2B5EF4-FFF2-40B4-BE49-F238E27FC236}">
                    <a16:creationId xmlns:a16="http://schemas.microsoft.com/office/drawing/2014/main" id="{63BACBA0-7BE2-44C7-AE56-5A91EAA784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0" y="1864"/>
                <a:ext cx="487" cy="449"/>
                <a:chOff x="3219" y="3334"/>
                <a:chExt cx="487" cy="449"/>
              </a:xfrm>
            </p:grpSpPr>
            <p:sp>
              <p:nvSpPr>
                <p:cNvPr id="4113" name="Line 39">
                  <a:extLst>
                    <a:ext uri="{FF2B5EF4-FFF2-40B4-BE49-F238E27FC236}">
                      <a16:creationId xmlns:a16="http://schemas.microsoft.com/office/drawing/2014/main" id="{CC068B05-61DB-48A8-8737-5073D123C3F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219" y="3515"/>
                  <a:ext cx="0" cy="91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4114" name="Line 40">
                  <a:extLst>
                    <a:ext uri="{FF2B5EF4-FFF2-40B4-BE49-F238E27FC236}">
                      <a16:creationId xmlns:a16="http://schemas.microsoft.com/office/drawing/2014/main" id="{956DF2E2-9DA7-41D1-9860-751A651AA4D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401" y="3334"/>
                  <a:ext cx="90" cy="45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4115" name="Line 41">
                  <a:extLst>
                    <a:ext uri="{FF2B5EF4-FFF2-40B4-BE49-F238E27FC236}">
                      <a16:creationId xmlns:a16="http://schemas.microsoft.com/office/drawing/2014/main" id="{F9F3D88D-8D2F-4A16-A5B6-4B2B250B82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671" y="3707"/>
                  <a:ext cx="35" cy="76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4116" name="Line 42">
                  <a:extLst>
                    <a:ext uri="{FF2B5EF4-FFF2-40B4-BE49-F238E27FC236}">
                      <a16:creationId xmlns:a16="http://schemas.microsoft.com/office/drawing/2014/main" id="{404ECCE5-FE24-4ADA-BA5D-7CDD8B1DA3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647" y="3689"/>
                  <a:ext cx="35" cy="76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4117" name="Line 43">
                  <a:extLst>
                    <a:ext uri="{FF2B5EF4-FFF2-40B4-BE49-F238E27FC236}">
                      <a16:creationId xmlns:a16="http://schemas.microsoft.com/office/drawing/2014/main" id="{F6D9BEFF-231A-4218-BA9E-533972188D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401" y="3358"/>
                  <a:ext cx="90" cy="45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4118" name="Line 44">
                  <a:extLst>
                    <a:ext uri="{FF2B5EF4-FFF2-40B4-BE49-F238E27FC236}">
                      <a16:creationId xmlns:a16="http://schemas.microsoft.com/office/drawing/2014/main" id="{EF6484E0-5D4F-49AE-8C58-FE46E15CB11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237" y="3511"/>
                  <a:ext cx="0" cy="91"/>
                </a:xfrm>
                <a:prstGeom prst="line">
                  <a:avLst/>
                </a:prstGeom>
                <a:noFill/>
                <a:ln w="9525">
                  <a:solidFill>
                    <a:srgbClr val="80808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4112" name="Text Box 45">
                <a:extLst>
                  <a:ext uri="{FF2B5EF4-FFF2-40B4-BE49-F238E27FC236}">
                    <a16:creationId xmlns:a16="http://schemas.microsoft.com/office/drawing/2014/main" id="{8FEDCE83-037E-4FD7-B910-D020203CB51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3" y="1837"/>
                <a:ext cx="757" cy="1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de-DE" sz="900"/>
                  <a:t>austretende Ballonluft</a:t>
                </a:r>
              </a:p>
            </p:txBody>
          </p:sp>
        </p:grpSp>
        <p:sp>
          <p:nvSpPr>
            <p:cNvPr id="4108" name="Rectangle 46">
              <a:extLst>
                <a:ext uri="{FF2B5EF4-FFF2-40B4-BE49-F238E27FC236}">
                  <a16:creationId xmlns:a16="http://schemas.microsoft.com/office/drawing/2014/main" id="{F1CE79A1-4D48-4B9E-AC10-80C4F0769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8" y="3878"/>
              <a:ext cx="1201" cy="7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400" b="1"/>
                <a:t>Ballonhubschrauber</a:t>
              </a:r>
            </a:p>
            <a:p>
              <a:pPr eaLnBrk="1" hangingPunct="1"/>
              <a:r>
                <a:rPr lang="de-DE" altLang="de-DE" sz="1000" u="sng"/>
                <a:t>Ihr braucht:</a:t>
              </a:r>
              <a:r>
                <a:rPr lang="de-DE" altLang="de-DE" sz="1400" b="1"/>
                <a:t> </a:t>
              </a:r>
            </a:p>
            <a:p>
              <a:pPr eaLnBrk="1" hangingPunct="1"/>
              <a:r>
                <a:rPr lang="de-DE" altLang="de-DE" sz="1000"/>
                <a:t>1 Propeller</a:t>
              </a:r>
            </a:p>
            <a:p>
              <a:pPr eaLnBrk="1" hangingPunct="1"/>
              <a:r>
                <a:rPr lang="de-DE" altLang="de-DE" sz="1000"/>
                <a:t>1 Luftballon</a:t>
              </a:r>
            </a:p>
            <a:p>
              <a:pPr eaLnBrk="1" hangingPunct="1"/>
              <a:r>
                <a:rPr lang="de-DE" altLang="de-DE" sz="1000"/>
                <a:t>1 Ballonpumpe</a:t>
              </a:r>
            </a:p>
            <a:p>
              <a:pPr eaLnBrk="1" hangingPunct="1"/>
              <a:r>
                <a:rPr lang="de-DE" altLang="de-DE" sz="1000"/>
                <a:t>1 Klammer</a:t>
              </a:r>
            </a:p>
          </p:txBody>
        </p:sp>
        <p:sp>
          <p:nvSpPr>
            <p:cNvPr id="4109" name="Text Box 47">
              <a:extLst>
                <a:ext uri="{FF2B5EF4-FFF2-40B4-BE49-F238E27FC236}">
                  <a16:creationId xmlns:a16="http://schemas.microsoft.com/office/drawing/2014/main" id="{D03FE2FB-D16F-4A80-A1E2-5D2892E01C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2" y="4241"/>
              <a:ext cx="1691" cy="19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400"/>
                <a:t>Karte 10: Ballonhubschrauber</a:t>
              </a:r>
            </a:p>
          </p:txBody>
        </p:sp>
      </p:grpSp>
      <p:sp>
        <p:nvSpPr>
          <p:cNvPr id="4099" name="Line 48">
            <a:extLst>
              <a:ext uri="{FF2B5EF4-FFF2-40B4-BE49-F238E27FC236}">
                <a16:creationId xmlns:a16="http://schemas.microsoft.com/office/drawing/2014/main" id="{90B3F847-27B3-43F0-9A67-2B4771206C7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835150"/>
            <a:ext cx="6858000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4100" name="Group 64">
            <a:extLst>
              <a:ext uri="{FF2B5EF4-FFF2-40B4-BE49-F238E27FC236}">
                <a16:creationId xmlns:a16="http://schemas.microsoft.com/office/drawing/2014/main" id="{8C4B7403-8567-4FE5-ABAE-BDE06362D35A}"/>
              </a:ext>
            </a:extLst>
          </p:cNvPr>
          <p:cNvGrpSpPr>
            <a:grpSpLocks/>
          </p:cNvGrpSpPr>
          <p:nvPr/>
        </p:nvGrpSpPr>
        <p:grpSpPr bwMode="auto">
          <a:xfrm>
            <a:off x="549275" y="0"/>
            <a:ext cx="5975350" cy="1711325"/>
            <a:chOff x="346" y="2562"/>
            <a:chExt cx="3764" cy="1078"/>
          </a:xfrm>
        </p:grpSpPr>
        <p:pic>
          <p:nvPicPr>
            <p:cNvPr id="4102" name="Picture 65">
              <a:extLst>
                <a:ext uri="{FF2B5EF4-FFF2-40B4-BE49-F238E27FC236}">
                  <a16:creationId xmlns:a16="http://schemas.microsoft.com/office/drawing/2014/main" id="{CBA84539-58AB-42EE-95BD-5DE4BE2664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" y="2608"/>
              <a:ext cx="1137" cy="37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03" name="Rectangle 66">
              <a:extLst>
                <a:ext uri="{FF2B5EF4-FFF2-40B4-BE49-F238E27FC236}">
                  <a16:creationId xmlns:a16="http://schemas.microsoft.com/office/drawing/2014/main" id="{5158D752-CE0C-473C-B7A1-1BF10E6575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0" y="2562"/>
              <a:ext cx="793" cy="6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400" b="1"/>
                <a:t>Papierflieger</a:t>
              </a:r>
            </a:p>
            <a:p>
              <a:pPr eaLnBrk="1" hangingPunct="1"/>
              <a:r>
                <a:rPr lang="de-DE" altLang="de-DE" sz="1000" u="sng"/>
                <a:t>Ihr braucht:</a:t>
              </a:r>
              <a:r>
                <a:rPr lang="de-DE" altLang="de-DE" sz="1400" b="1"/>
                <a:t> </a:t>
              </a:r>
            </a:p>
            <a:p>
              <a:pPr eaLnBrk="1" hangingPunct="1"/>
              <a:r>
                <a:rPr lang="de-DE" altLang="de-DE" sz="1000"/>
                <a:t>1 Papierflieger</a:t>
              </a:r>
            </a:p>
            <a:p>
              <a:pPr eaLnBrk="1" hangingPunct="1"/>
              <a:r>
                <a:rPr lang="de-DE" altLang="de-DE" sz="1000"/>
                <a:t>1 Gummiring</a:t>
              </a:r>
            </a:p>
            <a:p>
              <a:pPr eaLnBrk="1" hangingPunct="1"/>
              <a:r>
                <a:rPr lang="de-DE" altLang="de-DE" sz="1000"/>
                <a:t>1 Bleistift</a:t>
              </a:r>
            </a:p>
          </p:txBody>
        </p:sp>
        <p:sp>
          <p:nvSpPr>
            <p:cNvPr id="4104" name="Text Box 67">
              <a:extLst>
                <a:ext uri="{FF2B5EF4-FFF2-40B4-BE49-F238E27FC236}">
                  <a16:creationId xmlns:a16="http://schemas.microsoft.com/office/drawing/2014/main" id="{5262CA2E-45E0-400D-BF5D-C96886890A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" y="3198"/>
              <a:ext cx="3764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000"/>
                <a:t>Zieht den Gummiring durch erst das Loch an der Spitze des Papierfliegers und  </a:t>
              </a:r>
            </a:p>
            <a:p>
              <a:pPr eaLnBrk="1" hangingPunct="1"/>
              <a:r>
                <a:rPr lang="de-DE" altLang="de-DE" sz="1000"/>
                <a:t>bildet dann eine Schlaufe wie auf dem Bild.</a:t>
              </a:r>
            </a:p>
            <a:p>
              <a:pPr eaLnBrk="1" hangingPunct="1"/>
              <a:r>
                <a:rPr lang="de-DE" altLang="de-DE" sz="1000"/>
                <a:t>Zieht die Schlaufe über die Spitze eures Zeigefingers (oder des Bleistifts). Spannt den Gummiring, haltet das Flugzeug gerade oder leicht geneigt nach unten und lasst das Flugzeug dann los.</a:t>
              </a:r>
            </a:p>
          </p:txBody>
        </p:sp>
        <p:sp>
          <p:nvSpPr>
            <p:cNvPr id="4105" name="Text Box 68">
              <a:extLst>
                <a:ext uri="{FF2B5EF4-FFF2-40B4-BE49-F238E27FC236}">
                  <a16:creationId xmlns:a16="http://schemas.microsoft.com/office/drawing/2014/main" id="{8BFA1F9C-BBF3-47E6-A3B8-AF81059CD4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4" y="2744"/>
              <a:ext cx="1496" cy="19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400"/>
                <a:t>Karte 9: Papierflieger</a:t>
              </a:r>
            </a:p>
          </p:txBody>
        </p:sp>
      </p:grpSp>
      <p:sp>
        <p:nvSpPr>
          <p:cNvPr id="4101" name="Line 69">
            <a:extLst>
              <a:ext uri="{FF2B5EF4-FFF2-40B4-BE49-F238E27FC236}">
                <a16:creationId xmlns:a16="http://schemas.microsoft.com/office/drawing/2014/main" id="{054F3CD8-B58D-4D74-8956-BF7E7FEE367E}"/>
              </a:ext>
            </a:extLst>
          </p:cNvPr>
          <p:cNvSpPr>
            <a:spLocks noChangeShapeType="1"/>
          </p:cNvSpPr>
          <p:nvPr/>
        </p:nvSpPr>
        <p:spPr bwMode="auto">
          <a:xfrm>
            <a:off x="188913" y="3708400"/>
            <a:ext cx="6858000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6">
            <a:extLst>
              <a:ext uri="{FF2B5EF4-FFF2-40B4-BE49-F238E27FC236}">
                <a16:creationId xmlns:a16="http://schemas.microsoft.com/office/drawing/2014/main" id="{FE0FC749-C562-4FA4-93A0-3F12841D4E1D}"/>
              </a:ext>
            </a:extLst>
          </p:cNvPr>
          <p:cNvGrpSpPr>
            <a:grpSpLocks/>
          </p:cNvGrpSpPr>
          <p:nvPr/>
        </p:nvGrpSpPr>
        <p:grpSpPr bwMode="auto">
          <a:xfrm>
            <a:off x="1268413" y="900113"/>
            <a:ext cx="4784725" cy="7200900"/>
            <a:chOff x="845" y="431"/>
            <a:chExt cx="3014" cy="4536"/>
          </a:xfrm>
        </p:grpSpPr>
        <p:pic>
          <p:nvPicPr>
            <p:cNvPr id="5133" name="Picture 4">
              <a:extLst>
                <a:ext uri="{FF2B5EF4-FFF2-40B4-BE49-F238E27FC236}">
                  <a16:creationId xmlns:a16="http://schemas.microsoft.com/office/drawing/2014/main" id="{B7AB9A82-96EB-4347-B3EE-D70576E9CA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" y="431"/>
              <a:ext cx="3014" cy="4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4" name="Rectangle 10">
              <a:extLst>
                <a:ext uri="{FF2B5EF4-FFF2-40B4-BE49-F238E27FC236}">
                  <a16:creationId xmlns:a16="http://schemas.microsoft.com/office/drawing/2014/main" id="{CA2754D8-7F50-411F-B1FA-F9CD9B3DDA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5" y="3334"/>
              <a:ext cx="771" cy="250"/>
            </a:xfrm>
            <a:prstGeom prst="rect">
              <a:avLst/>
            </a:prstGeom>
            <a:solidFill>
              <a:srgbClr val="E1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000"/>
                <a:t>Pustekugeln:</a:t>
              </a:r>
            </a:p>
            <a:p>
              <a:pPr eaLnBrk="1" hangingPunct="1"/>
              <a:r>
                <a:rPr lang="de-DE" altLang="de-DE" sz="1000"/>
                <a:t>20mm + 28 mm Ø</a:t>
              </a:r>
            </a:p>
          </p:txBody>
        </p:sp>
      </p:grpSp>
      <p:grpSp>
        <p:nvGrpSpPr>
          <p:cNvPr id="5123" name="Group 29">
            <a:extLst>
              <a:ext uri="{FF2B5EF4-FFF2-40B4-BE49-F238E27FC236}">
                <a16:creationId xmlns:a16="http://schemas.microsoft.com/office/drawing/2014/main" id="{1AE977B5-59BB-45EF-99F9-51C7C0EAE4B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692275"/>
            <a:ext cx="6669087" cy="6075363"/>
            <a:chOff x="119" y="1066"/>
            <a:chExt cx="4201" cy="3827"/>
          </a:xfrm>
        </p:grpSpPr>
        <p:sp>
          <p:nvSpPr>
            <p:cNvPr id="5126" name="Text Box 6">
              <a:extLst>
                <a:ext uri="{FF2B5EF4-FFF2-40B4-BE49-F238E27FC236}">
                  <a16:creationId xmlns:a16="http://schemas.microsoft.com/office/drawing/2014/main" id="{730448E0-757F-4C34-97FD-C2D69344D2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" y="1927"/>
              <a:ext cx="721" cy="154"/>
            </a:xfrm>
            <a:prstGeom prst="rect">
              <a:avLst/>
            </a:prstGeom>
            <a:solidFill>
              <a:srgbClr val="E1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000"/>
                <a:t>Küssende Blätter</a:t>
              </a:r>
            </a:p>
          </p:txBody>
        </p:sp>
        <p:sp>
          <p:nvSpPr>
            <p:cNvPr id="5127" name="Rectangle 7">
              <a:extLst>
                <a:ext uri="{FF2B5EF4-FFF2-40B4-BE49-F238E27FC236}">
                  <a16:creationId xmlns:a16="http://schemas.microsoft.com/office/drawing/2014/main" id="{F31FCCF7-8268-4C15-9300-A8027F05DC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0" y="4740"/>
              <a:ext cx="428" cy="153"/>
            </a:xfrm>
            <a:prstGeom prst="rect">
              <a:avLst/>
            </a:prstGeom>
            <a:solidFill>
              <a:srgbClr val="E1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000"/>
                <a:t>Rotor</a:t>
              </a:r>
            </a:p>
          </p:txBody>
        </p:sp>
        <p:sp>
          <p:nvSpPr>
            <p:cNvPr id="5128" name="Rectangle 8">
              <a:extLst>
                <a:ext uri="{FF2B5EF4-FFF2-40B4-BE49-F238E27FC236}">
                  <a16:creationId xmlns:a16="http://schemas.microsoft.com/office/drawing/2014/main" id="{3CAB41CE-4AFF-44F6-91FA-6607FFB7BC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6" y="4513"/>
              <a:ext cx="767" cy="154"/>
            </a:xfrm>
            <a:prstGeom prst="rect">
              <a:avLst/>
            </a:prstGeom>
            <a:solidFill>
              <a:srgbClr val="E1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000"/>
                <a:t>Handpropeller</a:t>
              </a:r>
            </a:p>
          </p:txBody>
        </p:sp>
        <p:sp>
          <p:nvSpPr>
            <p:cNvPr id="5129" name="Rectangle 9">
              <a:extLst>
                <a:ext uri="{FF2B5EF4-FFF2-40B4-BE49-F238E27FC236}">
                  <a16:creationId xmlns:a16="http://schemas.microsoft.com/office/drawing/2014/main" id="{386587FB-F456-4FAF-B16E-BAD5EFC9A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" y="2971"/>
              <a:ext cx="1042" cy="250"/>
            </a:xfrm>
            <a:prstGeom prst="rect">
              <a:avLst/>
            </a:prstGeom>
            <a:solidFill>
              <a:srgbClr val="E1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000"/>
                <a:t>Tanz auf dem Propeller</a:t>
              </a:r>
            </a:p>
            <a:p>
              <a:pPr eaLnBrk="1" hangingPunct="1"/>
              <a:r>
                <a:rPr lang="de-DE" altLang="de-DE" sz="1000"/>
                <a:t>Styroporkugel: 36 mm Ø</a:t>
              </a:r>
            </a:p>
          </p:txBody>
        </p:sp>
        <p:sp>
          <p:nvSpPr>
            <p:cNvPr id="5130" name="Rectangle 12">
              <a:extLst>
                <a:ext uri="{FF2B5EF4-FFF2-40B4-BE49-F238E27FC236}">
                  <a16:creationId xmlns:a16="http://schemas.microsoft.com/office/drawing/2014/main" id="{44C2B4FE-5082-4C47-965C-11296FD20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" y="3107"/>
              <a:ext cx="795" cy="154"/>
            </a:xfrm>
            <a:prstGeom prst="rect">
              <a:avLst/>
            </a:prstGeom>
            <a:solidFill>
              <a:srgbClr val="E1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000"/>
                <a:t>Hungriger Trichter</a:t>
              </a:r>
            </a:p>
          </p:txBody>
        </p:sp>
        <p:sp>
          <p:nvSpPr>
            <p:cNvPr id="5131" name="Rectangle 13">
              <a:extLst>
                <a:ext uri="{FF2B5EF4-FFF2-40B4-BE49-F238E27FC236}">
                  <a16:creationId xmlns:a16="http://schemas.microsoft.com/office/drawing/2014/main" id="{CF29C1F9-6D1A-464B-916C-74BF40D7B6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6" y="1066"/>
              <a:ext cx="1167" cy="154"/>
            </a:xfrm>
            <a:prstGeom prst="rect">
              <a:avLst/>
            </a:prstGeom>
            <a:solidFill>
              <a:srgbClr val="E1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000"/>
                <a:t>Aufstrebendes Seidenpapier</a:t>
              </a:r>
            </a:p>
          </p:txBody>
        </p:sp>
        <p:sp>
          <p:nvSpPr>
            <p:cNvPr id="5132" name="Rectangle 15">
              <a:extLst>
                <a:ext uri="{FF2B5EF4-FFF2-40B4-BE49-F238E27FC236}">
                  <a16:creationId xmlns:a16="http://schemas.microsoft.com/office/drawing/2014/main" id="{10166168-BCA6-4B55-9D7D-E6C7D4A23F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9" y="1066"/>
              <a:ext cx="664" cy="154"/>
            </a:xfrm>
            <a:prstGeom prst="rect">
              <a:avLst/>
            </a:prstGeom>
            <a:solidFill>
              <a:srgbClr val="E1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000"/>
                <a:t>VDIni-Flieger</a:t>
              </a:r>
            </a:p>
          </p:txBody>
        </p:sp>
      </p:grpSp>
      <p:sp>
        <p:nvSpPr>
          <p:cNvPr id="5124" name="Rectangle 17">
            <a:extLst>
              <a:ext uri="{FF2B5EF4-FFF2-40B4-BE49-F238E27FC236}">
                <a16:creationId xmlns:a16="http://schemas.microsoft.com/office/drawing/2014/main" id="{7F7565BF-9BA6-4EDF-8341-3EE0EBFF04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113" y="234950"/>
            <a:ext cx="5832475" cy="50323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600"/>
              <a:t>Zusatzversuche zur strömenden Luft - Materialien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00"/>
              <a:t>als Ergänzung zu den Sprach- und Sachkisten „Der Papierflieger (6)“ und „Der Profilprüfstand (7)“</a:t>
            </a:r>
            <a:endParaRPr lang="ru-RU" altLang="de-DE" sz="1000"/>
          </a:p>
        </p:txBody>
      </p:sp>
      <p:sp>
        <p:nvSpPr>
          <p:cNvPr id="5125" name="Text Box 24">
            <a:extLst>
              <a:ext uri="{FF2B5EF4-FFF2-40B4-BE49-F238E27FC236}">
                <a16:creationId xmlns:a16="http://schemas.microsoft.com/office/drawing/2014/main" id="{AD378F65-C4A2-41FE-91A9-79223633C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6563" y="8915400"/>
            <a:ext cx="10858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900"/>
              <a:t>Stand 31.10.2017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758</Words>
  <Application>Microsoft Office PowerPoint</Application>
  <PresentationFormat>Bildschirmpräsentation (4:3)</PresentationFormat>
  <Paragraphs>104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6" baseType="lpstr">
      <vt:lpstr>Arial</vt:lpstr>
      <vt:lpstr>Standarddesign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MH</dc:creator>
  <cp:lastModifiedBy>user</cp:lastModifiedBy>
  <cp:revision>39</cp:revision>
  <dcterms:created xsi:type="dcterms:W3CDTF">2016-06-04T10:11:45Z</dcterms:created>
  <dcterms:modified xsi:type="dcterms:W3CDTF">2020-12-15T10:48:25Z</dcterms:modified>
</cp:coreProperties>
</file>