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DDDDDD"/>
    <a:srgbClr val="5F5F5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87" autoAdjust="0"/>
    <p:restoredTop sz="94660"/>
  </p:normalViewPr>
  <p:slideViewPr>
    <p:cSldViewPr>
      <p:cViewPr varScale="1">
        <p:scale>
          <a:sx n="77" d="100"/>
          <a:sy n="77" d="100"/>
        </p:scale>
        <p:origin x="3390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2DEA-78C3-4E43-BAE0-0D09600A3129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CCE78-F6D5-46EB-BDC9-152351FCE33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3F336-B2F7-4CA3-8E60-138DFF9D4295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C67C3-A07D-4860-987E-AD1463EEC8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BEFD3-6648-4678-92FB-18F707CA660A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66ED7-D7FE-4759-83E9-E1C17CC1D08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5B95D-CC25-412D-96CE-AC3A072E672B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C51EE-BD6F-40E4-83F8-F5ED30D443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A95C5-3EF9-4F66-A574-F2D4FE53C3F7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DF55F-4FB5-43B7-9E9A-CA9F2A21EC0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317A3-0F40-4360-8BC0-04945D0F67B3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DBB7B-E28C-4D26-AC23-A22D955C240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0670C-8DD3-47AE-95A2-8B1EDF1D1E1F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81847-A40E-46CD-97E3-4DBFB6B9D0C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3120F-9BE5-4420-B3DB-A2ACB67EE366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2C780-0DE2-4A5B-89FB-587468AB22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1B7D7-1A7C-4921-9CD0-854368100870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769DA-5EDC-45DC-8753-AD52327F875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FD379-C23F-4AB2-B3F0-FAA63552949C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89D0-6CB0-4784-B6E6-459CEF8782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273AD-1D87-4BF0-8C51-CE0C4505CCEA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34B70-AD42-4D6D-B16C-8BE38F5287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835997-001F-42D8-9B22-718E51CA47EA}" type="datetimeFigureOut">
              <a:rPr lang="de-DE"/>
              <a:pPr>
                <a:defRPr/>
              </a:pPr>
              <a:t>31.05.2020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47B0BE-65F3-42BD-93B8-E169A6E3A83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hyperlink" Target="http://www.zauberhafte-physik.n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5"/>
          <p:cNvSpPr txBox="1">
            <a:spLocks noChangeArrowheads="1"/>
          </p:cNvSpPr>
          <p:nvPr/>
        </p:nvSpPr>
        <p:spPr bwMode="auto">
          <a:xfrm>
            <a:off x="422275" y="444319"/>
            <a:ext cx="6435725" cy="349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Name: …………………...    Name</a:t>
            </a:r>
            <a:r>
              <a:rPr lang="de-DE" sz="1400">
                <a:solidFill>
                  <a:srgbClr val="000000"/>
                </a:solidFill>
                <a:ea typeface="ＭＳ Ｐゴシック" pitchFamily="34" charset="-128"/>
              </a:rPr>
              <a:t>: ……….………….</a:t>
            </a:r>
            <a:endParaRPr lang="de-D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457200" indent="-457200" algn="ctr">
              <a:spcBef>
                <a:spcPts val="1200"/>
              </a:spcBef>
            </a:pPr>
            <a:r>
              <a:rPr lang="de-DE" sz="1800" b="1" dirty="0">
                <a:solidFill>
                  <a:srgbClr val="000000"/>
                </a:solidFill>
                <a:ea typeface="ＭＳ Ｐゴシック" pitchFamily="34" charset="-128"/>
              </a:rPr>
              <a:t>Der Papierflieger (6)</a:t>
            </a:r>
          </a:p>
          <a:p>
            <a:pPr marL="457200" indent="-457200"/>
            <a:r>
              <a:rPr lang="de-DE" sz="900" i="1" dirty="0">
                <a:solidFill>
                  <a:schemeClr val="accent1"/>
                </a:solidFill>
              </a:rPr>
              <a:t>Hinweis für Lehrkräfte</a:t>
            </a:r>
          </a:p>
          <a:p>
            <a:pPr marL="457200" indent="-457200"/>
            <a:r>
              <a:rPr lang="de-DE" sz="900" i="1" dirty="0">
                <a:solidFill>
                  <a:schemeClr val="accent1"/>
                </a:solidFill>
              </a:rPr>
              <a:t>Kinder in Zweierteams einteilen. Jedes Zweierteam bekommt: 1 Anleitung, 1 Bleistift und 1 Lesestreifen. </a:t>
            </a:r>
          </a:p>
          <a:p>
            <a:pPr marL="457200" indent="-457200"/>
            <a:r>
              <a:rPr lang="de-DE" sz="900" i="1" dirty="0">
                <a:solidFill>
                  <a:schemeClr val="accent1"/>
                </a:solidFill>
              </a:rPr>
              <a:t>Die Materialien werden vorgestellt. Dann beginnen die Kinder zu lesen</a:t>
            </a:r>
            <a:r>
              <a:rPr lang="de-DE" sz="900" dirty="0"/>
              <a:t>.</a:t>
            </a:r>
          </a:p>
          <a:p>
            <a:pPr marL="457200" indent="-457200">
              <a:spcBef>
                <a:spcPts val="600"/>
              </a:spcBef>
            </a:pPr>
            <a:r>
              <a:rPr lang="de-DE" altLang="zh-CN" sz="1400" dirty="0">
                <a:sym typeface="Wingdings" pitchFamily="2" charset="2"/>
              </a:rPr>
              <a:t> </a:t>
            </a:r>
            <a:r>
              <a:rPr lang="de-DE" altLang="zh-CN" sz="1400" b="1" dirty="0">
                <a:sym typeface="Wingdings" pitchFamily="2" charset="2"/>
              </a:rPr>
              <a:t>S</a:t>
            </a:r>
            <a:r>
              <a:rPr lang="de-DE" altLang="zh-CN" sz="1400" dirty="0">
                <a:sym typeface="Wingdings" pitchFamily="2" charset="2"/>
              </a:rPr>
              <a:t>chreibt euren Vornamen auf diese Anleitung</a:t>
            </a:r>
          </a:p>
          <a:p>
            <a:pPr marL="457200" indent="-457200"/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altLang="zh-CN" sz="1400" b="1" dirty="0"/>
              <a:t>L</a:t>
            </a:r>
            <a:r>
              <a:rPr lang="de-DE" altLang="zh-CN" sz="1400" dirty="0"/>
              <a:t>egt den Lesestreifen unter den Text, den ihr lest.</a:t>
            </a:r>
            <a:endParaRPr lang="de-DE" sz="14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457200" indent="-457200"/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M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acht einen Haken  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  <a:sym typeface="Wingdings" pitchFamily="2" charset="2"/>
              </a:rPr>
              <a:t>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    hinter jeden Satz, den ihr gelesen habt.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None/>
            </a:pPr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H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olt euch 2 Blätter vom Materialtisch </a:t>
            </a:r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sz="1400" b="1" dirty="0">
                <a:solidFill>
                  <a:srgbClr val="000000"/>
                </a:solidFill>
              </a:rPr>
              <a:t>S</a:t>
            </a:r>
            <a:r>
              <a:rPr lang="de-DE" sz="1400" dirty="0">
                <a:solidFill>
                  <a:srgbClr val="000000"/>
                </a:solidFill>
              </a:rPr>
              <a:t>chreibt euren Namen </a:t>
            </a:r>
            <a:r>
              <a:rPr lang="de-DE" sz="1400" u="sng" dirty="0">
                <a:solidFill>
                  <a:srgbClr val="000000"/>
                </a:solidFill>
              </a:rPr>
              <a:t>unten </a:t>
            </a:r>
            <a:r>
              <a:rPr lang="de-DE" sz="1400" dirty="0">
                <a:solidFill>
                  <a:srgbClr val="000000"/>
                </a:solidFill>
              </a:rPr>
              <a:t>auf das Blatt.</a:t>
            </a:r>
            <a:r>
              <a:rPr lang="de-DE" sz="1400" dirty="0"/>
              <a:t> </a:t>
            </a:r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de-DE" altLang="zh-CN" sz="1400" dirty="0">
                <a:sym typeface="Wingdings" pitchFamily="2" charset="2"/>
              </a:rPr>
              <a:t></a:t>
            </a:r>
            <a:r>
              <a:rPr lang="de-DE" altLang="zh-CN" sz="1400" dirty="0"/>
              <a:t> </a:t>
            </a: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F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altet das Blatt zur Hälfte und wieder auseinander. </a:t>
            </a:r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de-DE" sz="1400" i="1" dirty="0">
                <a:solidFill>
                  <a:srgbClr val="000000"/>
                </a:solidFill>
                <a:ea typeface="ＭＳ Ｐゴシック" pitchFamily="34" charset="-128"/>
              </a:rPr>
              <a:t>    Es sieht jetzt aus wie Zeichnung 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     </a:t>
            </a:r>
            <a:r>
              <a:rPr lang="de-DE" sz="1400" i="1" dirty="0">
                <a:solidFill>
                  <a:srgbClr val="000000"/>
                </a:solidFill>
                <a:ea typeface="ＭＳ Ｐゴシック" pitchFamily="34" charset="-128"/>
              </a:rPr>
              <a:t>. Die gestrichelte Linie zeigt den Knick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.</a:t>
            </a:r>
          </a:p>
          <a:p>
            <a:r>
              <a:rPr lang="de-DE" altLang="zh-CN" sz="1400" dirty="0">
                <a:solidFill>
                  <a:prstClr val="black"/>
                </a:solidFill>
                <a:sym typeface="Wingdings" pitchFamily="2" charset="2"/>
              </a:rPr>
              <a:t> </a:t>
            </a:r>
            <a:r>
              <a:rPr lang="de-DE" sz="1400" b="1" dirty="0">
                <a:solidFill>
                  <a:srgbClr val="000000"/>
                </a:solidFill>
                <a:ea typeface="ＭＳ Ｐゴシック" pitchFamily="34" charset="-128"/>
              </a:rPr>
              <a:t>M</a:t>
            </a:r>
            <a:r>
              <a:rPr lang="de-DE" sz="1400" dirty="0">
                <a:solidFill>
                  <a:srgbClr val="000000"/>
                </a:solidFill>
                <a:ea typeface="ＭＳ Ｐゴシック" pitchFamily="34" charset="-128"/>
              </a:rPr>
              <a:t>acht einen Haken an die Zeichnung        </a:t>
            </a:r>
            <a:endParaRPr lang="de-DE" altLang="zh-CN" dirty="0">
              <a:sym typeface="Wingdings" pitchFamily="2" charset="2"/>
            </a:endParaRPr>
          </a:p>
          <a:p>
            <a:pPr>
              <a:spcBef>
                <a:spcPts val="0"/>
              </a:spcBef>
            </a:pPr>
            <a:r>
              <a:rPr lang="de-DE" altLang="zh-CN" sz="1400" dirty="0">
                <a:solidFill>
                  <a:prstClr val="black"/>
                </a:solidFill>
                <a:sym typeface="Wingdings" pitchFamily="2" charset="2"/>
              </a:rPr>
              <a:t> </a:t>
            </a:r>
            <a:r>
              <a:rPr lang="de-DE" altLang="zh-CN" sz="1400" b="1" dirty="0">
                <a:sym typeface="Wingdings" pitchFamily="2" charset="2"/>
              </a:rPr>
              <a:t>F</a:t>
            </a:r>
            <a:r>
              <a:rPr lang="de-DE" altLang="zh-CN" sz="1400" dirty="0">
                <a:sym typeface="Wingdings" pitchFamily="2" charset="2"/>
              </a:rPr>
              <a:t>altet Euer Blatt so, dass es aussieht wie Zeichnung</a:t>
            </a:r>
            <a:r>
              <a:rPr lang="de-DE" altLang="zh-CN" dirty="0">
                <a:sym typeface="Wingdings" pitchFamily="2" charset="2"/>
              </a:rPr>
              <a:t>       </a:t>
            </a:r>
            <a:r>
              <a:rPr lang="de-DE" altLang="zh-CN" sz="1400" dirty="0">
                <a:sym typeface="Wingdings" pitchFamily="2" charset="2"/>
              </a:rPr>
              <a:t>und macht einen</a:t>
            </a:r>
          </a:p>
          <a:p>
            <a:pPr>
              <a:spcBef>
                <a:spcPts val="0"/>
              </a:spcBef>
            </a:pPr>
            <a:r>
              <a:rPr lang="de-DE" altLang="zh-CN" sz="1400" dirty="0">
                <a:sym typeface="Wingdings" pitchFamily="2" charset="2"/>
              </a:rPr>
              <a:t>    Haken an die Zeichnung      .      </a:t>
            </a:r>
          </a:p>
        </p:txBody>
      </p:sp>
      <p:sp>
        <p:nvSpPr>
          <p:cNvPr id="13314" name="Text Box 11"/>
          <p:cNvSpPr txBox="1">
            <a:spLocks noChangeArrowheads="1"/>
          </p:cNvSpPr>
          <p:nvPr/>
        </p:nvSpPr>
        <p:spPr bwMode="auto">
          <a:xfrm>
            <a:off x="323850" y="0"/>
            <a:ext cx="62357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900" dirty="0">
                <a:solidFill>
                  <a:srgbClr val="B2B2B2"/>
                </a:solidFill>
                <a:hlinkClick r:id="rId2"/>
              </a:rPr>
              <a:t>www.zauberhafte-physik.net</a:t>
            </a:r>
            <a:r>
              <a:rPr lang="de-DE" sz="900" dirty="0">
                <a:solidFill>
                  <a:srgbClr val="B2B2B2"/>
                </a:solidFill>
              </a:rPr>
              <a:t>     </a:t>
            </a:r>
            <a:r>
              <a:rPr lang="de-DE" sz="900" dirty="0"/>
              <a:t>6- Anleitung Papierflieger Niveau</a:t>
            </a:r>
            <a:r>
              <a:rPr lang="de-DE" b="1" dirty="0"/>
              <a:t> </a:t>
            </a:r>
            <a:r>
              <a:rPr lang="de-DE" b="1" dirty="0">
                <a:highlight>
                  <a:srgbClr val="00FF00"/>
                </a:highlight>
              </a:rPr>
              <a:t>1-2</a:t>
            </a:r>
            <a:r>
              <a:rPr lang="de-DE" sz="900" dirty="0">
                <a:highlight>
                  <a:srgbClr val="00FF00"/>
                </a:highlight>
              </a:rPr>
              <a:t>  </a:t>
            </a:r>
            <a:r>
              <a:rPr lang="de-DE" sz="900" dirty="0"/>
              <a:t>- Thema: Strömende Luft – Stand: 7.11.2017</a:t>
            </a:r>
          </a:p>
        </p:txBody>
      </p:sp>
      <p:sp>
        <p:nvSpPr>
          <p:cNvPr id="13315" name="Text Box 68"/>
          <p:cNvSpPr txBox="1">
            <a:spLocks noChangeArrowheads="1"/>
          </p:cNvSpPr>
          <p:nvPr/>
        </p:nvSpPr>
        <p:spPr bwMode="auto">
          <a:xfrm>
            <a:off x="5013325" y="5745163"/>
            <a:ext cx="1844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/>
          </a:p>
        </p:txBody>
      </p:sp>
      <p:sp>
        <p:nvSpPr>
          <p:cNvPr id="13316" name="Text Box 223"/>
          <p:cNvSpPr txBox="1">
            <a:spLocks noChangeArrowheads="1"/>
          </p:cNvSpPr>
          <p:nvPr/>
        </p:nvSpPr>
        <p:spPr bwMode="auto">
          <a:xfrm>
            <a:off x="2852738" y="7839075"/>
            <a:ext cx="1841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000"/>
          </a:p>
        </p:txBody>
      </p:sp>
      <p:sp>
        <p:nvSpPr>
          <p:cNvPr id="13317" name="Text Box 124"/>
          <p:cNvSpPr txBox="1">
            <a:spLocks noChangeArrowheads="1"/>
          </p:cNvSpPr>
          <p:nvPr/>
        </p:nvSpPr>
        <p:spPr bwMode="auto">
          <a:xfrm>
            <a:off x="3841750" y="6773863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8" name="Text Box 186"/>
          <p:cNvSpPr txBox="1">
            <a:spLocks noChangeArrowheads="1"/>
          </p:cNvSpPr>
          <p:nvPr/>
        </p:nvSpPr>
        <p:spPr bwMode="auto">
          <a:xfrm>
            <a:off x="333375" y="8048625"/>
            <a:ext cx="482441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sz="1400" dirty="0"/>
              <a:t>  </a:t>
            </a:r>
            <a:r>
              <a:rPr lang="de-DE" sz="1400" b="1" dirty="0"/>
              <a:t>S</a:t>
            </a:r>
            <a:r>
              <a:rPr lang="de-DE" sz="1400" dirty="0"/>
              <a:t>tanzt ein Loch in die Spitze eures Fliegers.</a:t>
            </a:r>
          </a:p>
          <a:p>
            <a:pPr>
              <a:buFont typeface="Wingdings" pitchFamily="2" charset="2"/>
              <a:buChar char="Ø"/>
            </a:pPr>
            <a:r>
              <a:rPr lang="de-DE" sz="1400" dirty="0"/>
              <a:t> </a:t>
            </a:r>
            <a:r>
              <a:rPr lang="de-DE" sz="1400" b="1" dirty="0"/>
              <a:t> Z</a:t>
            </a:r>
            <a:r>
              <a:rPr lang="de-DE" sz="1400" dirty="0"/>
              <a:t>ieht einen Gummiring durch das Loch.</a:t>
            </a:r>
          </a:p>
          <a:p>
            <a:pPr>
              <a:buFont typeface="Wingdings" pitchFamily="2" charset="2"/>
              <a:buChar char="Ø"/>
            </a:pPr>
            <a:r>
              <a:rPr lang="de-DE" sz="1400" dirty="0"/>
              <a:t>  </a:t>
            </a:r>
            <a:r>
              <a:rPr lang="de-DE" sz="1400" b="1" dirty="0"/>
              <a:t>S</a:t>
            </a:r>
            <a:r>
              <a:rPr lang="de-DE" sz="1400" dirty="0"/>
              <a:t>teckt das eine Ende des Gummirings durch </a:t>
            </a:r>
          </a:p>
          <a:p>
            <a:pPr>
              <a:buFont typeface="Wingdings" pitchFamily="2" charset="2"/>
              <a:buNone/>
            </a:pPr>
            <a:r>
              <a:rPr lang="de-DE" sz="1400" dirty="0"/>
              <a:t>     das andere.</a:t>
            </a:r>
          </a:p>
          <a:p>
            <a:pPr>
              <a:buFont typeface="Wingdings" pitchFamily="2" charset="2"/>
              <a:buChar char="Ø"/>
            </a:pPr>
            <a:r>
              <a:rPr lang="de-DE" sz="1400" dirty="0"/>
              <a:t>  </a:t>
            </a:r>
            <a:r>
              <a:rPr lang="de-DE" sz="1400" b="1" dirty="0"/>
              <a:t>L</a:t>
            </a:r>
            <a:r>
              <a:rPr lang="de-DE" sz="1400" dirty="0"/>
              <a:t>egt den Gummiring über einen Bleistift und </a:t>
            </a:r>
          </a:p>
          <a:p>
            <a:pPr>
              <a:buFont typeface="Wingdings" pitchFamily="2" charset="2"/>
              <a:buNone/>
            </a:pPr>
            <a:r>
              <a:rPr lang="de-DE" sz="1400" dirty="0"/>
              <a:t>    schießt euren Flieger ab, wie es auf Bild         gezeigt ist.</a:t>
            </a:r>
          </a:p>
        </p:txBody>
      </p:sp>
      <p:sp>
        <p:nvSpPr>
          <p:cNvPr id="13319" name="Text Box 187"/>
          <p:cNvSpPr txBox="1">
            <a:spLocks noChangeArrowheads="1"/>
          </p:cNvSpPr>
          <p:nvPr/>
        </p:nvSpPr>
        <p:spPr bwMode="auto">
          <a:xfrm>
            <a:off x="2905125" y="9005888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20" name="Text Box 191"/>
          <p:cNvSpPr txBox="1">
            <a:spLocks noChangeArrowheads="1"/>
          </p:cNvSpPr>
          <p:nvPr/>
        </p:nvSpPr>
        <p:spPr bwMode="auto">
          <a:xfrm>
            <a:off x="1341438" y="9490075"/>
            <a:ext cx="4679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i="1"/>
              <a:t>Ihr dürft euren Flieger behalten</a:t>
            </a:r>
            <a:endParaRPr lang="ru-RU" sz="1400" i="1"/>
          </a:p>
        </p:txBody>
      </p:sp>
      <p:sp>
        <p:nvSpPr>
          <p:cNvPr id="13321" name="Text Box 168"/>
          <p:cNvSpPr txBox="1">
            <a:spLocks noChangeArrowheads="1"/>
          </p:cNvSpPr>
          <p:nvPr/>
        </p:nvSpPr>
        <p:spPr bwMode="auto">
          <a:xfrm>
            <a:off x="476250" y="5657850"/>
            <a:ext cx="5832475" cy="166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de-DE" altLang="zh-CN" sz="1400" b="1" dirty="0">
                <a:sym typeface="Wingdings" pitchFamily="2" charset="2"/>
              </a:rPr>
              <a:t> F</a:t>
            </a:r>
            <a:r>
              <a:rPr lang="de-DE" altLang="zh-CN" sz="1400" dirty="0">
                <a:sym typeface="Wingdings" pitchFamily="2" charset="2"/>
              </a:rPr>
              <a:t>altet weiter, bis euer Flieger wie auf Zeichnung       aussieht.</a:t>
            </a:r>
          </a:p>
          <a:p>
            <a:pPr>
              <a:buFont typeface="Wingdings" pitchFamily="2" charset="2"/>
              <a:buNone/>
            </a:pPr>
            <a:r>
              <a:rPr lang="de-DE" altLang="zh-CN" sz="1400" b="1" dirty="0">
                <a:sym typeface="Wingdings" pitchFamily="2" charset="2"/>
              </a:rPr>
              <a:t>    </a:t>
            </a:r>
            <a:r>
              <a:rPr lang="de-DE" altLang="zh-CN" sz="1400" i="1" dirty="0">
                <a:sym typeface="Wingdings" pitchFamily="2" charset="2"/>
              </a:rPr>
              <a:t>Beachtet: Das grau angemalte Papier liegt immer oben, </a:t>
            </a:r>
          </a:p>
          <a:p>
            <a:pPr>
              <a:buFont typeface="Wingdings" pitchFamily="2" charset="2"/>
              <a:buNone/>
            </a:pPr>
            <a:r>
              <a:rPr lang="de-DE" altLang="zh-CN" sz="1400" i="1" dirty="0">
                <a:sym typeface="Wingdings" pitchFamily="2" charset="2"/>
              </a:rPr>
              <a:t>    an der gestrichelten Linie ist das Papier gefaltet</a:t>
            </a:r>
            <a:r>
              <a:rPr lang="de-DE" altLang="zh-CN" sz="1400" dirty="0">
                <a:sym typeface="Wingdings" pitchFamily="2" charset="2"/>
              </a:rPr>
              <a:t>.</a:t>
            </a:r>
          </a:p>
          <a:p>
            <a:pPr>
              <a:spcBef>
                <a:spcPct val="30000"/>
              </a:spcBef>
              <a:buFont typeface="Wingdings" pitchFamily="2" charset="2"/>
              <a:buNone/>
            </a:pPr>
            <a:r>
              <a:rPr lang="de-DE" altLang="zh-CN" dirty="0">
                <a:sym typeface="Wingdings" pitchFamily="2" charset="2"/>
              </a:rPr>
              <a:t></a:t>
            </a:r>
            <a:r>
              <a:rPr lang="de-DE" altLang="zh-CN" dirty="0"/>
              <a:t> </a:t>
            </a:r>
            <a:r>
              <a:rPr lang="de-DE" altLang="zh-CN" sz="1400" b="1" dirty="0">
                <a:sym typeface="Wingdings" pitchFamily="2" charset="2"/>
              </a:rPr>
              <a:t>W</a:t>
            </a:r>
            <a:r>
              <a:rPr lang="de-DE" altLang="zh-CN" sz="1400" dirty="0">
                <a:sym typeface="Wingdings" pitchFamily="2" charset="2"/>
              </a:rPr>
              <a:t>artet mit der Erprobung, bis alle fertig sind. </a:t>
            </a:r>
          </a:p>
          <a:p>
            <a:pPr>
              <a:buFont typeface="Wingdings" pitchFamily="2" charset="2"/>
              <a:buChar char="Ø"/>
            </a:pPr>
            <a:r>
              <a:rPr lang="de-DE" altLang="zh-CN" sz="1400" b="1" dirty="0">
                <a:sym typeface="Wingdings" pitchFamily="2" charset="2"/>
              </a:rPr>
              <a:t> I</a:t>
            </a:r>
            <a:r>
              <a:rPr lang="de-DE" altLang="zh-CN" sz="1400" dirty="0">
                <a:sym typeface="Wingdings" pitchFamily="2" charset="2"/>
              </a:rPr>
              <a:t>n der Zwischenzeit könnt ihr euren Flieger anmalen.</a:t>
            </a:r>
            <a:endParaRPr lang="de-DE" altLang="zh-CN" sz="1000" dirty="0">
              <a:sym typeface="Wingdings" pitchFamily="2" charset="2"/>
            </a:endParaRPr>
          </a:p>
          <a:p>
            <a:pPr>
              <a:buFont typeface="Wingdings" pitchFamily="2" charset="2"/>
              <a:buNone/>
            </a:pPr>
            <a:r>
              <a:rPr lang="de-DE" altLang="zh-CN" sz="1400" i="1" dirty="0">
                <a:sym typeface="Wingdings" pitchFamily="2" charset="2"/>
              </a:rPr>
              <a:t>Wenn alle fertig sind, wollen wir eine Verbesserung ausprobieren</a:t>
            </a:r>
            <a:r>
              <a:rPr lang="de-DE" altLang="zh-CN" sz="1400" dirty="0">
                <a:sym typeface="Wingdings" pitchFamily="2" charset="2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de-DE" altLang="zh-CN" sz="1400" dirty="0">
                <a:sym typeface="Wingdings" pitchFamily="2" charset="2"/>
              </a:rPr>
              <a:t>  </a:t>
            </a:r>
            <a:r>
              <a:rPr lang="de-DE" altLang="zh-CN" sz="1400" b="1" dirty="0">
                <a:sym typeface="Wingdings" pitchFamily="2" charset="2"/>
              </a:rPr>
              <a:t>H</a:t>
            </a:r>
            <a:r>
              <a:rPr lang="de-DE" altLang="zh-CN" sz="1400" dirty="0">
                <a:sym typeface="Wingdings" pitchFamily="2" charset="2"/>
              </a:rPr>
              <a:t>olt euch vom Lehrertisch:</a:t>
            </a:r>
            <a:endParaRPr lang="ru-RU" sz="1400" dirty="0">
              <a:ea typeface="宋体" pitchFamily="2" charset="-122"/>
              <a:sym typeface="Wingdings" pitchFamily="2" charset="2"/>
            </a:endParaRPr>
          </a:p>
        </p:txBody>
      </p:sp>
      <p:pic>
        <p:nvPicPr>
          <p:cNvPr id="13322" name="Picture 172" descr="Flieger 2 sc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3139" y="4073525"/>
            <a:ext cx="104775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3" name="Oval 207"/>
          <p:cNvSpPr>
            <a:spLocks noChangeArrowheads="1"/>
          </p:cNvSpPr>
          <p:nvPr/>
        </p:nvSpPr>
        <p:spPr bwMode="auto">
          <a:xfrm>
            <a:off x="4867729" y="3444605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/>
              <a:t>2</a:t>
            </a:r>
            <a:endParaRPr lang="ru-RU" dirty="0"/>
          </a:p>
        </p:txBody>
      </p:sp>
      <p:sp>
        <p:nvSpPr>
          <p:cNvPr id="13325" name="Oval 217"/>
          <p:cNvSpPr>
            <a:spLocks noChangeArrowheads="1"/>
          </p:cNvSpPr>
          <p:nvPr/>
        </p:nvSpPr>
        <p:spPr bwMode="auto">
          <a:xfrm>
            <a:off x="4581525" y="5732132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/>
              <a:t>7</a:t>
            </a:r>
            <a:endParaRPr lang="ru-RU" dirty="0"/>
          </a:p>
        </p:txBody>
      </p:sp>
      <p:grpSp>
        <p:nvGrpSpPr>
          <p:cNvPr id="13326" name="Group 88"/>
          <p:cNvGrpSpPr>
            <a:grpSpLocks/>
          </p:cNvGrpSpPr>
          <p:nvPr/>
        </p:nvGrpSpPr>
        <p:grpSpPr bwMode="auto">
          <a:xfrm>
            <a:off x="476250" y="7400925"/>
            <a:ext cx="6048375" cy="576263"/>
            <a:chOff x="346" y="4435"/>
            <a:chExt cx="3810" cy="363"/>
          </a:xfrm>
        </p:grpSpPr>
        <p:sp>
          <p:nvSpPr>
            <p:cNvPr id="13391" name="Line 207"/>
            <p:cNvSpPr>
              <a:spLocks noChangeShapeType="1"/>
            </p:cNvSpPr>
            <p:nvPr/>
          </p:nvSpPr>
          <p:spPr bwMode="auto">
            <a:xfrm>
              <a:off x="2659" y="4435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pic>
          <p:nvPicPr>
            <p:cNvPr id="13392" name="Picture 201" descr="Produkt-Informatio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23" y="4480"/>
              <a:ext cx="51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93" name="Picture 212" descr="5 Star Office 700215 Gummiringe 500 g Ø100 mm Pack, ro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90" y="4616"/>
              <a:ext cx="514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94" name="Rectangle 190"/>
            <p:cNvSpPr>
              <a:spLocks noChangeArrowheads="1"/>
            </p:cNvSpPr>
            <p:nvPr/>
          </p:nvSpPr>
          <p:spPr bwMode="auto">
            <a:xfrm>
              <a:off x="346" y="4435"/>
              <a:ext cx="3810" cy="3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95" name="Text Box 219"/>
            <p:cNvSpPr txBox="1">
              <a:spLocks noChangeArrowheads="1"/>
            </p:cNvSpPr>
            <p:nvPr/>
          </p:nvSpPr>
          <p:spPr bwMode="auto">
            <a:xfrm>
              <a:off x="391" y="4526"/>
              <a:ext cx="149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1 Locher und 2 Gummiringe</a:t>
              </a:r>
              <a:endParaRPr lang="ru-RU" sz="1400"/>
            </a:p>
          </p:txBody>
        </p:sp>
      </p:grpSp>
      <p:sp>
        <p:nvSpPr>
          <p:cNvPr id="13327" name="Text Box 222"/>
          <p:cNvSpPr txBox="1">
            <a:spLocks noChangeArrowheads="1"/>
          </p:cNvSpPr>
          <p:nvPr/>
        </p:nvSpPr>
        <p:spPr bwMode="auto">
          <a:xfrm>
            <a:off x="2809081" y="4003000"/>
            <a:ext cx="11668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 dirty="0"/>
              <a:t> gestrichelte Linie</a:t>
            </a:r>
            <a:endParaRPr lang="ru-RU" sz="1000" dirty="0"/>
          </a:p>
        </p:txBody>
      </p:sp>
      <p:sp>
        <p:nvSpPr>
          <p:cNvPr id="13328" name="Oval 230"/>
          <p:cNvSpPr>
            <a:spLocks noChangeArrowheads="1"/>
          </p:cNvSpPr>
          <p:nvPr/>
        </p:nvSpPr>
        <p:spPr bwMode="auto">
          <a:xfrm>
            <a:off x="3873274" y="9158288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/>
              <a:t>8</a:t>
            </a:r>
            <a:endParaRPr lang="ru-RU" dirty="0"/>
          </a:p>
        </p:txBody>
      </p:sp>
      <p:grpSp>
        <p:nvGrpSpPr>
          <p:cNvPr id="13329" name="Group 233"/>
          <p:cNvGrpSpPr>
            <a:grpSpLocks/>
          </p:cNvGrpSpPr>
          <p:nvPr/>
        </p:nvGrpSpPr>
        <p:grpSpPr bwMode="auto">
          <a:xfrm>
            <a:off x="4797425" y="8337550"/>
            <a:ext cx="1730375" cy="719138"/>
            <a:chOff x="2886" y="4980"/>
            <a:chExt cx="1226" cy="589"/>
          </a:xfrm>
        </p:grpSpPr>
        <p:grpSp>
          <p:nvGrpSpPr>
            <p:cNvPr id="13387" name="Group 231"/>
            <p:cNvGrpSpPr>
              <a:grpSpLocks/>
            </p:cNvGrpSpPr>
            <p:nvPr/>
          </p:nvGrpSpPr>
          <p:grpSpPr bwMode="auto">
            <a:xfrm>
              <a:off x="2886" y="4980"/>
              <a:ext cx="1226" cy="589"/>
              <a:chOff x="3067" y="4753"/>
              <a:chExt cx="999" cy="513"/>
            </a:xfrm>
          </p:grpSpPr>
          <p:pic>
            <p:nvPicPr>
              <p:cNvPr id="13389" name="Picture 228" descr="Fliegerschlaufe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067" y="4753"/>
                <a:ext cx="999" cy="513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</p:pic>
          <p:sp>
            <p:nvSpPr>
              <p:cNvPr id="13390" name="Oval 227"/>
              <p:cNvSpPr>
                <a:spLocks noChangeArrowheads="1"/>
              </p:cNvSpPr>
              <p:nvPr/>
            </p:nvSpPr>
            <p:spPr bwMode="auto">
              <a:xfrm>
                <a:off x="3748" y="4798"/>
                <a:ext cx="136" cy="1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de-DE"/>
                  <a:t>8</a:t>
                </a:r>
                <a:endParaRPr lang="ru-RU"/>
              </a:p>
            </p:txBody>
          </p:sp>
        </p:grpSp>
        <p:sp>
          <p:nvSpPr>
            <p:cNvPr id="13388" name="AutoShape 232"/>
            <p:cNvSpPr>
              <a:spLocks noChangeArrowheads="1"/>
            </p:cNvSpPr>
            <p:nvPr/>
          </p:nvSpPr>
          <p:spPr bwMode="auto">
            <a:xfrm>
              <a:off x="3566" y="5433"/>
              <a:ext cx="363" cy="77"/>
            </a:xfrm>
            <a:prstGeom prst="rightArrow">
              <a:avLst>
                <a:gd name="adj1" fmla="val 50000"/>
                <a:gd name="adj2" fmla="val 117857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31" name="Rectangle 193"/>
          <p:cNvSpPr>
            <a:spLocks noChangeArrowheads="1"/>
          </p:cNvSpPr>
          <p:nvPr/>
        </p:nvSpPr>
        <p:spPr bwMode="auto">
          <a:xfrm>
            <a:off x="5157788" y="560388"/>
            <a:ext cx="1008062" cy="142875"/>
          </a:xfrm>
          <a:prstGeom prst="rect">
            <a:avLst/>
          </a:prstGeom>
          <a:solidFill>
            <a:srgbClr val="C0C0C0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800"/>
              <a:t>Lesestreifen</a:t>
            </a:r>
            <a:endParaRPr lang="ru-RU" sz="800"/>
          </a:p>
        </p:txBody>
      </p:sp>
      <p:sp>
        <p:nvSpPr>
          <p:cNvPr id="13333" name="Line 251"/>
          <p:cNvSpPr>
            <a:spLocks noChangeShapeType="1"/>
          </p:cNvSpPr>
          <p:nvPr/>
        </p:nvSpPr>
        <p:spPr bwMode="auto">
          <a:xfrm>
            <a:off x="3305175" y="4470400"/>
            <a:ext cx="0" cy="414338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3334" name="Line 253"/>
          <p:cNvSpPr>
            <a:spLocks noChangeShapeType="1"/>
          </p:cNvSpPr>
          <p:nvPr/>
        </p:nvSpPr>
        <p:spPr bwMode="auto">
          <a:xfrm flipH="1">
            <a:off x="1157288" y="3521075"/>
            <a:ext cx="14287" cy="1352550"/>
          </a:xfrm>
          <a:prstGeom prst="line">
            <a:avLst/>
          </a:prstGeom>
          <a:noFill/>
          <a:ln w="9525">
            <a:solidFill>
              <a:srgbClr val="808080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3338" name="Oval 240"/>
          <p:cNvSpPr>
            <a:spLocks noChangeArrowheads="1"/>
          </p:cNvSpPr>
          <p:nvPr/>
        </p:nvSpPr>
        <p:spPr bwMode="auto">
          <a:xfrm>
            <a:off x="3694339" y="3233916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/>
              <a:t>1</a:t>
            </a:r>
            <a:endParaRPr lang="ru-RU" dirty="0"/>
          </a:p>
        </p:txBody>
      </p:sp>
      <p:sp>
        <p:nvSpPr>
          <p:cNvPr id="13339" name="Text Box 96"/>
          <p:cNvSpPr txBox="1">
            <a:spLocks noChangeArrowheads="1"/>
          </p:cNvSpPr>
          <p:nvPr/>
        </p:nvSpPr>
        <p:spPr bwMode="auto">
          <a:xfrm>
            <a:off x="2133600" y="4376738"/>
            <a:ext cx="285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A</a:t>
            </a:r>
            <a:endParaRPr lang="ru-RU"/>
          </a:p>
        </p:txBody>
      </p:sp>
      <p:sp>
        <p:nvSpPr>
          <p:cNvPr id="13341" name="Line 106"/>
          <p:cNvSpPr>
            <a:spLocks noChangeShapeType="1"/>
          </p:cNvSpPr>
          <p:nvPr/>
        </p:nvSpPr>
        <p:spPr bwMode="auto">
          <a:xfrm>
            <a:off x="5661025" y="4808538"/>
            <a:ext cx="146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pic>
        <p:nvPicPr>
          <p:cNvPr id="13344" name="Picture 87" descr="Fröhliches Smiley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150" y="9345613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45" name="Line 224"/>
          <p:cNvSpPr>
            <a:spLocks noChangeShapeType="1"/>
          </p:cNvSpPr>
          <p:nvPr/>
        </p:nvSpPr>
        <p:spPr bwMode="auto">
          <a:xfrm flipH="1">
            <a:off x="3062287" y="4189413"/>
            <a:ext cx="165100" cy="3747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3346" name="Line 85"/>
          <p:cNvSpPr>
            <a:spLocks noChangeShapeType="1"/>
          </p:cNvSpPr>
          <p:nvPr/>
        </p:nvSpPr>
        <p:spPr bwMode="auto">
          <a:xfrm>
            <a:off x="3260725" y="48895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3348" name="Text Box 91"/>
          <p:cNvSpPr txBox="1">
            <a:spLocks noChangeArrowheads="1"/>
          </p:cNvSpPr>
          <p:nvPr/>
        </p:nvSpPr>
        <p:spPr bwMode="auto">
          <a:xfrm>
            <a:off x="744538" y="5095875"/>
            <a:ext cx="4556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800"/>
              <a:t>Name</a:t>
            </a:r>
          </a:p>
        </p:txBody>
      </p:sp>
      <p:sp>
        <p:nvSpPr>
          <p:cNvPr id="13399" name="Line 87"/>
          <p:cNvSpPr>
            <a:spLocks noChangeShapeType="1"/>
          </p:cNvSpPr>
          <p:nvPr/>
        </p:nvSpPr>
        <p:spPr bwMode="auto">
          <a:xfrm>
            <a:off x="2205038" y="4089400"/>
            <a:ext cx="0" cy="2159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91" name="Oval 240">
            <a:extLst>
              <a:ext uri="{FF2B5EF4-FFF2-40B4-BE49-F238E27FC236}">
                <a16:creationId xmlns:a16="http://schemas.microsoft.com/office/drawing/2014/main" id="{77B01A32-4958-43C9-B659-6DC01B3EA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2982367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/>
              <a:t>1</a:t>
            </a:r>
            <a:endParaRPr lang="ru-RU" dirty="0"/>
          </a:p>
        </p:txBody>
      </p:sp>
      <p:sp>
        <p:nvSpPr>
          <p:cNvPr id="92" name="Oval 207">
            <a:extLst>
              <a:ext uri="{FF2B5EF4-FFF2-40B4-BE49-F238E27FC236}">
                <a16:creationId xmlns:a16="http://schemas.microsoft.com/office/drawing/2014/main" id="{85BFA5D6-6D74-4093-B019-C16A042B0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026" y="3671124"/>
            <a:ext cx="215900" cy="215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dirty="0"/>
              <a:t>2</a:t>
            </a:r>
            <a:endParaRPr lang="ru-RU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B7B609B4-5B06-4DCE-B472-179CCF06F150}"/>
              </a:ext>
            </a:extLst>
          </p:cNvPr>
          <p:cNvGrpSpPr/>
          <p:nvPr/>
        </p:nvGrpSpPr>
        <p:grpSpPr>
          <a:xfrm>
            <a:off x="554831" y="3973976"/>
            <a:ext cx="5910263" cy="1714500"/>
            <a:chOff x="554831" y="3973976"/>
            <a:chExt cx="5910263" cy="1714500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6E29554C-08D3-42A6-B3F7-324EF0C35835}"/>
                </a:ext>
              </a:extLst>
            </p:cNvPr>
            <p:cNvGrpSpPr/>
            <p:nvPr/>
          </p:nvGrpSpPr>
          <p:grpSpPr>
            <a:xfrm>
              <a:off x="554831" y="3973976"/>
              <a:ext cx="5910263" cy="1714500"/>
              <a:chOff x="549275" y="3800475"/>
              <a:chExt cx="5910263" cy="1714500"/>
            </a:xfrm>
          </p:grpSpPr>
          <p:grpSp>
            <p:nvGrpSpPr>
              <p:cNvPr id="13335" name="Group 89"/>
              <p:cNvGrpSpPr>
                <a:grpSpLocks/>
              </p:cNvGrpSpPr>
              <p:nvPr/>
            </p:nvGrpSpPr>
            <p:grpSpPr bwMode="auto">
              <a:xfrm>
                <a:off x="5445125" y="4305300"/>
                <a:ext cx="420688" cy="1041400"/>
                <a:chOff x="3521" y="2576"/>
                <a:chExt cx="265" cy="656"/>
              </a:xfrm>
            </p:grpSpPr>
            <p:pic>
              <p:nvPicPr>
                <p:cNvPr id="13384" name="Picture 62" descr="Flieger 6 sch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3521" y="2576"/>
                  <a:ext cx="265" cy="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385" name="Oval 236"/>
                <p:cNvSpPr>
                  <a:spLocks noChangeArrowheads="1"/>
                </p:cNvSpPr>
                <p:nvPr/>
              </p:nvSpPr>
              <p:spPr bwMode="auto">
                <a:xfrm>
                  <a:off x="3560" y="2903"/>
                  <a:ext cx="51" cy="47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386" name="Oval 236"/>
                <p:cNvSpPr>
                  <a:spLocks noChangeArrowheads="1"/>
                </p:cNvSpPr>
                <p:nvPr/>
              </p:nvSpPr>
              <p:spPr bwMode="auto">
                <a:xfrm>
                  <a:off x="3564" y="3159"/>
                  <a:ext cx="50" cy="47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3336" name="Group 103"/>
              <p:cNvGrpSpPr>
                <a:grpSpLocks/>
              </p:cNvGrpSpPr>
              <p:nvPr/>
            </p:nvGrpSpPr>
            <p:grpSpPr bwMode="auto">
              <a:xfrm>
                <a:off x="4797425" y="4305300"/>
                <a:ext cx="725488" cy="1209675"/>
                <a:chOff x="3067" y="2576"/>
                <a:chExt cx="457" cy="762"/>
              </a:xfrm>
            </p:grpSpPr>
            <p:grpSp>
              <p:nvGrpSpPr>
                <p:cNvPr id="13379" name="Group 64"/>
                <p:cNvGrpSpPr>
                  <a:grpSpLocks/>
                </p:cNvGrpSpPr>
                <p:nvPr/>
              </p:nvGrpSpPr>
              <p:grpSpPr bwMode="auto">
                <a:xfrm>
                  <a:off x="3067" y="2576"/>
                  <a:ext cx="386" cy="725"/>
                  <a:chOff x="3113" y="2440"/>
                  <a:chExt cx="386" cy="725"/>
                </a:xfrm>
              </p:grpSpPr>
              <p:pic>
                <p:nvPicPr>
                  <p:cNvPr id="13382" name="Picture 178" descr="Flieger 5 sch"/>
                  <p:cNvPicPr>
                    <a:picLocks noChangeAspect="1"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3113" y="2440"/>
                    <a:ext cx="386" cy="7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383" name="Oval 235"/>
                  <p:cNvSpPr>
                    <a:spLocks noChangeArrowheads="1"/>
                  </p:cNvSpPr>
                  <p:nvPr/>
                </p:nvSpPr>
                <p:spPr bwMode="auto">
                  <a:xfrm>
                    <a:off x="3429" y="3028"/>
                    <a:ext cx="46" cy="4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380" name="Oval 236"/>
                <p:cNvSpPr>
                  <a:spLocks noChangeArrowheads="1"/>
                </p:cNvSpPr>
                <p:nvPr/>
              </p:nvSpPr>
              <p:spPr bwMode="auto">
                <a:xfrm>
                  <a:off x="3385" y="2893"/>
                  <a:ext cx="46" cy="46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381" name="Text Box 161"/>
                <p:cNvSpPr txBox="1">
                  <a:spLocks noChangeArrowheads="1"/>
                </p:cNvSpPr>
                <p:nvPr/>
              </p:nvSpPr>
              <p:spPr bwMode="auto">
                <a:xfrm>
                  <a:off x="3339" y="3165"/>
                  <a:ext cx="185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D</a:t>
                  </a:r>
                  <a:endParaRPr lang="ru-RU"/>
                </a:p>
              </p:txBody>
            </p:sp>
          </p:grpSp>
          <p:grpSp>
            <p:nvGrpSpPr>
              <p:cNvPr id="13337" name="Group 88"/>
              <p:cNvGrpSpPr>
                <a:grpSpLocks/>
              </p:cNvGrpSpPr>
              <p:nvPr/>
            </p:nvGrpSpPr>
            <p:grpSpPr bwMode="auto">
              <a:xfrm>
                <a:off x="5876925" y="4305300"/>
                <a:ext cx="582613" cy="1041400"/>
                <a:chOff x="3702" y="2712"/>
                <a:chExt cx="367" cy="656"/>
              </a:xfrm>
            </p:grpSpPr>
            <p:grpSp>
              <p:nvGrpSpPr>
                <p:cNvPr id="13374" name="Group 74"/>
                <p:cNvGrpSpPr>
                  <a:grpSpLocks/>
                </p:cNvGrpSpPr>
                <p:nvPr/>
              </p:nvGrpSpPr>
              <p:grpSpPr bwMode="auto">
                <a:xfrm>
                  <a:off x="3702" y="2712"/>
                  <a:ext cx="231" cy="656"/>
                  <a:chOff x="3838" y="2440"/>
                  <a:chExt cx="231" cy="656"/>
                </a:xfrm>
              </p:grpSpPr>
              <p:pic>
                <p:nvPicPr>
                  <p:cNvPr id="13376" name="Picture 68" descr="Flieger 7 sch"/>
                  <p:cNvPicPr>
                    <a:picLocks noChangeAspect="1" noChangeArrowheads="1"/>
                  </p:cNvPicPr>
                  <p:nvPr/>
                </p:nvPicPr>
                <p:blipFill>
                  <a:blip r:embed="rId10"/>
                  <a:srcRect/>
                  <a:stretch>
                    <a:fillRect/>
                  </a:stretch>
                </p:blipFill>
                <p:spPr bwMode="auto">
                  <a:xfrm>
                    <a:off x="3838" y="2440"/>
                    <a:ext cx="231" cy="65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377" name="Oval 236"/>
                  <p:cNvSpPr>
                    <a:spLocks noChangeArrowheads="1"/>
                  </p:cNvSpPr>
                  <p:nvPr/>
                </p:nvSpPr>
                <p:spPr bwMode="auto">
                  <a:xfrm>
                    <a:off x="4020" y="2757"/>
                    <a:ext cx="46" cy="46"/>
                  </a:xfrm>
                  <a:prstGeom prst="ellipse">
                    <a:avLst/>
                  </a:prstGeom>
                  <a:solidFill>
                    <a:srgbClr val="CC99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78" name="Oval 236"/>
                  <p:cNvSpPr>
                    <a:spLocks noChangeArrowheads="1"/>
                  </p:cNvSpPr>
                  <p:nvPr/>
                </p:nvSpPr>
                <p:spPr bwMode="auto">
                  <a:xfrm>
                    <a:off x="4002" y="3020"/>
                    <a:ext cx="46" cy="4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375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3884" y="3195"/>
                  <a:ext cx="185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D</a:t>
                  </a:r>
                  <a:endParaRPr lang="ru-RU"/>
                </a:p>
              </p:txBody>
            </p:sp>
          </p:grpSp>
          <p:sp>
            <p:nvSpPr>
              <p:cNvPr id="13340" name="Line 104"/>
              <p:cNvSpPr>
                <a:spLocks noChangeShapeType="1"/>
              </p:cNvSpPr>
              <p:nvPr/>
            </p:nvSpPr>
            <p:spPr bwMode="auto">
              <a:xfrm flipH="1">
                <a:off x="5257800" y="4799013"/>
                <a:ext cx="1444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3343" name="Group 89"/>
              <p:cNvGrpSpPr>
                <a:grpSpLocks/>
              </p:cNvGrpSpPr>
              <p:nvPr/>
            </p:nvGrpSpPr>
            <p:grpSpPr bwMode="auto">
              <a:xfrm>
                <a:off x="549275" y="3800475"/>
                <a:ext cx="2374900" cy="1584325"/>
                <a:chOff x="346" y="2394"/>
                <a:chExt cx="1496" cy="998"/>
              </a:xfrm>
            </p:grpSpPr>
            <p:sp>
              <p:nvSpPr>
                <p:cNvPr id="13357" name="Line 223"/>
                <p:cNvSpPr>
                  <a:spLocks noChangeShapeType="1"/>
                </p:cNvSpPr>
                <p:nvPr/>
              </p:nvSpPr>
              <p:spPr bwMode="auto">
                <a:xfrm flipV="1">
                  <a:off x="1570" y="2530"/>
                  <a:ext cx="272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358" name="Line 250"/>
                <p:cNvSpPr>
                  <a:spLocks noChangeShapeType="1"/>
                </p:cNvSpPr>
                <p:nvPr/>
              </p:nvSpPr>
              <p:spPr bwMode="auto">
                <a:xfrm>
                  <a:off x="1399" y="2757"/>
                  <a:ext cx="0" cy="590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prstDash val="lgDash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3359" name="Group 84"/>
                <p:cNvGrpSpPr>
                  <a:grpSpLocks/>
                </p:cNvGrpSpPr>
                <p:nvPr/>
              </p:nvGrpSpPr>
              <p:grpSpPr bwMode="auto">
                <a:xfrm>
                  <a:off x="346" y="2440"/>
                  <a:ext cx="741" cy="952"/>
                  <a:chOff x="300" y="2167"/>
                  <a:chExt cx="741" cy="952"/>
                </a:xfrm>
              </p:grpSpPr>
              <p:pic>
                <p:nvPicPr>
                  <p:cNvPr id="13366" name="Picture 171" descr="Flieger 1"/>
                  <p:cNvPicPr>
                    <a:picLocks noChangeAspect="1" noChangeArrowheads="1"/>
                  </p:cNvPicPr>
                  <p:nvPr/>
                </p:nvPicPr>
                <p:blipFill>
                  <a:blip r:embed="rId11"/>
                  <a:srcRect/>
                  <a:stretch>
                    <a:fillRect/>
                  </a:stretch>
                </p:blipFill>
                <p:spPr bwMode="auto">
                  <a:xfrm>
                    <a:off x="391" y="2167"/>
                    <a:ext cx="650" cy="95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367" name="Text Box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0" y="2167"/>
                    <a:ext cx="180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/>
                      <a:t>A</a:t>
                    </a:r>
                    <a:endParaRPr lang="ru-RU"/>
                  </a:p>
                </p:txBody>
              </p:sp>
            </p:grpSp>
            <p:sp>
              <p:nvSpPr>
                <p:cNvPr id="13360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1228" y="2394"/>
                  <a:ext cx="18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/>
                    <a:t>B</a:t>
                  </a:r>
                  <a:endParaRPr lang="ru-RU"/>
                </a:p>
              </p:txBody>
            </p:sp>
            <p:sp>
              <p:nvSpPr>
                <p:cNvPr id="13361" name="Oval 245"/>
                <p:cNvSpPr>
                  <a:spLocks noChangeArrowheads="1"/>
                </p:cNvSpPr>
                <p:nvPr/>
              </p:nvSpPr>
              <p:spPr bwMode="auto">
                <a:xfrm flipH="1">
                  <a:off x="483" y="2485"/>
                  <a:ext cx="44" cy="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362" name="Line 243"/>
                <p:cNvSpPr>
                  <a:spLocks noChangeShapeType="1"/>
                </p:cNvSpPr>
                <p:nvPr/>
              </p:nvSpPr>
              <p:spPr bwMode="auto">
                <a:xfrm>
                  <a:off x="497" y="2509"/>
                  <a:ext cx="113" cy="135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363" name="Line 241"/>
                <p:cNvSpPr>
                  <a:spLocks noChangeShapeType="1"/>
                </p:cNvSpPr>
                <p:nvPr/>
              </p:nvSpPr>
              <p:spPr bwMode="auto">
                <a:xfrm flipH="1">
                  <a:off x="925" y="2490"/>
                  <a:ext cx="127" cy="127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364" name="Oval 90"/>
                <p:cNvSpPr>
                  <a:spLocks noChangeArrowheads="1"/>
                </p:cNvSpPr>
                <p:nvPr/>
              </p:nvSpPr>
              <p:spPr bwMode="auto">
                <a:xfrm>
                  <a:off x="1389" y="2757"/>
                  <a:ext cx="45" cy="4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365" name="Oval 91"/>
                <p:cNvSpPr>
                  <a:spLocks noChangeArrowheads="1"/>
                </p:cNvSpPr>
                <p:nvPr/>
              </p:nvSpPr>
              <p:spPr bwMode="auto">
                <a:xfrm>
                  <a:off x="1389" y="2485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3347" name="Group 87"/>
              <p:cNvGrpSpPr>
                <a:grpSpLocks/>
              </p:cNvGrpSpPr>
              <p:nvPr/>
            </p:nvGrpSpPr>
            <p:grpSpPr bwMode="auto">
              <a:xfrm>
                <a:off x="3789363" y="4305300"/>
                <a:ext cx="1025525" cy="1204913"/>
                <a:chOff x="2387" y="2666"/>
                <a:chExt cx="646" cy="759"/>
              </a:xfrm>
            </p:grpSpPr>
            <p:pic>
              <p:nvPicPr>
                <p:cNvPr id="13349" name="Picture 177" descr="Flieger 4 sch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2387" y="2666"/>
                  <a:ext cx="646" cy="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13350" name="Group 102"/>
                <p:cNvGrpSpPr>
                  <a:grpSpLocks/>
                </p:cNvGrpSpPr>
                <p:nvPr/>
              </p:nvGrpSpPr>
              <p:grpSpPr bwMode="auto">
                <a:xfrm>
                  <a:off x="2387" y="2984"/>
                  <a:ext cx="367" cy="441"/>
                  <a:chOff x="2432" y="2879"/>
                  <a:chExt cx="367" cy="441"/>
                </a:xfrm>
              </p:grpSpPr>
              <p:sp>
                <p:nvSpPr>
                  <p:cNvPr id="13353" name="Text Box 1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2" y="3147"/>
                    <a:ext cx="185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/>
                      <a:t>D</a:t>
                    </a:r>
                    <a:endParaRPr lang="ru-RU"/>
                  </a:p>
                </p:txBody>
              </p:sp>
              <p:sp>
                <p:nvSpPr>
                  <p:cNvPr id="13354" name="Oval 237"/>
                  <p:cNvSpPr>
                    <a:spLocks noChangeArrowheads="1"/>
                  </p:cNvSpPr>
                  <p:nvPr/>
                </p:nvSpPr>
                <p:spPr bwMode="auto">
                  <a:xfrm>
                    <a:off x="2453" y="3161"/>
                    <a:ext cx="46" cy="4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55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14" y="2879"/>
                    <a:ext cx="185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/>
                      <a:t>C</a:t>
                    </a:r>
                    <a:endParaRPr lang="ru-RU"/>
                  </a:p>
                </p:txBody>
              </p:sp>
              <p:sp>
                <p:nvSpPr>
                  <p:cNvPr id="1335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2704" y="2893"/>
                    <a:ext cx="46" cy="45"/>
                  </a:xfrm>
                  <a:prstGeom prst="ellipse">
                    <a:avLst/>
                  </a:prstGeom>
                  <a:solidFill>
                    <a:srgbClr val="0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351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2432" y="3165"/>
                  <a:ext cx="117" cy="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352" name="Line 86"/>
                <p:cNvSpPr>
                  <a:spLocks noChangeShapeType="1"/>
                </p:cNvSpPr>
                <p:nvPr/>
              </p:nvSpPr>
              <p:spPr bwMode="auto">
                <a:xfrm>
                  <a:off x="2704" y="3029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3402" name="Group 90"/>
              <p:cNvGrpSpPr>
                <a:grpSpLocks/>
              </p:cNvGrpSpPr>
              <p:nvPr/>
            </p:nvGrpSpPr>
            <p:grpSpPr bwMode="auto">
              <a:xfrm>
                <a:off x="2708275" y="4160838"/>
                <a:ext cx="1066800" cy="1223962"/>
                <a:chOff x="1706" y="2621"/>
                <a:chExt cx="672" cy="771"/>
              </a:xfrm>
            </p:grpSpPr>
            <p:grpSp>
              <p:nvGrpSpPr>
                <p:cNvPr id="13342" name="Group 90"/>
                <p:cNvGrpSpPr>
                  <a:grpSpLocks/>
                </p:cNvGrpSpPr>
                <p:nvPr/>
              </p:nvGrpSpPr>
              <p:grpSpPr bwMode="auto">
                <a:xfrm>
                  <a:off x="1706" y="2621"/>
                  <a:ext cx="672" cy="771"/>
                  <a:chOff x="1706" y="2621"/>
                  <a:chExt cx="672" cy="771"/>
                </a:xfrm>
              </p:grpSpPr>
              <p:pic>
                <p:nvPicPr>
                  <p:cNvPr id="13368" name="Picture 176" descr="Flieger 3 sch"/>
                  <p:cNvPicPr>
                    <a:picLocks noChangeAspect="1" noChangeArrowheads="1"/>
                  </p:cNvPicPr>
                  <p:nvPr/>
                </p:nvPicPr>
                <p:blipFill>
                  <a:blip r:embed="rId13"/>
                  <a:srcRect/>
                  <a:stretch>
                    <a:fillRect/>
                  </a:stretch>
                </p:blipFill>
                <p:spPr bwMode="auto">
                  <a:xfrm>
                    <a:off x="1710" y="2712"/>
                    <a:ext cx="668" cy="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13369" name="Group 97"/>
                  <p:cNvGrpSpPr>
                    <a:grpSpLocks/>
                  </p:cNvGrpSpPr>
                  <p:nvPr/>
                </p:nvGrpSpPr>
                <p:grpSpPr bwMode="auto">
                  <a:xfrm>
                    <a:off x="1755" y="2757"/>
                    <a:ext cx="331" cy="352"/>
                    <a:chOff x="1787" y="2623"/>
                    <a:chExt cx="331" cy="352"/>
                  </a:xfrm>
                </p:grpSpPr>
                <p:sp>
                  <p:nvSpPr>
                    <p:cNvPr id="13371" name="Oval 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69" y="2893"/>
                      <a:ext cx="49" cy="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72" name="Oval 2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87" y="2623"/>
                      <a:ext cx="46" cy="46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73" name="Text Box 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96" y="2802"/>
                      <a:ext cx="180" cy="17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de-DE"/>
                        <a:t>B</a:t>
                      </a:r>
                      <a:endParaRPr lang="ru-RU"/>
                    </a:p>
                  </p:txBody>
                </p:sp>
              </p:grpSp>
              <p:sp>
                <p:nvSpPr>
                  <p:cNvPr id="13370" name="Text 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06" y="2621"/>
                    <a:ext cx="185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/>
                      <a:t>C</a:t>
                    </a:r>
                    <a:endParaRPr lang="ru-RU"/>
                  </a:p>
                </p:txBody>
              </p:sp>
            </p:grpSp>
            <p:sp>
              <p:nvSpPr>
                <p:cNvPr id="13400" name="Line 88"/>
                <p:cNvSpPr>
                  <a:spLocks noChangeShapeType="1"/>
                </p:cNvSpPr>
                <p:nvPr/>
              </p:nvSpPr>
              <p:spPr bwMode="auto">
                <a:xfrm>
                  <a:off x="1842" y="2848"/>
                  <a:ext cx="91" cy="91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401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2160" y="2848"/>
                  <a:ext cx="91" cy="91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94D9FEB1-8574-4998-9EB6-543B9109269E}"/>
                </a:ext>
              </a:extLst>
            </p:cNvPr>
            <p:cNvSpPr txBox="1"/>
            <p:nvPr/>
          </p:nvSpPr>
          <p:spPr>
            <a:xfrm>
              <a:off x="752951" y="5223900"/>
              <a:ext cx="4924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/>
                <a:t>Name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Office PowerPoint</Application>
  <PresentationFormat>A4-Papier (210 x 297 mm)</PresentationFormat>
  <Paragraphs>51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Karo</dc:creator>
  <cp:lastModifiedBy>Maren Heinzerling</cp:lastModifiedBy>
  <cp:revision>155</cp:revision>
  <dcterms:created xsi:type="dcterms:W3CDTF">2013-10-20T21:29:02Z</dcterms:created>
  <dcterms:modified xsi:type="dcterms:W3CDTF">2020-05-31T08:29:08Z</dcterms:modified>
</cp:coreProperties>
</file>