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00"/>
    <a:srgbClr val="003399"/>
    <a:srgbClr val="DDDDDD"/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7" autoAdjust="0"/>
    <p:restoredTop sz="94660"/>
  </p:normalViewPr>
  <p:slideViewPr>
    <p:cSldViewPr>
      <p:cViewPr varScale="1">
        <p:scale>
          <a:sx n="77" d="100"/>
          <a:sy n="77" d="100"/>
        </p:scale>
        <p:origin x="3390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C062F-8564-4B41-9AE3-B5396C00F9D5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3B951-1BD3-49B9-9EA1-25C1A2AEBE2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2550-C1FC-4C09-A5B0-7F37EE3DC0E9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27CA6-A01A-4F77-9BEA-0212F8FFEA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98477-2BA6-4E83-985B-F2D649757FDB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7BAC6-580A-4DB1-B0F9-08E0E57A0A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1AF0B-F1F0-47C3-8CCD-A982C7DD6601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4BEFD-40CE-4032-BA20-0473F3B72BF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9B488-F875-4871-9127-3891B81778F2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4DC1C-D7AA-40FC-9086-B6E325CADB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73B67-4671-4659-9861-2A2A2BB53F5F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901C-2A9A-4192-A962-8FFC14951B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DA50-9B7E-4FA0-955E-A197067CE9EF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87DDD-4A28-4409-8D25-A5B933CB224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EDEDD-7ECA-4E94-ADDE-B31C88550BDF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9B3AF-0FC0-4E6F-91A9-B120E714091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71E04-AEE1-4BAF-8FE0-C86A89CE7965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FEC27-17C3-46EC-879A-9DFE1D8D6E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AAA82-BC8E-4D12-8515-425491845A6D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6C0AA-B29C-4D00-B711-980C333525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22E4-18CC-400A-9CDA-7294EA6AF1FB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B3E59-6F66-4C84-9573-FDA131A747F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4AB7E7-2AF4-49F9-AFD6-47A54ED26B96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498326-7DA9-4D73-8F16-D5BB2B364A3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549275" y="646567"/>
            <a:ext cx="6308725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Aft>
                <a:spcPct val="30000"/>
              </a:spcAft>
            </a:pPr>
            <a:r>
              <a:rPr lang="de-DE" sz="1800" b="1" dirty="0">
                <a:solidFill>
                  <a:srgbClr val="000000"/>
                </a:solidFill>
                <a:ea typeface="ＭＳ Ｐゴシック" pitchFamily="34" charset="-128"/>
              </a:rPr>
              <a:t>Der Papierflieger (6)</a:t>
            </a:r>
          </a:p>
          <a:p>
            <a:pPr marL="457200" indent="-457200">
              <a:spcAft>
                <a:spcPct val="30000"/>
              </a:spcAft>
            </a:pPr>
            <a:r>
              <a:rPr lang="de-DE" sz="1000" i="1" dirty="0">
                <a:solidFill>
                  <a:srgbClr val="003399"/>
                </a:solidFill>
              </a:rPr>
              <a:t>Hinweis für Lehrkräfte:</a:t>
            </a:r>
          </a:p>
          <a:p>
            <a:pPr marL="457200" indent="-457200"/>
            <a:r>
              <a:rPr lang="de-DE" sz="1000" i="1" dirty="0">
                <a:solidFill>
                  <a:srgbClr val="003399"/>
                </a:solidFill>
              </a:rPr>
              <a:t>Die Kinder in Zweier-Gruppen (Tandems) einteilen. </a:t>
            </a:r>
          </a:p>
          <a:p>
            <a:pPr marL="457200" indent="-457200"/>
            <a:r>
              <a:rPr lang="de-DE" sz="1000" i="1" dirty="0">
                <a:solidFill>
                  <a:srgbClr val="003399"/>
                </a:solidFill>
              </a:rPr>
              <a:t>Jedes Tandem bekommt: 1 Anleitung, 1 Bleistift und 1 Lesestreifen.</a:t>
            </a:r>
          </a:p>
          <a:p>
            <a:pPr marL="457200" indent="-457200"/>
            <a:r>
              <a:rPr lang="de-DE" sz="1000" i="1" dirty="0">
                <a:solidFill>
                  <a:srgbClr val="003399"/>
                </a:solidFill>
              </a:rPr>
              <a:t>Dann die Materialien und die Funktion des Lesestreifen erklären; die Wörter „Locher“ und „Gummiring“ im </a:t>
            </a:r>
          </a:p>
          <a:p>
            <a:pPr marL="457200" indent="-457200"/>
            <a:r>
              <a:rPr lang="de-DE" sz="1000" i="1" dirty="0">
                <a:solidFill>
                  <a:srgbClr val="003399"/>
                </a:solidFill>
              </a:rPr>
              <a:t>Kästchen unterstreichen lassen.</a:t>
            </a:r>
            <a:r>
              <a:rPr lang="de-DE" sz="1000" i="1" dirty="0">
                <a:solidFill>
                  <a:schemeClr val="tx2"/>
                </a:solidFill>
              </a:rPr>
              <a:t> </a:t>
            </a:r>
          </a:p>
          <a:p>
            <a:pPr marL="457200" indent="-457200"/>
            <a:endParaRPr lang="de-DE" sz="1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/>
            <a:r>
              <a:rPr lang="de-DE" altLang="zh-CN" dirty="0">
                <a:sym typeface="Wingdings" pitchFamily="2" charset="2"/>
              </a:rPr>
              <a:t></a:t>
            </a:r>
            <a:r>
              <a:rPr lang="de-DE" dirty="0"/>
              <a:t>  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E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uren Namen auf die Anleitung schreiben.</a:t>
            </a:r>
            <a:endParaRPr lang="de-DE" altLang="zh-CN" sz="1400" dirty="0">
              <a:sym typeface="Wingdings" pitchFamily="2" charset="2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dirty="0"/>
              <a:t>   </a:t>
            </a:r>
            <a:r>
              <a:rPr lang="de-DE" sz="1400" b="1" dirty="0"/>
              <a:t>D</a:t>
            </a:r>
            <a:r>
              <a:rPr lang="de-DE" sz="1400" dirty="0"/>
              <a:t>en L</a:t>
            </a:r>
            <a:r>
              <a:rPr lang="de-DE" altLang="zh-CN" sz="1400" dirty="0"/>
              <a:t>esestreifen unter den Text legen. </a:t>
            </a:r>
          </a:p>
          <a:p>
            <a:pPr marL="457200" indent="-457200"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dirty="0"/>
              <a:t> </a:t>
            </a:r>
            <a:r>
              <a:rPr lang="de-DE" altLang="zh-CN" sz="1400" dirty="0"/>
              <a:t>  </a:t>
            </a:r>
            <a:r>
              <a:rPr lang="de-DE" altLang="zh-CN" sz="1400" b="1" dirty="0"/>
              <a:t>E</a:t>
            </a:r>
            <a:r>
              <a:rPr lang="de-DE" altLang="zh-CN" sz="1400" dirty="0"/>
              <a:t>inen Haken  </a:t>
            </a:r>
            <a:r>
              <a:rPr lang="de-DE" altLang="zh-CN" dirty="0">
                <a:sym typeface="Wingdings" pitchFamily="2" charset="2"/>
              </a:rPr>
              <a:t></a:t>
            </a:r>
            <a:r>
              <a:rPr lang="de-DE" altLang="zh-CN" sz="1400" dirty="0"/>
              <a:t>   hinter den Satz machen.</a:t>
            </a:r>
            <a:endParaRPr lang="de-D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>
              <a:spcBef>
                <a:spcPct val="30000"/>
              </a:spcBef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altLang="zh-CN" dirty="0"/>
              <a:t>   </a:t>
            </a:r>
            <a:r>
              <a:rPr lang="de-DE" altLang="zh-CN" sz="1400" b="1" dirty="0"/>
              <a:t>E</a:t>
            </a:r>
            <a:r>
              <a:rPr lang="de-DE" altLang="zh-CN" sz="1400" dirty="0"/>
              <a:t>in </a:t>
            </a:r>
            <a:r>
              <a:rPr lang="de-DE" altLang="zh-CN" sz="1400" dirty="0">
                <a:solidFill>
                  <a:srgbClr val="000000"/>
                </a:solidFill>
                <a:ea typeface="ＭＳ Ｐゴシック" pitchFamily="34" charset="-128"/>
              </a:rPr>
              <a:t>B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latt Papier holen – für jedes Kind 1 Blatt. </a:t>
            </a:r>
          </a:p>
          <a:p>
            <a:pPr marL="457200" indent="-457200"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 </a:t>
            </a:r>
            <a:r>
              <a:rPr lang="de-DE" altLang="zh-CN" sz="1400" b="1" dirty="0"/>
              <a:t>E</a:t>
            </a:r>
            <a:r>
              <a:rPr lang="de-DE" altLang="zh-CN" sz="1400" dirty="0"/>
              <a:t>uren Namen unten auf das Blatt schreiben. </a:t>
            </a:r>
          </a:p>
          <a:p>
            <a:pPr marL="457200" indent="-457200"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 </a:t>
            </a:r>
            <a:r>
              <a:rPr lang="de-DE" altLang="zh-CN" sz="1400" b="1" dirty="0"/>
              <a:t>D</a:t>
            </a:r>
            <a:r>
              <a:rPr lang="de-DE" altLang="zh-CN" sz="1400" dirty="0"/>
              <a:t>as Blatt falten</a:t>
            </a:r>
            <a:r>
              <a:rPr lang="de-DE" altLang="zh-CN" sz="1400" b="1" dirty="0"/>
              <a:t> </a:t>
            </a:r>
            <a:r>
              <a:rPr lang="de-DE" altLang="zh-CN" sz="1400" dirty="0"/>
              <a:t>und wieder aufmachen - </a:t>
            </a:r>
            <a:r>
              <a:rPr lang="de-DE" altLang="zh-CN" dirty="0"/>
              <a:t> </a:t>
            </a:r>
            <a:r>
              <a:rPr lang="de-DE" altLang="zh-CN" sz="1400" dirty="0"/>
              <a:t>wie auf Bild      .</a:t>
            </a:r>
            <a:r>
              <a:rPr lang="de-DE" altLang="zh-CN" dirty="0"/>
              <a:t> 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altLang="zh-CN" sz="1400" b="1" dirty="0"/>
              <a:t>J</a:t>
            </a:r>
            <a:r>
              <a:rPr lang="de-DE" altLang="zh-CN" sz="1400" dirty="0"/>
              <a:t>edes Mal einen</a:t>
            </a:r>
            <a:r>
              <a:rPr lang="de-DE" altLang="zh-CN" dirty="0"/>
              <a:t> </a:t>
            </a:r>
            <a:r>
              <a:rPr lang="de-DE" altLang="zh-CN" sz="1400" dirty="0"/>
              <a:t>Haken </a:t>
            </a:r>
            <a:r>
              <a:rPr lang="de-DE" altLang="zh-CN" dirty="0">
                <a:sym typeface="Wingdings" pitchFamily="2" charset="2"/>
              </a:rPr>
              <a:t></a:t>
            </a:r>
            <a:r>
              <a:rPr lang="de-DE" altLang="zh-CN" sz="1400" dirty="0"/>
              <a:t>   an das Bild machen, das ihr gefaltet habt.</a:t>
            </a:r>
            <a:r>
              <a:rPr lang="de-DE" altLang="zh-CN" sz="1400" dirty="0">
                <a:sym typeface="Wingdings" pitchFamily="2" charset="2"/>
              </a:rPr>
              <a:t> 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altLang="zh-CN" dirty="0"/>
              <a:t>  </a:t>
            </a:r>
            <a:r>
              <a:rPr lang="de-DE" altLang="zh-CN" sz="1400" b="1" dirty="0"/>
              <a:t>D</a:t>
            </a:r>
            <a:r>
              <a:rPr lang="de-DE" altLang="zh-CN" sz="1400" dirty="0"/>
              <a:t>as Blatt weiter falten -   wie auf den Bildern       bis      .</a:t>
            </a:r>
          </a:p>
        </p:txBody>
      </p:sp>
      <p:sp>
        <p:nvSpPr>
          <p:cNvPr id="13314" name="Text Box 11"/>
          <p:cNvSpPr txBox="1">
            <a:spLocks noChangeArrowheads="1"/>
          </p:cNvSpPr>
          <p:nvPr/>
        </p:nvSpPr>
        <p:spPr bwMode="auto">
          <a:xfrm>
            <a:off x="323850" y="0"/>
            <a:ext cx="6534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900" dirty="0">
                <a:solidFill>
                  <a:srgbClr val="B2B2B2"/>
                </a:solidFill>
                <a:hlinkClick r:id="rId2"/>
              </a:rPr>
              <a:t>www.zauberhafte-physik.net</a:t>
            </a:r>
            <a:r>
              <a:rPr lang="de-DE" sz="900" dirty="0">
                <a:solidFill>
                  <a:srgbClr val="B2B2B2"/>
                </a:solidFill>
              </a:rPr>
              <a:t>  6-Anleiung Papierflieger Niveau</a:t>
            </a:r>
            <a:r>
              <a:rPr lang="de-DE" sz="900" b="1" dirty="0">
                <a:highlight>
                  <a:srgbClr val="FFFF00"/>
                </a:highlight>
              </a:rPr>
              <a:t> </a:t>
            </a:r>
            <a:r>
              <a:rPr lang="de-DE" b="1" dirty="0">
                <a:highlight>
                  <a:srgbClr val="FFFF00"/>
                </a:highlight>
              </a:rPr>
              <a:t>0-1 </a:t>
            </a:r>
            <a:r>
              <a:rPr lang="de-DE" sz="900" dirty="0"/>
              <a:t>– Thema: Strömende Luft  </a:t>
            </a:r>
            <a:r>
              <a:rPr lang="de-DE" sz="900" dirty="0">
                <a:solidFill>
                  <a:srgbClr val="B2B2B2"/>
                </a:solidFill>
              </a:rPr>
              <a:t>- Stand:30.05.2020</a:t>
            </a:r>
          </a:p>
          <a:p>
            <a:pPr>
              <a:spcBef>
                <a:spcPts val="1200"/>
              </a:spcBef>
            </a:pPr>
            <a:r>
              <a:rPr lang="de-DE" sz="1400" dirty="0"/>
              <a:t>Name: …………………………..      Name: ………………………………..</a:t>
            </a:r>
            <a:r>
              <a:rPr lang="de-DE" sz="1400" dirty="0">
                <a:solidFill>
                  <a:srgbClr val="B2B2B2"/>
                </a:solidFill>
              </a:rPr>
              <a:t>: </a:t>
            </a:r>
          </a:p>
        </p:txBody>
      </p:sp>
      <p:sp>
        <p:nvSpPr>
          <p:cNvPr id="13315" name="Text Box 223"/>
          <p:cNvSpPr txBox="1">
            <a:spLocks noChangeArrowheads="1"/>
          </p:cNvSpPr>
          <p:nvPr/>
        </p:nvSpPr>
        <p:spPr bwMode="auto">
          <a:xfrm>
            <a:off x="2852738" y="7839075"/>
            <a:ext cx="1841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/>
          </a:p>
        </p:txBody>
      </p:sp>
      <p:sp>
        <p:nvSpPr>
          <p:cNvPr id="13316" name="Text Box 124"/>
          <p:cNvSpPr txBox="1">
            <a:spLocks noChangeArrowheads="1"/>
          </p:cNvSpPr>
          <p:nvPr/>
        </p:nvSpPr>
        <p:spPr bwMode="auto">
          <a:xfrm>
            <a:off x="3841750" y="677386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7" name="Text Box 187"/>
          <p:cNvSpPr txBox="1">
            <a:spLocks noChangeArrowheads="1"/>
          </p:cNvSpPr>
          <p:nvPr/>
        </p:nvSpPr>
        <p:spPr bwMode="auto">
          <a:xfrm>
            <a:off x="2905125" y="9005888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Text Box 191"/>
          <p:cNvSpPr txBox="1">
            <a:spLocks noChangeArrowheads="1"/>
          </p:cNvSpPr>
          <p:nvPr/>
        </p:nvSpPr>
        <p:spPr bwMode="auto">
          <a:xfrm>
            <a:off x="1168400" y="9129713"/>
            <a:ext cx="568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i="1"/>
              <a:t>Ihr dürft euren Flieger behalten</a:t>
            </a:r>
            <a:endParaRPr lang="ru-RU" sz="1400" b="1" i="1"/>
          </a:p>
        </p:txBody>
      </p:sp>
      <p:grpSp>
        <p:nvGrpSpPr>
          <p:cNvPr id="13319" name="Group 225"/>
          <p:cNvGrpSpPr>
            <a:grpSpLocks/>
          </p:cNvGrpSpPr>
          <p:nvPr/>
        </p:nvGrpSpPr>
        <p:grpSpPr bwMode="auto">
          <a:xfrm>
            <a:off x="476250" y="7185025"/>
            <a:ext cx="6048375" cy="576263"/>
            <a:chOff x="346" y="3982"/>
            <a:chExt cx="3810" cy="363"/>
          </a:xfrm>
        </p:grpSpPr>
        <p:sp>
          <p:nvSpPr>
            <p:cNvPr id="13411" name="Line 207"/>
            <p:cNvSpPr>
              <a:spLocks noChangeShapeType="1"/>
            </p:cNvSpPr>
            <p:nvPr/>
          </p:nvSpPr>
          <p:spPr bwMode="auto">
            <a:xfrm>
              <a:off x="2659" y="3982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13412" name="Picture 201" descr="Produkt-Informatio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23" y="4027"/>
              <a:ext cx="51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413" name="Picture 212" descr="5 Star Office 700215 Gummiringe 500 g Ø100 mm Pack, rot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90" y="4163"/>
              <a:ext cx="514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14" name="Rectangle 190"/>
            <p:cNvSpPr>
              <a:spLocks noChangeArrowheads="1"/>
            </p:cNvSpPr>
            <p:nvPr/>
          </p:nvSpPr>
          <p:spPr bwMode="auto">
            <a:xfrm>
              <a:off x="346" y="3982"/>
              <a:ext cx="3810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15" name="Text Box 219"/>
            <p:cNvSpPr txBox="1">
              <a:spLocks noChangeArrowheads="1"/>
            </p:cNvSpPr>
            <p:nvPr/>
          </p:nvSpPr>
          <p:spPr bwMode="auto">
            <a:xfrm>
              <a:off x="413" y="3982"/>
              <a:ext cx="817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/>
                <a:t>1 </a:t>
              </a:r>
              <a:r>
                <a:rPr lang="de-DE" sz="1400"/>
                <a:t>Locher</a:t>
              </a:r>
            </a:p>
            <a:p>
              <a:r>
                <a:rPr lang="de-DE" sz="1400" b="1"/>
                <a:t>2 </a:t>
              </a:r>
              <a:r>
                <a:rPr lang="de-DE" sz="1400"/>
                <a:t>Gummiringe</a:t>
              </a:r>
              <a:endParaRPr lang="ru-RU" sz="1400"/>
            </a:p>
          </p:txBody>
        </p:sp>
      </p:grpSp>
      <p:sp>
        <p:nvSpPr>
          <p:cNvPr id="13320" name="Oval 244"/>
          <p:cNvSpPr>
            <a:spLocks noChangeArrowheads="1"/>
          </p:cNvSpPr>
          <p:nvPr/>
        </p:nvSpPr>
        <p:spPr bwMode="auto">
          <a:xfrm>
            <a:off x="2205038" y="4146550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Line 104"/>
          <p:cNvSpPr>
            <a:spLocks noChangeShapeType="1"/>
          </p:cNvSpPr>
          <p:nvPr/>
        </p:nvSpPr>
        <p:spPr bwMode="auto">
          <a:xfrm flipH="1">
            <a:off x="5257800" y="47990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3322" name="Line 106"/>
          <p:cNvSpPr>
            <a:spLocks noChangeShapeType="1"/>
          </p:cNvSpPr>
          <p:nvPr/>
        </p:nvSpPr>
        <p:spPr bwMode="auto">
          <a:xfrm>
            <a:off x="5661025" y="4808538"/>
            <a:ext cx="14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3323" name="Line 111"/>
          <p:cNvSpPr>
            <a:spLocks noChangeShapeType="1"/>
          </p:cNvSpPr>
          <p:nvPr/>
        </p:nvSpPr>
        <p:spPr bwMode="auto">
          <a:xfrm flipV="1">
            <a:off x="3910013" y="4799013"/>
            <a:ext cx="185737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3324" name="Text Box 112"/>
          <p:cNvSpPr txBox="1">
            <a:spLocks noChangeArrowheads="1"/>
          </p:cNvSpPr>
          <p:nvPr/>
        </p:nvSpPr>
        <p:spPr bwMode="auto">
          <a:xfrm>
            <a:off x="476250" y="9677400"/>
            <a:ext cx="5905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900"/>
              <a:t>Der vorliegende Textvorschlag Kl  0-1 wurde von Antje Michel, Schinkel-Schule Berlin-Charlottenburg, entwickelt.</a:t>
            </a:r>
            <a:endParaRPr lang="ru-RU" sz="900"/>
          </a:p>
        </p:txBody>
      </p:sp>
      <p:pic>
        <p:nvPicPr>
          <p:cNvPr id="13325" name="Picture 86" descr="Hinweis-Smile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5961063"/>
            <a:ext cx="115093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6" name="Line 87"/>
          <p:cNvSpPr>
            <a:spLocks noChangeShapeType="1"/>
          </p:cNvSpPr>
          <p:nvPr/>
        </p:nvSpPr>
        <p:spPr bwMode="auto">
          <a:xfrm>
            <a:off x="476250" y="9632950"/>
            <a:ext cx="604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13327" name="Group 88"/>
          <p:cNvGrpSpPr>
            <a:grpSpLocks/>
          </p:cNvGrpSpPr>
          <p:nvPr/>
        </p:nvGrpSpPr>
        <p:grpSpPr bwMode="auto">
          <a:xfrm>
            <a:off x="404813" y="8985250"/>
            <a:ext cx="852487" cy="720725"/>
            <a:chOff x="300" y="5569"/>
            <a:chExt cx="537" cy="454"/>
          </a:xfrm>
        </p:grpSpPr>
        <p:pic>
          <p:nvPicPr>
            <p:cNvPr id="13409" name="Picture 87" descr="Frohes Smil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0" y="5569"/>
              <a:ext cx="454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10" name="Line 87"/>
            <p:cNvSpPr>
              <a:spLocks noChangeShapeType="1"/>
            </p:cNvSpPr>
            <p:nvPr/>
          </p:nvSpPr>
          <p:spPr bwMode="auto">
            <a:xfrm>
              <a:off x="519" y="6007"/>
              <a:ext cx="318" cy="0"/>
            </a:xfrm>
            <a:prstGeom prst="line">
              <a:avLst/>
            </a:prstGeom>
            <a:noFill/>
            <a:ln w="476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3328" name="Rectangle 193"/>
          <p:cNvSpPr>
            <a:spLocks noChangeArrowheads="1"/>
          </p:cNvSpPr>
          <p:nvPr/>
        </p:nvSpPr>
        <p:spPr bwMode="auto">
          <a:xfrm>
            <a:off x="5589588" y="849313"/>
            <a:ext cx="1008062" cy="142875"/>
          </a:xfrm>
          <a:prstGeom prst="rect">
            <a:avLst/>
          </a:prstGeom>
          <a:solidFill>
            <a:srgbClr val="DDDDDD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800" dirty="0"/>
              <a:t>Lesestreifen</a:t>
            </a:r>
            <a:endParaRPr lang="ru-RU" sz="800" dirty="0"/>
          </a:p>
        </p:txBody>
      </p:sp>
      <p:sp>
        <p:nvSpPr>
          <p:cNvPr id="13329" name="Text Box 81"/>
          <p:cNvSpPr txBox="1">
            <a:spLocks noChangeArrowheads="1"/>
          </p:cNvSpPr>
          <p:nvPr/>
        </p:nvSpPr>
        <p:spPr bwMode="auto">
          <a:xfrm>
            <a:off x="5445125" y="4521200"/>
            <a:ext cx="2936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D</a:t>
            </a:r>
            <a:endParaRPr lang="ru-RU"/>
          </a:p>
        </p:txBody>
      </p:sp>
      <p:sp>
        <p:nvSpPr>
          <p:cNvPr id="13330" name="Rectangle 147"/>
          <p:cNvSpPr>
            <a:spLocks noChangeArrowheads="1"/>
          </p:cNvSpPr>
          <p:nvPr/>
        </p:nvSpPr>
        <p:spPr bwMode="auto">
          <a:xfrm>
            <a:off x="406400" y="2527300"/>
            <a:ext cx="227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altLang="zh-CN"/>
              <a:t> </a:t>
            </a:r>
            <a:endParaRPr lang="ru-RU"/>
          </a:p>
        </p:txBody>
      </p:sp>
      <p:sp>
        <p:nvSpPr>
          <p:cNvPr id="13404" name="Oval 234"/>
          <p:cNvSpPr>
            <a:spLocks noChangeArrowheads="1"/>
          </p:cNvSpPr>
          <p:nvPr/>
        </p:nvSpPr>
        <p:spPr bwMode="auto">
          <a:xfrm>
            <a:off x="5104946" y="3130098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1</a:t>
            </a:r>
            <a:endParaRPr lang="ru-RU"/>
          </a:p>
        </p:txBody>
      </p:sp>
      <p:sp>
        <p:nvSpPr>
          <p:cNvPr id="13405" name="Oval 240"/>
          <p:cNvSpPr>
            <a:spLocks noChangeArrowheads="1"/>
          </p:cNvSpPr>
          <p:nvPr/>
        </p:nvSpPr>
        <p:spPr bwMode="auto">
          <a:xfrm>
            <a:off x="5001986" y="3785735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7</a:t>
            </a:r>
            <a:endParaRPr lang="ru-RU"/>
          </a:p>
        </p:txBody>
      </p:sp>
      <p:sp>
        <p:nvSpPr>
          <p:cNvPr id="13407" name="Oval 234"/>
          <p:cNvSpPr>
            <a:spLocks noChangeArrowheads="1"/>
          </p:cNvSpPr>
          <p:nvPr/>
        </p:nvSpPr>
        <p:spPr bwMode="auto">
          <a:xfrm>
            <a:off x="4406674" y="3794807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2</a:t>
            </a:r>
            <a:endParaRPr lang="ru-RU" dirty="0"/>
          </a:p>
        </p:txBody>
      </p:sp>
      <p:grpSp>
        <p:nvGrpSpPr>
          <p:cNvPr id="13335" name="Group 102"/>
          <p:cNvGrpSpPr>
            <a:grpSpLocks/>
          </p:cNvGrpSpPr>
          <p:nvPr/>
        </p:nvGrpSpPr>
        <p:grpSpPr bwMode="auto">
          <a:xfrm>
            <a:off x="4724400" y="8408988"/>
            <a:ext cx="1730375" cy="1020762"/>
            <a:chOff x="2976" y="5297"/>
            <a:chExt cx="1090" cy="643"/>
          </a:xfrm>
        </p:grpSpPr>
        <p:grpSp>
          <p:nvGrpSpPr>
            <p:cNvPr id="13397" name="Group 233"/>
            <p:cNvGrpSpPr>
              <a:grpSpLocks/>
            </p:cNvGrpSpPr>
            <p:nvPr/>
          </p:nvGrpSpPr>
          <p:grpSpPr bwMode="auto">
            <a:xfrm>
              <a:off x="2976" y="5297"/>
              <a:ext cx="1090" cy="453"/>
              <a:chOff x="2886" y="4980"/>
              <a:chExt cx="1226" cy="589"/>
            </a:xfrm>
          </p:grpSpPr>
          <p:grpSp>
            <p:nvGrpSpPr>
              <p:cNvPr id="13400" name="Group 231"/>
              <p:cNvGrpSpPr>
                <a:grpSpLocks/>
              </p:cNvGrpSpPr>
              <p:nvPr/>
            </p:nvGrpSpPr>
            <p:grpSpPr bwMode="auto">
              <a:xfrm>
                <a:off x="2886" y="4980"/>
                <a:ext cx="1226" cy="589"/>
                <a:chOff x="3067" y="4753"/>
                <a:chExt cx="999" cy="513"/>
              </a:xfrm>
            </p:grpSpPr>
            <p:pic>
              <p:nvPicPr>
                <p:cNvPr id="13402" name="Picture 228" descr="Fliegerschlaufe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067" y="4753"/>
                  <a:ext cx="999" cy="513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3403" name="Oval 227"/>
                <p:cNvSpPr>
                  <a:spLocks noChangeArrowheads="1"/>
                </p:cNvSpPr>
                <p:nvPr/>
              </p:nvSpPr>
              <p:spPr bwMode="auto">
                <a:xfrm>
                  <a:off x="3748" y="4798"/>
                  <a:ext cx="136" cy="13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/>
                    <a:t>8</a:t>
                  </a:r>
                  <a:endParaRPr lang="ru-RU"/>
                </a:p>
              </p:txBody>
            </p:sp>
          </p:grpSp>
          <p:sp>
            <p:nvSpPr>
              <p:cNvPr id="13401" name="AutoShape 232"/>
              <p:cNvSpPr>
                <a:spLocks noChangeArrowheads="1"/>
              </p:cNvSpPr>
              <p:nvPr/>
            </p:nvSpPr>
            <p:spPr bwMode="auto">
              <a:xfrm>
                <a:off x="3566" y="5433"/>
                <a:ext cx="363" cy="77"/>
              </a:xfrm>
              <a:prstGeom prst="rightArrow">
                <a:avLst>
                  <a:gd name="adj1" fmla="val 50000"/>
                  <a:gd name="adj2" fmla="val 117857"/>
                </a:avLst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98" name="Text Box 100"/>
            <p:cNvSpPr txBox="1">
              <a:spLocks noChangeArrowheads="1"/>
            </p:cNvSpPr>
            <p:nvPr/>
          </p:nvSpPr>
          <p:spPr bwMode="auto">
            <a:xfrm>
              <a:off x="3113" y="5796"/>
              <a:ext cx="39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900"/>
                <a:t>Schlaufe</a:t>
              </a:r>
            </a:p>
          </p:txBody>
        </p:sp>
        <p:sp>
          <p:nvSpPr>
            <p:cNvPr id="13399" name="Line 99"/>
            <p:cNvSpPr>
              <a:spLocks noChangeShapeType="1"/>
            </p:cNvSpPr>
            <p:nvPr/>
          </p:nvSpPr>
          <p:spPr bwMode="auto">
            <a:xfrm flipH="1">
              <a:off x="3385" y="5569"/>
              <a:ext cx="272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3336" name="Group 104"/>
          <p:cNvGrpSpPr>
            <a:grpSpLocks/>
          </p:cNvGrpSpPr>
          <p:nvPr/>
        </p:nvGrpSpPr>
        <p:grpSpPr bwMode="auto">
          <a:xfrm>
            <a:off x="549275" y="7832725"/>
            <a:ext cx="4824413" cy="1384300"/>
            <a:chOff x="346" y="4934"/>
            <a:chExt cx="3039" cy="872"/>
          </a:xfrm>
        </p:grpSpPr>
        <p:sp>
          <p:nvSpPr>
            <p:cNvPr id="13395" name="Text Box 186"/>
            <p:cNvSpPr txBox="1">
              <a:spLocks noChangeArrowheads="1"/>
            </p:cNvSpPr>
            <p:nvPr/>
          </p:nvSpPr>
          <p:spPr bwMode="auto">
            <a:xfrm>
              <a:off x="346" y="4934"/>
              <a:ext cx="3039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de-DE" sz="1400" dirty="0"/>
                <a:t> </a:t>
              </a:r>
              <a:r>
                <a:rPr lang="de-DE" sz="1400" b="1" dirty="0"/>
                <a:t> D</a:t>
              </a:r>
              <a:r>
                <a:rPr lang="de-DE" sz="1400" dirty="0"/>
                <a:t>en</a:t>
              </a:r>
              <a:r>
                <a:rPr lang="de-DE" sz="1400" b="1" dirty="0"/>
                <a:t> </a:t>
              </a:r>
              <a:r>
                <a:rPr lang="de-DE" sz="1400" dirty="0"/>
                <a:t>Locher nehmen: Loch in die Spitze machen.</a:t>
              </a:r>
            </a:p>
            <a:p>
              <a:pPr>
                <a:buFont typeface="Wingdings" pitchFamily="2" charset="2"/>
                <a:buChar char="Ø"/>
              </a:pPr>
              <a:r>
                <a:rPr lang="de-DE" sz="1400" b="1" dirty="0"/>
                <a:t>  D</a:t>
              </a:r>
              <a:r>
                <a:rPr lang="de-DE" sz="1400" dirty="0"/>
                <a:t>en Gummiring durch das Loch ziehen.</a:t>
              </a:r>
            </a:p>
            <a:p>
              <a:pPr>
                <a:buFont typeface="Wingdings" pitchFamily="2" charset="2"/>
                <a:buChar char="Ø"/>
              </a:pPr>
              <a:r>
                <a:rPr lang="de-DE" sz="1400" dirty="0"/>
                <a:t>  </a:t>
              </a:r>
              <a:r>
                <a:rPr lang="de-DE" sz="1400" b="1" dirty="0"/>
                <a:t>D</a:t>
              </a:r>
              <a:r>
                <a:rPr lang="de-DE" sz="1400" dirty="0"/>
                <a:t>ie Schlaufe machen - wie auf dem Bild  8.</a:t>
              </a:r>
            </a:p>
            <a:p>
              <a:pPr>
                <a:buFont typeface="Wingdings" pitchFamily="2" charset="2"/>
                <a:buChar char="Ø"/>
              </a:pPr>
              <a:endParaRPr lang="de-DE" sz="1400" dirty="0"/>
            </a:p>
            <a:p>
              <a:pPr>
                <a:buFont typeface="Wingdings" pitchFamily="2" charset="2"/>
                <a:buChar char="Ø"/>
              </a:pPr>
              <a:r>
                <a:rPr lang="de-DE" sz="1400" dirty="0"/>
                <a:t>  </a:t>
              </a:r>
              <a:r>
                <a:rPr lang="de-DE" sz="1400" b="1" dirty="0"/>
                <a:t>D</a:t>
              </a:r>
              <a:r>
                <a:rPr lang="de-DE" sz="1400" dirty="0"/>
                <a:t>en Bleistift nehmen und Flieger fliegen lassen.</a:t>
              </a:r>
            </a:p>
            <a:p>
              <a:pPr>
                <a:buFont typeface="Wingdings" pitchFamily="2" charset="2"/>
                <a:buNone/>
              </a:pPr>
              <a:r>
                <a:rPr lang="de-DE" sz="1400" i="1" dirty="0"/>
                <a:t>     Fliegt euer Flieger jetzt besser?</a:t>
              </a:r>
            </a:p>
          </p:txBody>
        </p:sp>
        <p:sp>
          <p:nvSpPr>
            <p:cNvPr id="13396" name="Oval 103"/>
            <p:cNvSpPr>
              <a:spLocks noChangeArrowheads="1"/>
            </p:cNvSpPr>
            <p:nvPr/>
          </p:nvSpPr>
          <p:spPr bwMode="auto">
            <a:xfrm>
              <a:off x="2545" y="5228"/>
              <a:ext cx="136" cy="1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337" name="Line 102"/>
          <p:cNvSpPr>
            <a:spLocks noChangeShapeType="1"/>
          </p:cNvSpPr>
          <p:nvPr/>
        </p:nvSpPr>
        <p:spPr bwMode="auto">
          <a:xfrm>
            <a:off x="3260725" y="48895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3338" name="Text Box 91"/>
          <p:cNvSpPr txBox="1">
            <a:spLocks noChangeArrowheads="1"/>
          </p:cNvSpPr>
          <p:nvPr/>
        </p:nvSpPr>
        <p:spPr bwMode="auto">
          <a:xfrm>
            <a:off x="692150" y="5313363"/>
            <a:ext cx="4556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800"/>
              <a:t>Name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E393A3F-4812-4851-9425-6035859765B7}"/>
              </a:ext>
            </a:extLst>
          </p:cNvPr>
          <p:cNvGrpSpPr/>
          <p:nvPr/>
        </p:nvGrpSpPr>
        <p:grpSpPr>
          <a:xfrm>
            <a:off x="650081" y="5687730"/>
            <a:ext cx="1468212" cy="274638"/>
            <a:chOff x="736826" y="5600700"/>
            <a:chExt cx="1468212" cy="274638"/>
          </a:xfrm>
        </p:grpSpPr>
        <p:sp>
          <p:nvSpPr>
            <p:cNvPr id="13331" name="Text Box 148"/>
            <p:cNvSpPr txBox="1">
              <a:spLocks noChangeArrowheads="1"/>
            </p:cNvSpPr>
            <p:nvPr/>
          </p:nvSpPr>
          <p:spPr bwMode="auto">
            <a:xfrm>
              <a:off x="736826" y="5600700"/>
              <a:ext cx="13223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dirty="0"/>
                <a:t>Bilder           bis  </a:t>
              </a:r>
              <a:endParaRPr lang="ru-RU" dirty="0"/>
            </a:p>
          </p:txBody>
        </p:sp>
        <p:sp>
          <p:nvSpPr>
            <p:cNvPr id="13332" name="Oval 234"/>
            <p:cNvSpPr>
              <a:spLocks noChangeArrowheads="1"/>
            </p:cNvSpPr>
            <p:nvPr/>
          </p:nvSpPr>
          <p:spPr bwMode="auto">
            <a:xfrm>
              <a:off x="1386114" y="5600700"/>
              <a:ext cx="215900" cy="2159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dirty="0"/>
                <a:t>1</a:t>
              </a:r>
              <a:endParaRPr lang="ru-RU" dirty="0"/>
            </a:p>
          </p:txBody>
        </p:sp>
        <p:sp>
          <p:nvSpPr>
            <p:cNvPr id="13333" name="Oval 240"/>
            <p:cNvSpPr>
              <a:spLocks noChangeArrowheads="1"/>
            </p:cNvSpPr>
            <p:nvPr/>
          </p:nvSpPr>
          <p:spPr bwMode="auto">
            <a:xfrm>
              <a:off x="1989138" y="5600700"/>
              <a:ext cx="215900" cy="2159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/>
                <a:t>7</a:t>
              </a:r>
              <a:endParaRPr lang="ru-RU"/>
            </a:p>
          </p:txBody>
        </p:sp>
      </p:grpSp>
      <p:sp>
        <p:nvSpPr>
          <p:cNvPr id="13339" name="Text Box 168"/>
          <p:cNvSpPr txBox="1">
            <a:spLocks noChangeArrowheads="1"/>
          </p:cNvSpPr>
          <p:nvPr/>
        </p:nvSpPr>
        <p:spPr bwMode="auto">
          <a:xfrm>
            <a:off x="549275" y="5816600"/>
            <a:ext cx="5832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altLang="zh-CN" dirty="0">
              <a:sym typeface="Wingdings" pitchFamily="2" charset="2"/>
            </a:endParaRPr>
          </a:p>
          <a:p>
            <a:pPr lvl="0"/>
            <a:r>
              <a:rPr lang="de-DE" altLang="zh-CN" sz="1400" dirty="0">
                <a:sym typeface="Wingdings" pitchFamily="2" charset="2"/>
              </a:rPr>
              <a:t>  </a:t>
            </a:r>
            <a:r>
              <a:rPr lang="de-DE" altLang="zh-CN" sz="1400" b="1" dirty="0">
                <a:solidFill>
                  <a:prstClr val="black"/>
                </a:solidFill>
                <a:sym typeface="Wingdings" pitchFamily="2" charset="2"/>
              </a:rPr>
              <a:t>W</a:t>
            </a:r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arten! </a:t>
            </a:r>
            <a:r>
              <a:rPr lang="de-DE" altLang="zh-CN" sz="1400" u="sng" dirty="0">
                <a:solidFill>
                  <a:prstClr val="black"/>
                </a:solidFill>
                <a:sym typeface="Wingdings" pitchFamily="2" charset="2"/>
              </a:rPr>
              <a:t>Noch nicht fliegen lassen</a:t>
            </a:r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!!!! </a:t>
            </a:r>
            <a:endParaRPr lang="de-DE" altLang="zh-CN" sz="800" dirty="0">
              <a:solidFill>
                <a:prstClr val="black"/>
              </a:solidFill>
              <a:sym typeface="Wingdings" pitchFamily="2" charset="2"/>
            </a:endParaRPr>
          </a:p>
          <a:p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 </a:t>
            </a:r>
            <a:r>
              <a:rPr lang="de-DE" altLang="zh-CN" sz="1400" b="1" dirty="0">
                <a:solidFill>
                  <a:prstClr val="black"/>
                </a:solidFill>
                <a:sym typeface="Wingdings" pitchFamily="2" charset="2"/>
              </a:rPr>
              <a:t> </a:t>
            </a:r>
            <a:r>
              <a:rPr lang="de-DE" altLang="zh-CN" sz="1400" b="1" dirty="0">
                <a:sym typeface="Wingdings" pitchFamily="2" charset="2"/>
              </a:rPr>
              <a:t>D</a:t>
            </a:r>
            <a:r>
              <a:rPr lang="de-DE" altLang="zh-CN" sz="1400" dirty="0">
                <a:sym typeface="Wingdings" pitchFamily="2" charset="2"/>
              </a:rPr>
              <a:t>en Papierflieger anmalen.</a:t>
            </a:r>
            <a:r>
              <a:rPr lang="de-DE" altLang="zh-CN" sz="1400" b="1" dirty="0">
                <a:sym typeface="Wingdings" pitchFamily="2" charset="2"/>
              </a:rPr>
              <a:t> </a:t>
            </a:r>
          </a:p>
          <a:p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 </a:t>
            </a:r>
            <a:r>
              <a:rPr lang="de-DE" altLang="zh-CN" sz="1400" b="1" dirty="0">
                <a:solidFill>
                  <a:prstClr val="black"/>
                </a:solidFill>
                <a:sym typeface="Wingdings" pitchFamily="2" charset="2"/>
              </a:rPr>
              <a:t> </a:t>
            </a:r>
            <a:r>
              <a:rPr lang="de-DE" altLang="zh-CN" sz="1400" b="1" dirty="0">
                <a:sym typeface="Wingdings" pitchFamily="2" charset="2"/>
              </a:rPr>
              <a:t>D</a:t>
            </a:r>
            <a:r>
              <a:rPr lang="de-DE" altLang="zh-CN" sz="1400" dirty="0">
                <a:sym typeface="Wingdings" pitchFamily="2" charset="2"/>
              </a:rPr>
              <a:t>en Papierflieger </a:t>
            </a:r>
            <a:r>
              <a:rPr lang="de-DE" altLang="zh-CN" sz="1400" u="sng" dirty="0">
                <a:sym typeface="Wingdings" pitchFamily="2" charset="2"/>
              </a:rPr>
              <a:t>gemeinsam </a:t>
            </a:r>
            <a:r>
              <a:rPr lang="de-DE" altLang="zh-CN" sz="1400" dirty="0">
                <a:sym typeface="Wingdings" pitchFamily="2" charset="2"/>
              </a:rPr>
              <a:t>ausprobieren.</a:t>
            </a:r>
          </a:p>
          <a:p>
            <a:pPr>
              <a:buFont typeface="Wingdings" pitchFamily="2" charset="2"/>
              <a:buChar char="Ø"/>
            </a:pPr>
            <a:endParaRPr lang="de-DE" altLang="zh-CN" dirty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de-DE" altLang="zh-CN" sz="1400" dirty="0">
                <a:sym typeface="Wingdings" pitchFamily="2" charset="2"/>
              </a:rPr>
              <a:t> </a:t>
            </a:r>
            <a:r>
              <a:rPr lang="de-DE" altLang="zh-CN" sz="1400" b="1" dirty="0">
                <a:sym typeface="Wingdings" pitchFamily="2" charset="2"/>
              </a:rPr>
              <a:t>V</a:t>
            </a:r>
            <a:r>
              <a:rPr lang="de-DE" altLang="zh-CN" sz="1400" dirty="0">
                <a:sym typeface="Wingdings" pitchFamily="2" charset="2"/>
              </a:rPr>
              <a:t>on vorn holen:</a:t>
            </a:r>
            <a:endParaRPr lang="ru-RU" sz="1400" dirty="0">
              <a:ea typeface="宋体" pitchFamily="2" charset="-122"/>
              <a:sym typeface="Wingdings" pitchFamily="2" charset="2"/>
            </a:endParaRPr>
          </a:p>
        </p:txBody>
      </p:sp>
      <p:sp>
        <p:nvSpPr>
          <p:cNvPr id="13340" name="Oval 104"/>
          <p:cNvSpPr>
            <a:spLocks noChangeArrowheads="1"/>
          </p:cNvSpPr>
          <p:nvPr/>
        </p:nvSpPr>
        <p:spPr bwMode="auto">
          <a:xfrm>
            <a:off x="2060575" y="4592638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C0B4F13-0DD9-48CC-9652-ACD05ACB731F}"/>
              </a:ext>
            </a:extLst>
          </p:cNvPr>
          <p:cNvGrpSpPr/>
          <p:nvPr/>
        </p:nvGrpSpPr>
        <p:grpSpPr>
          <a:xfrm>
            <a:off x="478971" y="4014788"/>
            <a:ext cx="6053138" cy="1714500"/>
            <a:chOff x="478971" y="4014788"/>
            <a:chExt cx="6053138" cy="1714500"/>
          </a:xfrm>
        </p:grpSpPr>
        <p:grpSp>
          <p:nvGrpSpPr>
            <p:cNvPr id="13341" name="Group 108"/>
            <p:cNvGrpSpPr>
              <a:grpSpLocks/>
            </p:cNvGrpSpPr>
            <p:nvPr/>
          </p:nvGrpSpPr>
          <p:grpSpPr bwMode="auto">
            <a:xfrm>
              <a:off x="478971" y="4014788"/>
              <a:ext cx="6053138" cy="1714500"/>
              <a:chOff x="300" y="2530"/>
              <a:chExt cx="3813" cy="1080"/>
            </a:xfrm>
          </p:grpSpPr>
          <p:grpSp>
            <p:nvGrpSpPr>
              <p:cNvPr id="13342" name="Group 107"/>
              <p:cNvGrpSpPr>
                <a:grpSpLocks/>
              </p:cNvGrpSpPr>
              <p:nvPr/>
            </p:nvGrpSpPr>
            <p:grpSpPr bwMode="auto">
              <a:xfrm>
                <a:off x="300" y="2530"/>
                <a:ext cx="3813" cy="1080"/>
                <a:chOff x="300" y="2530"/>
                <a:chExt cx="3813" cy="1080"/>
              </a:xfrm>
            </p:grpSpPr>
            <p:grpSp>
              <p:nvGrpSpPr>
                <p:cNvPr id="13344" name="Group 152"/>
                <p:cNvGrpSpPr>
                  <a:grpSpLocks/>
                </p:cNvGrpSpPr>
                <p:nvPr/>
              </p:nvGrpSpPr>
              <p:grpSpPr bwMode="auto">
                <a:xfrm>
                  <a:off x="300" y="2530"/>
                  <a:ext cx="3813" cy="1080"/>
                  <a:chOff x="300" y="2031"/>
                  <a:chExt cx="3813" cy="1080"/>
                </a:xfrm>
              </p:grpSpPr>
              <p:grpSp>
                <p:nvGrpSpPr>
                  <p:cNvPr id="13349" name="Group 144"/>
                  <p:cNvGrpSpPr>
                    <a:grpSpLocks/>
                  </p:cNvGrpSpPr>
                  <p:nvPr/>
                </p:nvGrpSpPr>
                <p:grpSpPr bwMode="auto">
                  <a:xfrm>
                    <a:off x="300" y="2031"/>
                    <a:ext cx="3813" cy="1080"/>
                    <a:chOff x="346" y="2258"/>
                    <a:chExt cx="3813" cy="1080"/>
                  </a:xfrm>
                </p:grpSpPr>
                <p:pic>
                  <p:nvPicPr>
                    <p:cNvPr id="13353" name="Picture 176" descr="Flieger 3 sch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/>
                    <a:srcRect/>
                    <a:stretch>
                      <a:fillRect/>
                    </a:stretch>
                  </p:blipFill>
                  <p:spPr bwMode="auto">
                    <a:xfrm>
                      <a:off x="1752" y="2576"/>
                      <a:ext cx="668" cy="6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grpSp>
                  <p:nvGrpSpPr>
                    <p:cNvPr id="13354" name="Group 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6" y="2304"/>
                      <a:ext cx="741" cy="952"/>
                      <a:chOff x="346" y="2304"/>
                      <a:chExt cx="741" cy="952"/>
                    </a:xfrm>
                  </p:grpSpPr>
                  <p:grpSp>
                    <p:nvGrpSpPr>
                      <p:cNvPr id="13390" name="Group 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46" y="2304"/>
                        <a:ext cx="741" cy="952"/>
                        <a:chOff x="300" y="2167"/>
                        <a:chExt cx="741" cy="952"/>
                      </a:xfrm>
                    </p:grpSpPr>
                    <p:pic>
                      <p:nvPicPr>
                        <p:cNvPr id="13393" name="Picture 171" descr="Flieger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2167"/>
                          <a:ext cx="650" cy="95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sp>
                      <p:nvSpPr>
                        <p:cNvPr id="13394" name="Text Box 7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0" y="2167"/>
                          <a:ext cx="180" cy="17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de-DE"/>
                            <a:t>A</a:t>
                          </a:r>
                          <a:endParaRPr lang="ru-RU"/>
                        </a:p>
                      </p:txBody>
                    </p:sp>
                  </p:grpSp>
                  <p:sp>
                    <p:nvSpPr>
                      <p:cNvPr id="13391" name="Oval 2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" y="2304"/>
                        <a:ext cx="46" cy="46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3392" name="Line 2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00" y="2368"/>
                        <a:ext cx="113" cy="135"/>
                      </a:xfrm>
                      <a:prstGeom prst="line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13355" name="Group 9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71" y="2258"/>
                      <a:ext cx="1325" cy="999"/>
                      <a:chOff x="1071" y="2258"/>
                      <a:chExt cx="1325" cy="999"/>
                    </a:xfrm>
                  </p:grpSpPr>
                  <p:pic>
                    <p:nvPicPr>
                      <p:cNvPr id="13379" name="Picture 172" descr="Flieger 2 sch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" y="2304"/>
                        <a:ext cx="660" cy="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sp>
                    <p:nvSpPr>
                      <p:cNvPr id="13380" name="Text Box 2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661" y="2304"/>
                        <a:ext cx="735" cy="15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 sz="1000" dirty="0"/>
                          <a:t> gestrichelte Linie</a:t>
                        </a:r>
                        <a:endParaRPr lang="ru-RU" sz="1000" dirty="0"/>
                      </a:p>
                    </p:txBody>
                  </p:sp>
                  <p:sp>
                    <p:nvSpPr>
                      <p:cNvPr id="13381" name="Line 223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1525" y="2394"/>
                        <a:ext cx="227" cy="9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382" name="Line 2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79" y="2440"/>
                        <a:ext cx="90" cy="18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3383" name="Text Box 7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207" y="2258"/>
                        <a:ext cx="180" cy="17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/>
                          <a:t>B</a:t>
                        </a:r>
                        <a:endParaRPr lang="ru-RU"/>
                      </a:p>
                    </p:txBody>
                  </p:sp>
                  <p:grpSp>
                    <p:nvGrpSpPr>
                      <p:cNvPr id="13384" name="Group 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52" y="2621"/>
                        <a:ext cx="331" cy="352"/>
                        <a:chOff x="1787" y="2623"/>
                        <a:chExt cx="331" cy="352"/>
                      </a:xfrm>
                    </p:grpSpPr>
                    <p:sp>
                      <p:nvSpPr>
                        <p:cNvPr id="13387" name="Oval 24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69" y="2893"/>
                          <a:ext cx="49" cy="44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88" name="Oval 24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87" y="2623"/>
                          <a:ext cx="46" cy="46"/>
                        </a:xfrm>
                        <a:prstGeom prst="ellipse">
                          <a:avLst/>
                        </a:prstGeom>
                        <a:solidFill>
                          <a:srgbClr val="00FF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89" name="Text Box 7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96" y="2802"/>
                          <a:ext cx="180" cy="17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de-DE"/>
                            <a:t>B</a:t>
                          </a:r>
                          <a:endParaRPr lang="ru-RU"/>
                        </a:p>
                      </p:txBody>
                    </p:sp>
                  </p:grpSp>
                  <p:sp>
                    <p:nvSpPr>
                      <p:cNvPr id="13385" name="Text Box 7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52" y="2485"/>
                        <a:ext cx="185" cy="17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/>
                          <a:t>C</a:t>
                        </a:r>
                        <a:endParaRPr lang="ru-RU"/>
                      </a:p>
                    </p:txBody>
                  </p:sp>
                  <p:sp>
                    <p:nvSpPr>
                      <p:cNvPr id="13386" name="Text Box 9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44" y="2621"/>
                        <a:ext cx="180" cy="17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/>
                          <a:t>A</a:t>
                        </a:r>
                        <a:endParaRPr lang="ru-RU"/>
                      </a:p>
                    </p:txBody>
                  </p:sp>
                </p:grpSp>
                <p:grpSp>
                  <p:nvGrpSpPr>
                    <p:cNvPr id="13356" name="Group 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2" y="2576"/>
                      <a:ext cx="646" cy="758"/>
                      <a:chOff x="2432" y="2576"/>
                      <a:chExt cx="646" cy="758"/>
                    </a:xfrm>
                  </p:grpSpPr>
                  <p:pic>
                    <p:nvPicPr>
                      <p:cNvPr id="13373" name="Picture 177" descr="Flieger 4 sch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" y="2576"/>
                        <a:ext cx="646" cy="7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grpSp>
                    <p:nvGrpSpPr>
                      <p:cNvPr id="13374" name="Group 1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32" y="2893"/>
                        <a:ext cx="367" cy="441"/>
                        <a:chOff x="2432" y="2879"/>
                        <a:chExt cx="367" cy="441"/>
                      </a:xfrm>
                    </p:grpSpPr>
                    <p:sp>
                      <p:nvSpPr>
                        <p:cNvPr id="13375" name="Text Box 16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32" y="3147"/>
                          <a:ext cx="185" cy="17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de-DE"/>
                            <a:t>D</a:t>
                          </a:r>
                          <a:endParaRPr lang="ru-RU"/>
                        </a:p>
                      </p:txBody>
                    </p:sp>
                    <p:sp>
                      <p:nvSpPr>
                        <p:cNvPr id="13376" name="Oval 23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53" y="3161"/>
                          <a:ext cx="46" cy="46"/>
                        </a:xfrm>
                        <a:prstGeom prst="ellipse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77" name="Text Box 8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14" y="2879"/>
                          <a:ext cx="185" cy="17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de-DE"/>
                            <a:t>C</a:t>
                          </a:r>
                          <a:endParaRPr lang="ru-RU"/>
                        </a:p>
                      </p:txBody>
                    </p:sp>
                    <p:sp>
                      <p:nvSpPr>
                        <p:cNvPr id="13378" name="Oval 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04" y="2893"/>
                          <a:ext cx="46" cy="45"/>
                        </a:xfrm>
                        <a:prstGeom prst="ellipse">
                          <a:avLst/>
                        </a:prstGeom>
                        <a:solidFill>
                          <a:srgbClr val="00FF00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grpSp>
                  <p:nvGrpSpPr>
                    <p:cNvPr id="13357" name="Group 1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67" y="2576"/>
                      <a:ext cx="1092" cy="762"/>
                      <a:chOff x="3067" y="2576"/>
                      <a:chExt cx="1092" cy="762"/>
                    </a:xfrm>
                  </p:grpSpPr>
                  <p:grpSp>
                    <p:nvGrpSpPr>
                      <p:cNvPr id="13358" name="Group 1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67" y="2576"/>
                        <a:ext cx="457" cy="762"/>
                        <a:chOff x="3067" y="2576"/>
                        <a:chExt cx="457" cy="762"/>
                      </a:xfrm>
                    </p:grpSpPr>
                    <p:grpSp>
                      <p:nvGrpSpPr>
                        <p:cNvPr id="13368" name="Group 6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067" y="2576"/>
                          <a:ext cx="386" cy="725"/>
                          <a:chOff x="3113" y="2440"/>
                          <a:chExt cx="386" cy="725"/>
                        </a:xfrm>
                      </p:grpSpPr>
                      <p:pic>
                        <p:nvPicPr>
                          <p:cNvPr id="13371" name="Picture 178" descr="Flieger 5 sch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13" y="2440"/>
                            <a:ext cx="386" cy="72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</p:pic>
                      <p:sp>
                        <p:nvSpPr>
                          <p:cNvPr id="13372" name="Oval 23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429" y="3028"/>
                            <a:ext cx="46" cy="46"/>
                          </a:xfrm>
                          <a:prstGeom prst="ellipse">
                            <a:avLst/>
                          </a:prstGeom>
                          <a:solidFill>
                            <a:schemeClr val="accent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wrap="none" anchor="ctr"/>
                          <a:lstStyle/>
                          <a:p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13369" name="Oval 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85" y="2893"/>
                          <a:ext cx="46" cy="46"/>
                        </a:xfrm>
                        <a:prstGeom prst="ellipse">
                          <a:avLst/>
                        </a:prstGeom>
                        <a:solidFill>
                          <a:srgbClr val="CC99FF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70" name="Text Box 16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39" y="3165"/>
                          <a:ext cx="185" cy="17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de-DE"/>
                            <a:t>D</a:t>
                          </a:r>
                          <a:endParaRPr lang="ru-RU"/>
                        </a:p>
                      </p:txBody>
                    </p:sp>
                  </p:grpSp>
                  <p:sp>
                    <p:nvSpPr>
                      <p:cNvPr id="13359" name="Text Box 8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974" y="3165"/>
                        <a:ext cx="185" cy="17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de-DE"/>
                          <a:t>D</a:t>
                        </a:r>
                        <a:endParaRPr lang="ru-RU"/>
                      </a:p>
                    </p:txBody>
                  </p:sp>
                  <p:grpSp>
                    <p:nvGrpSpPr>
                      <p:cNvPr id="13360" name="Group 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21" y="2576"/>
                        <a:ext cx="265" cy="656"/>
                        <a:chOff x="3521" y="2576"/>
                        <a:chExt cx="265" cy="656"/>
                      </a:xfrm>
                    </p:grpSpPr>
                    <p:pic>
                      <p:nvPicPr>
                        <p:cNvPr id="13365" name="Picture 62" descr="Flieger 6 sch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1" y="2576"/>
                          <a:ext cx="265" cy="65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sp>
                      <p:nvSpPr>
                        <p:cNvPr id="13366" name="Oval 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60" y="2903"/>
                          <a:ext cx="51" cy="47"/>
                        </a:xfrm>
                        <a:prstGeom prst="ellipse">
                          <a:avLst/>
                        </a:prstGeom>
                        <a:solidFill>
                          <a:srgbClr val="CC99FF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67" name="Oval 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64" y="3159"/>
                          <a:ext cx="50" cy="47"/>
                        </a:xfrm>
                        <a:prstGeom prst="ellipse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3361" name="Group 7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838" y="2576"/>
                        <a:ext cx="231" cy="656"/>
                        <a:chOff x="3838" y="2440"/>
                        <a:chExt cx="231" cy="656"/>
                      </a:xfrm>
                    </p:grpSpPr>
                    <p:pic>
                      <p:nvPicPr>
                        <p:cNvPr id="13362" name="Picture 68" descr="Flieger 7 sch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8" y="2440"/>
                          <a:ext cx="231" cy="65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sp>
                      <p:nvSpPr>
                        <p:cNvPr id="13363" name="Oval 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20" y="2757"/>
                          <a:ext cx="46" cy="46"/>
                        </a:xfrm>
                        <a:prstGeom prst="ellipse">
                          <a:avLst/>
                        </a:prstGeom>
                        <a:solidFill>
                          <a:srgbClr val="CC99FF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64" name="Oval 2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3020"/>
                          <a:ext cx="46" cy="46"/>
                        </a:xfrm>
                        <a:prstGeom prst="ellipse">
                          <a:avLst/>
                        </a:prstGeom>
                        <a:solidFill>
                          <a:schemeClr val="accent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</p:grpSp>
              <p:sp>
                <p:nvSpPr>
                  <p:cNvPr id="13350" name="Line 250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2394"/>
                    <a:ext cx="0" cy="590"/>
                  </a:xfrm>
                  <a:prstGeom prst="line">
                    <a:avLst/>
                  </a:prstGeom>
                  <a:noFill/>
                  <a:ln w="9525">
                    <a:solidFill>
                      <a:srgbClr val="808080"/>
                    </a:solidFill>
                    <a:prstDash val="lg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1" name="Line 251"/>
                  <p:cNvSpPr>
                    <a:spLocks noChangeShapeType="1"/>
                  </p:cNvSpPr>
                  <p:nvPr/>
                </p:nvSpPr>
                <p:spPr bwMode="auto">
                  <a:xfrm>
                    <a:off x="2024" y="2736"/>
                    <a:ext cx="0" cy="261"/>
                  </a:xfrm>
                  <a:prstGeom prst="line">
                    <a:avLst/>
                  </a:prstGeom>
                  <a:noFill/>
                  <a:ln w="9525">
                    <a:solidFill>
                      <a:srgbClr val="808080"/>
                    </a:solidFill>
                    <a:prstDash val="lg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52" name="Line 251"/>
                  <p:cNvSpPr>
                    <a:spLocks noChangeShapeType="1"/>
                  </p:cNvSpPr>
                  <p:nvPr/>
                </p:nvSpPr>
                <p:spPr bwMode="auto">
                  <a:xfrm>
                    <a:off x="2704" y="2690"/>
                    <a:ext cx="0" cy="318"/>
                  </a:xfrm>
                  <a:prstGeom prst="line">
                    <a:avLst/>
                  </a:prstGeom>
                  <a:noFill/>
                  <a:ln w="9525">
                    <a:solidFill>
                      <a:srgbClr val="808080"/>
                    </a:solidFill>
                    <a:prstDash val="lgDash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sp>
              <p:nvSpPr>
                <p:cNvPr id="13345" name="Oval 247"/>
                <p:cNvSpPr>
                  <a:spLocks noChangeArrowheads="1"/>
                </p:cNvSpPr>
                <p:nvPr/>
              </p:nvSpPr>
              <p:spPr bwMode="auto">
                <a:xfrm>
                  <a:off x="1320" y="2621"/>
                  <a:ext cx="46" cy="4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346" name="Line 241"/>
                <p:cNvSpPr>
                  <a:spLocks noChangeShapeType="1"/>
                </p:cNvSpPr>
                <p:nvPr/>
              </p:nvSpPr>
              <p:spPr bwMode="auto">
                <a:xfrm flipH="1">
                  <a:off x="890" y="2621"/>
                  <a:ext cx="127" cy="127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47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2205" y="2939"/>
                  <a:ext cx="91" cy="91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48" name="Line 212"/>
                <p:cNvSpPr>
                  <a:spLocks noChangeShapeType="1"/>
                </p:cNvSpPr>
                <p:nvPr/>
              </p:nvSpPr>
              <p:spPr bwMode="auto">
                <a:xfrm>
                  <a:off x="1797" y="2939"/>
                  <a:ext cx="91" cy="91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13343" name="Line 106"/>
              <p:cNvSpPr>
                <a:spLocks noChangeShapeType="1"/>
              </p:cNvSpPr>
              <p:nvPr/>
            </p:nvSpPr>
            <p:spPr bwMode="auto">
              <a:xfrm>
                <a:off x="1344" y="2712"/>
                <a:ext cx="0" cy="136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005E000E-4DC2-4BE2-BD25-6B1AA2207432}"/>
                </a:ext>
              </a:extLst>
            </p:cNvPr>
            <p:cNvSpPr txBox="1"/>
            <p:nvPr/>
          </p:nvSpPr>
          <p:spPr>
            <a:xfrm>
              <a:off x="652406" y="5273308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/>
                <a:t>Name</a:t>
              </a:r>
              <a:r>
                <a:rPr lang="de-DE" dirty="0"/>
                <a:t>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A4-Papier (210 x 297 mm)</PresentationFormat>
  <Paragraphs>56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Karo</dc:creator>
  <cp:lastModifiedBy>Maren Heinzerling</cp:lastModifiedBy>
  <cp:revision>170</cp:revision>
  <dcterms:created xsi:type="dcterms:W3CDTF">2013-10-20T21:29:02Z</dcterms:created>
  <dcterms:modified xsi:type="dcterms:W3CDTF">2020-05-31T08:27:13Z</dcterms:modified>
</cp:coreProperties>
</file>