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6" r:id="rId3"/>
    <p:sldId id="262" r:id="rId4"/>
    <p:sldId id="266" r:id="rId5"/>
    <p:sldId id="263" r:id="rId6"/>
    <p:sldId id="259" r:id="rId7"/>
    <p:sldId id="260" r:id="rId8"/>
  </p:sldIdLst>
  <p:sldSz cx="6858000" cy="9144000" type="screen4x3"/>
  <p:notesSz cx="6858000" cy="9144000"/>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E1"/>
    <a:srgbClr val="CCFFFF"/>
    <a:srgbClr val="333399"/>
    <a:srgbClr val="0000FF"/>
    <a:srgbClr val="008000"/>
    <a:srgbClr val="CC3300"/>
    <a:srgbClr val="FFFFCC"/>
    <a:srgbClr val="EBCA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53" autoAdjust="0"/>
    <p:restoredTop sz="94660"/>
  </p:normalViewPr>
  <p:slideViewPr>
    <p:cSldViewPr>
      <p:cViewPr varScale="1">
        <p:scale>
          <a:sx n="83" d="100"/>
          <a:sy n="83" d="100"/>
        </p:scale>
        <p:origin x="2970" y="108"/>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857250" y="1497013"/>
            <a:ext cx="5143500" cy="3182937"/>
          </a:xfrm>
        </p:spPr>
        <p:txBody>
          <a:bodyPr anchor="b"/>
          <a:lstStyle>
            <a:lvl1pPr algn="ctr">
              <a:defRPr sz="6000"/>
            </a:lvl1pPr>
          </a:lstStyle>
          <a:p>
            <a:r>
              <a:rPr lang="de-DE"/>
              <a:t>Mastertitelformat bearbeiten</a:t>
            </a:r>
          </a:p>
        </p:txBody>
      </p:sp>
      <p:sp>
        <p:nvSpPr>
          <p:cNvPr id="3" name="Untertitel 2"/>
          <p:cNvSpPr>
            <a:spLocks noGrp="1"/>
          </p:cNvSpPr>
          <p:nvPr>
            <p:ph type="subTitle" idx="1"/>
          </p:nvPr>
        </p:nvSpPr>
        <p:spPr>
          <a:xfrm>
            <a:off x="857250" y="4802188"/>
            <a:ext cx="5143500" cy="22082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Rectangle 4">
            <a:extLst>
              <a:ext uri="{FF2B5EF4-FFF2-40B4-BE49-F238E27FC236}">
                <a16:creationId xmlns:a16="http://schemas.microsoft.com/office/drawing/2014/main" id="{DF3FE020-863C-4FBC-8A2E-9440E3AC1688}"/>
              </a:ext>
            </a:extLst>
          </p:cNvPr>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a:extLst>
              <a:ext uri="{FF2B5EF4-FFF2-40B4-BE49-F238E27FC236}">
                <a16:creationId xmlns:a16="http://schemas.microsoft.com/office/drawing/2014/main" id="{6F847D78-4EC1-4DBA-96B0-90CC7650D71B}"/>
              </a:ext>
            </a:extLst>
          </p:cNvPr>
          <p:cNvSpPr>
            <a:spLocks noGrp="1" noChangeArrowheads="1"/>
          </p:cNvSpPr>
          <p:nvPr>
            <p:ph type="ftr" sz="quarter" idx="11"/>
          </p:nvPr>
        </p:nvSpPr>
        <p:spPr>
          <a:ln/>
        </p:spPr>
        <p:txBody>
          <a:bodyPr/>
          <a:lstStyle>
            <a:lvl1pPr>
              <a:defRPr/>
            </a:lvl1pPr>
          </a:lstStyle>
          <a:p>
            <a:pPr>
              <a:defRPr/>
            </a:pPr>
            <a:endParaRPr lang="de-DE" altLang="de-DE"/>
          </a:p>
        </p:txBody>
      </p:sp>
      <p:sp>
        <p:nvSpPr>
          <p:cNvPr id="6" name="Rectangle 6">
            <a:extLst>
              <a:ext uri="{FF2B5EF4-FFF2-40B4-BE49-F238E27FC236}">
                <a16:creationId xmlns:a16="http://schemas.microsoft.com/office/drawing/2014/main" id="{6F455BC5-3CAF-430C-B068-788E36AA0DB4}"/>
              </a:ext>
            </a:extLst>
          </p:cNvPr>
          <p:cNvSpPr>
            <a:spLocks noGrp="1" noChangeArrowheads="1"/>
          </p:cNvSpPr>
          <p:nvPr>
            <p:ph type="sldNum" sz="quarter" idx="12"/>
          </p:nvPr>
        </p:nvSpPr>
        <p:spPr>
          <a:ln/>
        </p:spPr>
        <p:txBody>
          <a:bodyPr/>
          <a:lstStyle>
            <a:lvl1pPr>
              <a:defRPr/>
            </a:lvl1pPr>
          </a:lstStyle>
          <a:p>
            <a:pPr>
              <a:defRPr/>
            </a:pPr>
            <a:fld id="{D19AF454-DACC-45A8-B85A-2CFF3F84F44F}" type="slidenum">
              <a:rPr lang="de-DE" altLang="de-DE"/>
              <a:pPr>
                <a:defRPr/>
              </a:pPr>
              <a:t>‹Nr.›</a:t>
            </a:fld>
            <a:endParaRPr lang="de-DE" altLang="de-DE"/>
          </a:p>
        </p:txBody>
      </p:sp>
    </p:spTree>
    <p:extLst>
      <p:ext uri="{BB962C8B-B14F-4D97-AF65-F5344CB8AC3E}">
        <p14:creationId xmlns:p14="http://schemas.microsoft.com/office/powerpoint/2010/main" val="2865042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a16="http://schemas.microsoft.com/office/drawing/2014/main" id="{21765F99-CB84-49D2-B55B-72E1A84578D4}"/>
              </a:ext>
            </a:extLst>
          </p:cNvPr>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a:extLst>
              <a:ext uri="{FF2B5EF4-FFF2-40B4-BE49-F238E27FC236}">
                <a16:creationId xmlns:a16="http://schemas.microsoft.com/office/drawing/2014/main" id="{FE52DB45-CB01-4230-A600-8EEA58179380}"/>
              </a:ext>
            </a:extLst>
          </p:cNvPr>
          <p:cNvSpPr>
            <a:spLocks noGrp="1" noChangeArrowheads="1"/>
          </p:cNvSpPr>
          <p:nvPr>
            <p:ph type="ftr" sz="quarter" idx="11"/>
          </p:nvPr>
        </p:nvSpPr>
        <p:spPr>
          <a:ln/>
        </p:spPr>
        <p:txBody>
          <a:bodyPr/>
          <a:lstStyle>
            <a:lvl1pPr>
              <a:defRPr/>
            </a:lvl1pPr>
          </a:lstStyle>
          <a:p>
            <a:pPr>
              <a:defRPr/>
            </a:pPr>
            <a:endParaRPr lang="de-DE" altLang="de-DE"/>
          </a:p>
        </p:txBody>
      </p:sp>
      <p:sp>
        <p:nvSpPr>
          <p:cNvPr id="6" name="Rectangle 6">
            <a:extLst>
              <a:ext uri="{FF2B5EF4-FFF2-40B4-BE49-F238E27FC236}">
                <a16:creationId xmlns:a16="http://schemas.microsoft.com/office/drawing/2014/main" id="{E04D3999-90D5-4CC8-8FE8-883EF84F00FF}"/>
              </a:ext>
            </a:extLst>
          </p:cNvPr>
          <p:cNvSpPr>
            <a:spLocks noGrp="1" noChangeArrowheads="1"/>
          </p:cNvSpPr>
          <p:nvPr>
            <p:ph type="sldNum" sz="quarter" idx="12"/>
          </p:nvPr>
        </p:nvSpPr>
        <p:spPr>
          <a:ln/>
        </p:spPr>
        <p:txBody>
          <a:bodyPr/>
          <a:lstStyle>
            <a:lvl1pPr>
              <a:defRPr/>
            </a:lvl1pPr>
          </a:lstStyle>
          <a:p>
            <a:pPr>
              <a:defRPr/>
            </a:pPr>
            <a:fld id="{9694B371-88EE-4EE0-808F-E8216C0AD968}" type="slidenum">
              <a:rPr lang="de-DE" altLang="de-DE"/>
              <a:pPr>
                <a:defRPr/>
              </a:pPr>
              <a:t>‹Nr.›</a:t>
            </a:fld>
            <a:endParaRPr lang="de-DE" altLang="de-DE"/>
          </a:p>
        </p:txBody>
      </p:sp>
    </p:spTree>
    <p:extLst>
      <p:ext uri="{BB962C8B-B14F-4D97-AF65-F5344CB8AC3E}">
        <p14:creationId xmlns:p14="http://schemas.microsoft.com/office/powerpoint/2010/main" val="1913569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68313" y="2279650"/>
            <a:ext cx="5915025" cy="3803650"/>
          </a:xfrm>
        </p:spPr>
        <p:txBody>
          <a:bodyPr anchor="b"/>
          <a:lstStyle>
            <a:lvl1pPr>
              <a:defRPr sz="6000"/>
            </a:lvl1pPr>
          </a:lstStyle>
          <a:p>
            <a:r>
              <a:rPr lang="de-DE"/>
              <a:t>Mastertitelformat bearbeiten</a:t>
            </a:r>
          </a:p>
        </p:txBody>
      </p:sp>
      <p:sp>
        <p:nvSpPr>
          <p:cNvPr id="3" name="Textplatzhalter 2"/>
          <p:cNvSpPr>
            <a:spLocks noGrp="1"/>
          </p:cNvSpPr>
          <p:nvPr>
            <p:ph type="body" idx="1"/>
          </p:nvPr>
        </p:nvSpPr>
        <p:spPr>
          <a:xfrm>
            <a:off x="468313" y="6119813"/>
            <a:ext cx="5915025" cy="200025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Mastertextformat bearbeiten</a:t>
            </a:r>
          </a:p>
        </p:txBody>
      </p:sp>
      <p:sp>
        <p:nvSpPr>
          <p:cNvPr id="4" name="Rectangle 4">
            <a:extLst>
              <a:ext uri="{FF2B5EF4-FFF2-40B4-BE49-F238E27FC236}">
                <a16:creationId xmlns:a16="http://schemas.microsoft.com/office/drawing/2014/main" id="{B7F4C63C-9956-4FA3-9440-D2EB6908636F}"/>
              </a:ext>
            </a:extLst>
          </p:cNvPr>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a:extLst>
              <a:ext uri="{FF2B5EF4-FFF2-40B4-BE49-F238E27FC236}">
                <a16:creationId xmlns:a16="http://schemas.microsoft.com/office/drawing/2014/main" id="{78F568AC-FFF2-4505-A489-621E771773C3}"/>
              </a:ext>
            </a:extLst>
          </p:cNvPr>
          <p:cNvSpPr>
            <a:spLocks noGrp="1" noChangeArrowheads="1"/>
          </p:cNvSpPr>
          <p:nvPr>
            <p:ph type="ftr" sz="quarter" idx="11"/>
          </p:nvPr>
        </p:nvSpPr>
        <p:spPr>
          <a:ln/>
        </p:spPr>
        <p:txBody>
          <a:bodyPr/>
          <a:lstStyle>
            <a:lvl1pPr>
              <a:defRPr/>
            </a:lvl1pPr>
          </a:lstStyle>
          <a:p>
            <a:pPr>
              <a:defRPr/>
            </a:pPr>
            <a:endParaRPr lang="de-DE" altLang="de-DE"/>
          </a:p>
        </p:txBody>
      </p:sp>
      <p:sp>
        <p:nvSpPr>
          <p:cNvPr id="6" name="Rectangle 6">
            <a:extLst>
              <a:ext uri="{FF2B5EF4-FFF2-40B4-BE49-F238E27FC236}">
                <a16:creationId xmlns:a16="http://schemas.microsoft.com/office/drawing/2014/main" id="{F11F6C82-8F91-42F0-B450-5E76D2ACB1C5}"/>
              </a:ext>
            </a:extLst>
          </p:cNvPr>
          <p:cNvSpPr>
            <a:spLocks noGrp="1" noChangeArrowheads="1"/>
          </p:cNvSpPr>
          <p:nvPr>
            <p:ph type="sldNum" sz="quarter" idx="12"/>
          </p:nvPr>
        </p:nvSpPr>
        <p:spPr>
          <a:ln/>
        </p:spPr>
        <p:txBody>
          <a:bodyPr/>
          <a:lstStyle>
            <a:lvl1pPr>
              <a:defRPr/>
            </a:lvl1pPr>
          </a:lstStyle>
          <a:p>
            <a:pPr>
              <a:defRPr/>
            </a:pPr>
            <a:fld id="{2A12E2A4-62FE-46DD-80E1-38126AFFFA4B}" type="slidenum">
              <a:rPr lang="de-DE" altLang="de-DE"/>
              <a:pPr>
                <a:defRPr/>
              </a:pPr>
              <a:t>‹Nr.›</a:t>
            </a:fld>
            <a:endParaRPr lang="de-DE" altLang="de-DE"/>
          </a:p>
        </p:txBody>
      </p:sp>
    </p:spTree>
    <p:extLst>
      <p:ext uri="{BB962C8B-B14F-4D97-AF65-F5344CB8AC3E}">
        <p14:creationId xmlns:p14="http://schemas.microsoft.com/office/powerpoint/2010/main" val="759049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342900" y="2133600"/>
            <a:ext cx="3009900" cy="60340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3505200" y="2133600"/>
            <a:ext cx="3009900" cy="60340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a:extLst>
              <a:ext uri="{FF2B5EF4-FFF2-40B4-BE49-F238E27FC236}">
                <a16:creationId xmlns:a16="http://schemas.microsoft.com/office/drawing/2014/main" id="{AEFEAE93-088A-4BC4-821E-2B6E50DE091F}"/>
              </a:ext>
            </a:extLst>
          </p:cNvPr>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5">
            <a:extLst>
              <a:ext uri="{FF2B5EF4-FFF2-40B4-BE49-F238E27FC236}">
                <a16:creationId xmlns:a16="http://schemas.microsoft.com/office/drawing/2014/main" id="{6CD4BD88-AB80-45C6-A87C-6F140E140EBE}"/>
              </a:ext>
            </a:extLst>
          </p:cNvPr>
          <p:cNvSpPr>
            <a:spLocks noGrp="1" noChangeArrowheads="1"/>
          </p:cNvSpPr>
          <p:nvPr>
            <p:ph type="ftr" sz="quarter" idx="11"/>
          </p:nvPr>
        </p:nvSpPr>
        <p:spPr>
          <a:ln/>
        </p:spPr>
        <p:txBody>
          <a:bodyPr/>
          <a:lstStyle>
            <a:lvl1pPr>
              <a:defRPr/>
            </a:lvl1pPr>
          </a:lstStyle>
          <a:p>
            <a:pPr>
              <a:defRPr/>
            </a:pPr>
            <a:endParaRPr lang="de-DE" altLang="de-DE"/>
          </a:p>
        </p:txBody>
      </p:sp>
      <p:sp>
        <p:nvSpPr>
          <p:cNvPr id="7" name="Rectangle 6">
            <a:extLst>
              <a:ext uri="{FF2B5EF4-FFF2-40B4-BE49-F238E27FC236}">
                <a16:creationId xmlns:a16="http://schemas.microsoft.com/office/drawing/2014/main" id="{0BF3CE8F-8732-421B-9EF8-4F948F476181}"/>
              </a:ext>
            </a:extLst>
          </p:cNvPr>
          <p:cNvSpPr>
            <a:spLocks noGrp="1" noChangeArrowheads="1"/>
          </p:cNvSpPr>
          <p:nvPr>
            <p:ph type="sldNum" sz="quarter" idx="12"/>
          </p:nvPr>
        </p:nvSpPr>
        <p:spPr>
          <a:ln/>
        </p:spPr>
        <p:txBody>
          <a:bodyPr/>
          <a:lstStyle>
            <a:lvl1pPr>
              <a:defRPr/>
            </a:lvl1pPr>
          </a:lstStyle>
          <a:p>
            <a:pPr>
              <a:defRPr/>
            </a:pPr>
            <a:fld id="{7813C744-EE91-47E4-9986-4479B0EE6CA3}" type="slidenum">
              <a:rPr lang="de-DE" altLang="de-DE"/>
              <a:pPr>
                <a:defRPr/>
              </a:pPr>
              <a:t>‹Nr.›</a:t>
            </a:fld>
            <a:endParaRPr lang="de-DE" altLang="de-DE"/>
          </a:p>
        </p:txBody>
      </p:sp>
    </p:spTree>
    <p:extLst>
      <p:ext uri="{BB962C8B-B14F-4D97-AF65-F5344CB8AC3E}">
        <p14:creationId xmlns:p14="http://schemas.microsoft.com/office/powerpoint/2010/main" val="488700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73075" y="487363"/>
            <a:ext cx="5915025" cy="1766887"/>
          </a:xfrm>
        </p:spPr>
        <p:txBody>
          <a:bodyPr/>
          <a:lstStyle/>
          <a:p>
            <a:r>
              <a:rPr lang="de-DE"/>
              <a:t>Mastertitelformat bearbeiten</a:t>
            </a:r>
          </a:p>
        </p:txBody>
      </p:sp>
      <p:sp>
        <p:nvSpPr>
          <p:cNvPr id="3" name="Textplatzhalter 2"/>
          <p:cNvSpPr>
            <a:spLocks noGrp="1"/>
          </p:cNvSpPr>
          <p:nvPr>
            <p:ph type="body" idx="1"/>
          </p:nvPr>
        </p:nvSpPr>
        <p:spPr>
          <a:xfrm>
            <a:off x="473075" y="2241550"/>
            <a:ext cx="2900363" cy="10985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73075" y="3340100"/>
            <a:ext cx="2900363" cy="491331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3471863" y="2241550"/>
            <a:ext cx="2916237" cy="10985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3471863" y="3340100"/>
            <a:ext cx="2916237" cy="491331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a:extLst>
              <a:ext uri="{FF2B5EF4-FFF2-40B4-BE49-F238E27FC236}">
                <a16:creationId xmlns:a16="http://schemas.microsoft.com/office/drawing/2014/main" id="{E3F38B91-12E3-4474-BF1D-3FC5F70B5548}"/>
              </a:ext>
            </a:extLst>
          </p:cNvPr>
          <p:cNvSpPr>
            <a:spLocks noGrp="1" noChangeArrowheads="1"/>
          </p:cNvSpPr>
          <p:nvPr>
            <p:ph type="dt" sz="half" idx="10"/>
          </p:nvPr>
        </p:nvSpPr>
        <p:spPr>
          <a:ln/>
        </p:spPr>
        <p:txBody>
          <a:bodyPr/>
          <a:lstStyle>
            <a:lvl1pPr>
              <a:defRPr/>
            </a:lvl1pPr>
          </a:lstStyle>
          <a:p>
            <a:pPr>
              <a:defRPr/>
            </a:pPr>
            <a:endParaRPr lang="de-DE" altLang="de-DE"/>
          </a:p>
        </p:txBody>
      </p:sp>
      <p:sp>
        <p:nvSpPr>
          <p:cNvPr id="8" name="Rectangle 5">
            <a:extLst>
              <a:ext uri="{FF2B5EF4-FFF2-40B4-BE49-F238E27FC236}">
                <a16:creationId xmlns:a16="http://schemas.microsoft.com/office/drawing/2014/main" id="{8BBFC416-3197-48AE-8376-1EFD42415DC5}"/>
              </a:ext>
            </a:extLst>
          </p:cNvPr>
          <p:cNvSpPr>
            <a:spLocks noGrp="1" noChangeArrowheads="1"/>
          </p:cNvSpPr>
          <p:nvPr>
            <p:ph type="ftr" sz="quarter" idx="11"/>
          </p:nvPr>
        </p:nvSpPr>
        <p:spPr>
          <a:ln/>
        </p:spPr>
        <p:txBody>
          <a:bodyPr/>
          <a:lstStyle>
            <a:lvl1pPr>
              <a:defRPr/>
            </a:lvl1pPr>
          </a:lstStyle>
          <a:p>
            <a:pPr>
              <a:defRPr/>
            </a:pPr>
            <a:endParaRPr lang="de-DE" altLang="de-DE"/>
          </a:p>
        </p:txBody>
      </p:sp>
      <p:sp>
        <p:nvSpPr>
          <p:cNvPr id="9" name="Rectangle 6">
            <a:extLst>
              <a:ext uri="{FF2B5EF4-FFF2-40B4-BE49-F238E27FC236}">
                <a16:creationId xmlns:a16="http://schemas.microsoft.com/office/drawing/2014/main" id="{E1B4A69C-3BE1-436D-9A24-5A8E847ED984}"/>
              </a:ext>
            </a:extLst>
          </p:cNvPr>
          <p:cNvSpPr>
            <a:spLocks noGrp="1" noChangeArrowheads="1"/>
          </p:cNvSpPr>
          <p:nvPr>
            <p:ph type="sldNum" sz="quarter" idx="12"/>
          </p:nvPr>
        </p:nvSpPr>
        <p:spPr>
          <a:ln/>
        </p:spPr>
        <p:txBody>
          <a:bodyPr/>
          <a:lstStyle>
            <a:lvl1pPr>
              <a:defRPr/>
            </a:lvl1pPr>
          </a:lstStyle>
          <a:p>
            <a:pPr>
              <a:defRPr/>
            </a:pPr>
            <a:fld id="{5DFBF5CF-C4D1-4E89-A7B1-E55508336462}" type="slidenum">
              <a:rPr lang="de-DE" altLang="de-DE"/>
              <a:pPr>
                <a:defRPr/>
              </a:pPr>
              <a:t>‹Nr.›</a:t>
            </a:fld>
            <a:endParaRPr lang="de-DE" altLang="de-DE"/>
          </a:p>
        </p:txBody>
      </p:sp>
    </p:spTree>
    <p:extLst>
      <p:ext uri="{BB962C8B-B14F-4D97-AF65-F5344CB8AC3E}">
        <p14:creationId xmlns:p14="http://schemas.microsoft.com/office/powerpoint/2010/main" val="298008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Rectangle 4">
            <a:extLst>
              <a:ext uri="{FF2B5EF4-FFF2-40B4-BE49-F238E27FC236}">
                <a16:creationId xmlns:a16="http://schemas.microsoft.com/office/drawing/2014/main" id="{AC894AD5-8203-4450-833D-50E2200855F7}"/>
              </a:ext>
            </a:extLst>
          </p:cNvPr>
          <p:cNvSpPr>
            <a:spLocks noGrp="1" noChangeArrowheads="1"/>
          </p:cNvSpPr>
          <p:nvPr>
            <p:ph type="dt" sz="half" idx="10"/>
          </p:nvPr>
        </p:nvSpPr>
        <p:spPr>
          <a:ln/>
        </p:spPr>
        <p:txBody>
          <a:bodyPr/>
          <a:lstStyle>
            <a:lvl1pPr>
              <a:defRPr/>
            </a:lvl1pPr>
          </a:lstStyle>
          <a:p>
            <a:pPr>
              <a:defRPr/>
            </a:pPr>
            <a:endParaRPr lang="de-DE" altLang="de-DE"/>
          </a:p>
        </p:txBody>
      </p:sp>
      <p:sp>
        <p:nvSpPr>
          <p:cNvPr id="4" name="Rectangle 5">
            <a:extLst>
              <a:ext uri="{FF2B5EF4-FFF2-40B4-BE49-F238E27FC236}">
                <a16:creationId xmlns:a16="http://schemas.microsoft.com/office/drawing/2014/main" id="{3E857F7A-2014-4A42-8510-12CAC358F661}"/>
              </a:ext>
            </a:extLst>
          </p:cNvPr>
          <p:cNvSpPr>
            <a:spLocks noGrp="1" noChangeArrowheads="1"/>
          </p:cNvSpPr>
          <p:nvPr>
            <p:ph type="ftr" sz="quarter" idx="11"/>
          </p:nvPr>
        </p:nvSpPr>
        <p:spPr>
          <a:ln/>
        </p:spPr>
        <p:txBody>
          <a:bodyPr/>
          <a:lstStyle>
            <a:lvl1pPr>
              <a:defRPr/>
            </a:lvl1pPr>
          </a:lstStyle>
          <a:p>
            <a:pPr>
              <a:defRPr/>
            </a:pPr>
            <a:endParaRPr lang="de-DE" altLang="de-DE"/>
          </a:p>
        </p:txBody>
      </p:sp>
      <p:sp>
        <p:nvSpPr>
          <p:cNvPr id="5" name="Rectangle 6">
            <a:extLst>
              <a:ext uri="{FF2B5EF4-FFF2-40B4-BE49-F238E27FC236}">
                <a16:creationId xmlns:a16="http://schemas.microsoft.com/office/drawing/2014/main" id="{D19CC782-418D-4E61-90B8-0DA9B041401D}"/>
              </a:ext>
            </a:extLst>
          </p:cNvPr>
          <p:cNvSpPr>
            <a:spLocks noGrp="1" noChangeArrowheads="1"/>
          </p:cNvSpPr>
          <p:nvPr>
            <p:ph type="sldNum" sz="quarter" idx="12"/>
          </p:nvPr>
        </p:nvSpPr>
        <p:spPr>
          <a:ln/>
        </p:spPr>
        <p:txBody>
          <a:bodyPr/>
          <a:lstStyle>
            <a:lvl1pPr>
              <a:defRPr/>
            </a:lvl1pPr>
          </a:lstStyle>
          <a:p>
            <a:pPr>
              <a:defRPr/>
            </a:pPr>
            <a:fld id="{4253C942-2984-49DB-8702-F9EB05A789FB}" type="slidenum">
              <a:rPr lang="de-DE" altLang="de-DE"/>
              <a:pPr>
                <a:defRPr/>
              </a:pPr>
              <a:t>‹Nr.›</a:t>
            </a:fld>
            <a:endParaRPr lang="de-DE" altLang="de-DE"/>
          </a:p>
        </p:txBody>
      </p:sp>
    </p:spTree>
    <p:extLst>
      <p:ext uri="{BB962C8B-B14F-4D97-AF65-F5344CB8AC3E}">
        <p14:creationId xmlns:p14="http://schemas.microsoft.com/office/powerpoint/2010/main" val="3867389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F21EBA1-193B-4075-80B1-B94359D09EC9}"/>
              </a:ext>
            </a:extLst>
          </p:cNvPr>
          <p:cNvSpPr>
            <a:spLocks noGrp="1" noChangeArrowheads="1"/>
          </p:cNvSpPr>
          <p:nvPr>
            <p:ph type="dt" sz="half" idx="10"/>
          </p:nvPr>
        </p:nvSpPr>
        <p:spPr>
          <a:ln/>
        </p:spPr>
        <p:txBody>
          <a:bodyPr/>
          <a:lstStyle>
            <a:lvl1pPr>
              <a:defRPr/>
            </a:lvl1pPr>
          </a:lstStyle>
          <a:p>
            <a:pPr>
              <a:defRPr/>
            </a:pPr>
            <a:endParaRPr lang="de-DE" altLang="de-DE"/>
          </a:p>
        </p:txBody>
      </p:sp>
      <p:sp>
        <p:nvSpPr>
          <p:cNvPr id="3" name="Rectangle 5">
            <a:extLst>
              <a:ext uri="{FF2B5EF4-FFF2-40B4-BE49-F238E27FC236}">
                <a16:creationId xmlns:a16="http://schemas.microsoft.com/office/drawing/2014/main" id="{372DEDA8-15E2-4579-BAB9-2776B1F0F080}"/>
              </a:ext>
            </a:extLst>
          </p:cNvPr>
          <p:cNvSpPr>
            <a:spLocks noGrp="1" noChangeArrowheads="1"/>
          </p:cNvSpPr>
          <p:nvPr>
            <p:ph type="ftr" sz="quarter" idx="11"/>
          </p:nvPr>
        </p:nvSpPr>
        <p:spPr>
          <a:ln/>
        </p:spPr>
        <p:txBody>
          <a:bodyPr/>
          <a:lstStyle>
            <a:lvl1pPr>
              <a:defRPr/>
            </a:lvl1pPr>
          </a:lstStyle>
          <a:p>
            <a:pPr>
              <a:defRPr/>
            </a:pPr>
            <a:endParaRPr lang="de-DE" altLang="de-DE"/>
          </a:p>
        </p:txBody>
      </p:sp>
      <p:sp>
        <p:nvSpPr>
          <p:cNvPr id="4" name="Rectangle 6">
            <a:extLst>
              <a:ext uri="{FF2B5EF4-FFF2-40B4-BE49-F238E27FC236}">
                <a16:creationId xmlns:a16="http://schemas.microsoft.com/office/drawing/2014/main" id="{E274BC81-3E21-4AB2-A6CE-2F14A4501B2F}"/>
              </a:ext>
            </a:extLst>
          </p:cNvPr>
          <p:cNvSpPr>
            <a:spLocks noGrp="1" noChangeArrowheads="1"/>
          </p:cNvSpPr>
          <p:nvPr>
            <p:ph type="sldNum" sz="quarter" idx="12"/>
          </p:nvPr>
        </p:nvSpPr>
        <p:spPr>
          <a:ln/>
        </p:spPr>
        <p:txBody>
          <a:bodyPr/>
          <a:lstStyle>
            <a:lvl1pPr>
              <a:defRPr/>
            </a:lvl1pPr>
          </a:lstStyle>
          <a:p>
            <a:pPr>
              <a:defRPr/>
            </a:pPr>
            <a:fld id="{65FD8990-6005-43E6-B942-743C56FA2852}" type="slidenum">
              <a:rPr lang="de-DE" altLang="de-DE"/>
              <a:pPr>
                <a:defRPr/>
              </a:pPr>
              <a:t>‹Nr.›</a:t>
            </a:fld>
            <a:endParaRPr lang="de-DE" altLang="de-DE"/>
          </a:p>
        </p:txBody>
      </p:sp>
    </p:spTree>
    <p:extLst>
      <p:ext uri="{BB962C8B-B14F-4D97-AF65-F5344CB8AC3E}">
        <p14:creationId xmlns:p14="http://schemas.microsoft.com/office/powerpoint/2010/main" val="3527063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73075" y="609600"/>
            <a:ext cx="2211388" cy="2133600"/>
          </a:xfrm>
        </p:spPr>
        <p:txBody>
          <a:bodyPr anchor="b"/>
          <a:lstStyle>
            <a:lvl1pPr>
              <a:defRPr sz="3200"/>
            </a:lvl1pPr>
          </a:lstStyle>
          <a:p>
            <a:r>
              <a:rPr lang="de-DE"/>
              <a:t>Mastertitelformat bearbeiten</a:t>
            </a:r>
          </a:p>
        </p:txBody>
      </p:sp>
      <p:sp>
        <p:nvSpPr>
          <p:cNvPr id="3" name="Inhaltsplatzhalter 2"/>
          <p:cNvSpPr>
            <a:spLocks noGrp="1"/>
          </p:cNvSpPr>
          <p:nvPr>
            <p:ph idx="1"/>
          </p:nvPr>
        </p:nvSpPr>
        <p:spPr>
          <a:xfrm>
            <a:off x="2916238" y="1316038"/>
            <a:ext cx="3471862" cy="64992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73075" y="2743200"/>
            <a:ext cx="2211388" cy="508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Rectangle 4">
            <a:extLst>
              <a:ext uri="{FF2B5EF4-FFF2-40B4-BE49-F238E27FC236}">
                <a16:creationId xmlns:a16="http://schemas.microsoft.com/office/drawing/2014/main" id="{F218599C-9D38-4A52-98B3-A1770353E633}"/>
              </a:ext>
            </a:extLst>
          </p:cNvPr>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5">
            <a:extLst>
              <a:ext uri="{FF2B5EF4-FFF2-40B4-BE49-F238E27FC236}">
                <a16:creationId xmlns:a16="http://schemas.microsoft.com/office/drawing/2014/main" id="{A8F2A178-E0EE-4299-B010-6E5C1047F42A}"/>
              </a:ext>
            </a:extLst>
          </p:cNvPr>
          <p:cNvSpPr>
            <a:spLocks noGrp="1" noChangeArrowheads="1"/>
          </p:cNvSpPr>
          <p:nvPr>
            <p:ph type="ftr" sz="quarter" idx="11"/>
          </p:nvPr>
        </p:nvSpPr>
        <p:spPr>
          <a:ln/>
        </p:spPr>
        <p:txBody>
          <a:bodyPr/>
          <a:lstStyle>
            <a:lvl1pPr>
              <a:defRPr/>
            </a:lvl1pPr>
          </a:lstStyle>
          <a:p>
            <a:pPr>
              <a:defRPr/>
            </a:pPr>
            <a:endParaRPr lang="de-DE" altLang="de-DE"/>
          </a:p>
        </p:txBody>
      </p:sp>
      <p:sp>
        <p:nvSpPr>
          <p:cNvPr id="7" name="Rectangle 6">
            <a:extLst>
              <a:ext uri="{FF2B5EF4-FFF2-40B4-BE49-F238E27FC236}">
                <a16:creationId xmlns:a16="http://schemas.microsoft.com/office/drawing/2014/main" id="{17F31167-F53A-4FE5-957B-330D3AE602C7}"/>
              </a:ext>
            </a:extLst>
          </p:cNvPr>
          <p:cNvSpPr>
            <a:spLocks noGrp="1" noChangeArrowheads="1"/>
          </p:cNvSpPr>
          <p:nvPr>
            <p:ph type="sldNum" sz="quarter" idx="12"/>
          </p:nvPr>
        </p:nvSpPr>
        <p:spPr>
          <a:ln/>
        </p:spPr>
        <p:txBody>
          <a:bodyPr/>
          <a:lstStyle>
            <a:lvl1pPr>
              <a:defRPr/>
            </a:lvl1pPr>
          </a:lstStyle>
          <a:p>
            <a:pPr>
              <a:defRPr/>
            </a:pPr>
            <a:fld id="{9CC2C612-16D8-460D-AD38-5082667EC51B}" type="slidenum">
              <a:rPr lang="de-DE" altLang="de-DE"/>
              <a:pPr>
                <a:defRPr/>
              </a:pPr>
              <a:t>‹Nr.›</a:t>
            </a:fld>
            <a:endParaRPr lang="de-DE" altLang="de-DE"/>
          </a:p>
        </p:txBody>
      </p:sp>
    </p:spTree>
    <p:extLst>
      <p:ext uri="{BB962C8B-B14F-4D97-AF65-F5344CB8AC3E}">
        <p14:creationId xmlns:p14="http://schemas.microsoft.com/office/powerpoint/2010/main" val="349909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73075" y="609600"/>
            <a:ext cx="2211388" cy="2133600"/>
          </a:xfrm>
        </p:spPr>
        <p:txBody>
          <a:bodyPr anchor="b"/>
          <a:lstStyle>
            <a:lvl1pPr>
              <a:defRPr sz="3200"/>
            </a:lvl1pPr>
          </a:lstStyle>
          <a:p>
            <a:r>
              <a:rPr lang="de-DE"/>
              <a:t>Mastertitelformat bearbeiten</a:t>
            </a:r>
          </a:p>
        </p:txBody>
      </p:sp>
      <p:sp>
        <p:nvSpPr>
          <p:cNvPr id="3" name="Bildplatzhalter 2"/>
          <p:cNvSpPr>
            <a:spLocks noGrp="1"/>
          </p:cNvSpPr>
          <p:nvPr>
            <p:ph type="pic" idx="1"/>
          </p:nvPr>
        </p:nvSpPr>
        <p:spPr>
          <a:xfrm>
            <a:off x="2916238" y="1316038"/>
            <a:ext cx="3471862" cy="64992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473075" y="2743200"/>
            <a:ext cx="2211388" cy="508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Rectangle 4">
            <a:extLst>
              <a:ext uri="{FF2B5EF4-FFF2-40B4-BE49-F238E27FC236}">
                <a16:creationId xmlns:a16="http://schemas.microsoft.com/office/drawing/2014/main" id="{DF68007A-7FD1-4609-A1E9-63F2A5DD1A9A}"/>
              </a:ext>
            </a:extLst>
          </p:cNvPr>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5">
            <a:extLst>
              <a:ext uri="{FF2B5EF4-FFF2-40B4-BE49-F238E27FC236}">
                <a16:creationId xmlns:a16="http://schemas.microsoft.com/office/drawing/2014/main" id="{D04B6963-ABDC-44D5-85A4-B379DB6F776B}"/>
              </a:ext>
            </a:extLst>
          </p:cNvPr>
          <p:cNvSpPr>
            <a:spLocks noGrp="1" noChangeArrowheads="1"/>
          </p:cNvSpPr>
          <p:nvPr>
            <p:ph type="ftr" sz="quarter" idx="11"/>
          </p:nvPr>
        </p:nvSpPr>
        <p:spPr>
          <a:ln/>
        </p:spPr>
        <p:txBody>
          <a:bodyPr/>
          <a:lstStyle>
            <a:lvl1pPr>
              <a:defRPr/>
            </a:lvl1pPr>
          </a:lstStyle>
          <a:p>
            <a:pPr>
              <a:defRPr/>
            </a:pPr>
            <a:endParaRPr lang="de-DE" altLang="de-DE"/>
          </a:p>
        </p:txBody>
      </p:sp>
      <p:sp>
        <p:nvSpPr>
          <p:cNvPr id="7" name="Rectangle 6">
            <a:extLst>
              <a:ext uri="{FF2B5EF4-FFF2-40B4-BE49-F238E27FC236}">
                <a16:creationId xmlns:a16="http://schemas.microsoft.com/office/drawing/2014/main" id="{B63513CB-5555-46FD-80F9-F92EE438F181}"/>
              </a:ext>
            </a:extLst>
          </p:cNvPr>
          <p:cNvSpPr>
            <a:spLocks noGrp="1" noChangeArrowheads="1"/>
          </p:cNvSpPr>
          <p:nvPr>
            <p:ph type="sldNum" sz="quarter" idx="12"/>
          </p:nvPr>
        </p:nvSpPr>
        <p:spPr>
          <a:ln/>
        </p:spPr>
        <p:txBody>
          <a:bodyPr/>
          <a:lstStyle>
            <a:lvl1pPr>
              <a:defRPr/>
            </a:lvl1pPr>
          </a:lstStyle>
          <a:p>
            <a:pPr>
              <a:defRPr/>
            </a:pPr>
            <a:fld id="{BA245A13-64A4-4ACA-929A-E84E43DB1F26}" type="slidenum">
              <a:rPr lang="de-DE" altLang="de-DE"/>
              <a:pPr>
                <a:defRPr/>
              </a:pPr>
              <a:t>‹Nr.›</a:t>
            </a:fld>
            <a:endParaRPr lang="de-DE" altLang="de-DE"/>
          </a:p>
        </p:txBody>
      </p:sp>
    </p:spTree>
    <p:extLst>
      <p:ext uri="{BB962C8B-B14F-4D97-AF65-F5344CB8AC3E}">
        <p14:creationId xmlns:p14="http://schemas.microsoft.com/office/powerpoint/2010/main" val="2080826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a16="http://schemas.microsoft.com/office/drawing/2014/main" id="{C1A0D856-28CA-4A15-9570-277D8CF4EC6B}"/>
              </a:ext>
            </a:extLst>
          </p:cNvPr>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a:extLst>
              <a:ext uri="{FF2B5EF4-FFF2-40B4-BE49-F238E27FC236}">
                <a16:creationId xmlns:a16="http://schemas.microsoft.com/office/drawing/2014/main" id="{6FEA0920-5BF3-4294-AB25-F5413F604C86}"/>
              </a:ext>
            </a:extLst>
          </p:cNvPr>
          <p:cNvSpPr>
            <a:spLocks noGrp="1" noChangeArrowheads="1"/>
          </p:cNvSpPr>
          <p:nvPr>
            <p:ph type="ftr" sz="quarter" idx="11"/>
          </p:nvPr>
        </p:nvSpPr>
        <p:spPr>
          <a:ln/>
        </p:spPr>
        <p:txBody>
          <a:bodyPr/>
          <a:lstStyle>
            <a:lvl1pPr>
              <a:defRPr/>
            </a:lvl1pPr>
          </a:lstStyle>
          <a:p>
            <a:pPr>
              <a:defRPr/>
            </a:pPr>
            <a:endParaRPr lang="de-DE" altLang="de-DE"/>
          </a:p>
        </p:txBody>
      </p:sp>
      <p:sp>
        <p:nvSpPr>
          <p:cNvPr id="6" name="Rectangle 6">
            <a:extLst>
              <a:ext uri="{FF2B5EF4-FFF2-40B4-BE49-F238E27FC236}">
                <a16:creationId xmlns:a16="http://schemas.microsoft.com/office/drawing/2014/main" id="{E7563C5E-C8F7-4A1E-9D5D-807EBE730739}"/>
              </a:ext>
            </a:extLst>
          </p:cNvPr>
          <p:cNvSpPr>
            <a:spLocks noGrp="1" noChangeArrowheads="1"/>
          </p:cNvSpPr>
          <p:nvPr>
            <p:ph type="sldNum" sz="quarter" idx="12"/>
          </p:nvPr>
        </p:nvSpPr>
        <p:spPr>
          <a:ln/>
        </p:spPr>
        <p:txBody>
          <a:bodyPr/>
          <a:lstStyle>
            <a:lvl1pPr>
              <a:defRPr/>
            </a:lvl1pPr>
          </a:lstStyle>
          <a:p>
            <a:pPr>
              <a:defRPr/>
            </a:pPr>
            <a:fld id="{49B8EACE-DEC8-498E-B1FC-E14CEE6640F2}" type="slidenum">
              <a:rPr lang="de-DE" altLang="de-DE"/>
              <a:pPr>
                <a:defRPr/>
              </a:pPr>
              <a:t>‹Nr.›</a:t>
            </a:fld>
            <a:endParaRPr lang="de-DE" altLang="de-DE"/>
          </a:p>
        </p:txBody>
      </p:sp>
    </p:spTree>
    <p:extLst>
      <p:ext uri="{BB962C8B-B14F-4D97-AF65-F5344CB8AC3E}">
        <p14:creationId xmlns:p14="http://schemas.microsoft.com/office/powerpoint/2010/main" val="2215595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4972050" y="366713"/>
            <a:ext cx="1543050" cy="7800975"/>
          </a:xfrm>
        </p:spPr>
        <p:txBody>
          <a:bodyPr vert="eaVert"/>
          <a:lstStyle/>
          <a:p>
            <a:r>
              <a:rPr lang="de-DE"/>
              <a:t>Mastertitelformat bearbeiten</a:t>
            </a:r>
          </a:p>
        </p:txBody>
      </p:sp>
      <p:sp>
        <p:nvSpPr>
          <p:cNvPr id="3" name="Vertikaler Textplatzhalter 2"/>
          <p:cNvSpPr>
            <a:spLocks noGrp="1"/>
          </p:cNvSpPr>
          <p:nvPr>
            <p:ph type="body" orient="vert" idx="1"/>
          </p:nvPr>
        </p:nvSpPr>
        <p:spPr>
          <a:xfrm>
            <a:off x="342900" y="366713"/>
            <a:ext cx="4476750" cy="78009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a16="http://schemas.microsoft.com/office/drawing/2014/main" id="{393EE56E-AA6E-45AE-9409-272FC81A898F}"/>
              </a:ext>
            </a:extLst>
          </p:cNvPr>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a:extLst>
              <a:ext uri="{FF2B5EF4-FFF2-40B4-BE49-F238E27FC236}">
                <a16:creationId xmlns:a16="http://schemas.microsoft.com/office/drawing/2014/main" id="{A156ADFB-C87C-4EFA-9546-BC74F1D3FC2E}"/>
              </a:ext>
            </a:extLst>
          </p:cNvPr>
          <p:cNvSpPr>
            <a:spLocks noGrp="1" noChangeArrowheads="1"/>
          </p:cNvSpPr>
          <p:nvPr>
            <p:ph type="ftr" sz="quarter" idx="11"/>
          </p:nvPr>
        </p:nvSpPr>
        <p:spPr>
          <a:ln/>
        </p:spPr>
        <p:txBody>
          <a:bodyPr/>
          <a:lstStyle>
            <a:lvl1pPr>
              <a:defRPr/>
            </a:lvl1pPr>
          </a:lstStyle>
          <a:p>
            <a:pPr>
              <a:defRPr/>
            </a:pPr>
            <a:endParaRPr lang="de-DE" altLang="de-DE"/>
          </a:p>
        </p:txBody>
      </p:sp>
      <p:sp>
        <p:nvSpPr>
          <p:cNvPr id="6" name="Rectangle 6">
            <a:extLst>
              <a:ext uri="{FF2B5EF4-FFF2-40B4-BE49-F238E27FC236}">
                <a16:creationId xmlns:a16="http://schemas.microsoft.com/office/drawing/2014/main" id="{4470DCF5-3F6E-4843-9C6D-0C1C9661EB97}"/>
              </a:ext>
            </a:extLst>
          </p:cNvPr>
          <p:cNvSpPr>
            <a:spLocks noGrp="1" noChangeArrowheads="1"/>
          </p:cNvSpPr>
          <p:nvPr>
            <p:ph type="sldNum" sz="quarter" idx="12"/>
          </p:nvPr>
        </p:nvSpPr>
        <p:spPr>
          <a:ln/>
        </p:spPr>
        <p:txBody>
          <a:bodyPr/>
          <a:lstStyle>
            <a:lvl1pPr>
              <a:defRPr/>
            </a:lvl1pPr>
          </a:lstStyle>
          <a:p>
            <a:pPr>
              <a:defRPr/>
            </a:pPr>
            <a:fld id="{F7EF2806-9463-401F-ACE1-436AB8C4D0BC}" type="slidenum">
              <a:rPr lang="de-DE" altLang="de-DE"/>
              <a:pPr>
                <a:defRPr/>
              </a:pPr>
              <a:t>‹Nr.›</a:t>
            </a:fld>
            <a:endParaRPr lang="de-DE" altLang="de-DE"/>
          </a:p>
        </p:txBody>
      </p:sp>
    </p:spTree>
    <p:extLst>
      <p:ext uri="{BB962C8B-B14F-4D97-AF65-F5344CB8AC3E}">
        <p14:creationId xmlns:p14="http://schemas.microsoft.com/office/powerpoint/2010/main" val="1445290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DEE2DC9-B0F6-42C9-8859-4396C7D63B75}"/>
              </a:ext>
            </a:extLst>
          </p:cNvPr>
          <p:cNvSpPr>
            <a:spLocks noGrp="1" noChangeArrowheads="1"/>
          </p:cNvSpPr>
          <p:nvPr>
            <p:ph type="title"/>
          </p:nvPr>
        </p:nvSpPr>
        <p:spPr bwMode="auto">
          <a:xfrm>
            <a:off x="342900" y="366713"/>
            <a:ext cx="6172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
        <p:nvSpPr>
          <p:cNvPr id="1027" name="Rectangle 3">
            <a:extLst>
              <a:ext uri="{FF2B5EF4-FFF2-40B4-BE49-F238E27FC236}">
                <a16:creationId xmlns:a16="http://schemas.microsoft.com/office/drawing/2014/main" id="{3056FC87-924E-4CA8-A45C-8A50BB249D60}"/>
              </a:ext>
            </a:extLst>
          </p:cNvPr>
          <p:cNvSpPr>
            <a:spLocks noGrp="1" noChangeArrowheads="1"/>
          </p:cNvSpPr>
          <p:nvPr>
            <p:ph type="body" idx="1"/>
          </p:nvPr>
        </p:nvSpPr>
        <p:spPr bwMode="auto">
          <a:xfrm>
            <a:off x="342900" y="2133600"/>
            <a:ext cx="6172200" cy="603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028" name="Rectangle 4">
            <a:extLst>
              <a:ext uri="{FF2B5EF4-FFF2-40B4-BE49-F238E27FC236}">
                <a16:creationId xmlns:a16="http://schemas.microsoft.com/office/drawing/2014/main" id="{AA213856-7AC0-4B3D-B2CB-087F36C33EB1}"/>
              </a:ext>
            </a:extLst>
          </p:cNvPr>
          <p:cNvSpPr>
            <a:spLocks noGrp="1" noChangeArrowheads="1"/>
          </p:cNvSpPr>
          <p:nvPr>
            <p:ph type="dt" sz="half" idx="2"/>
          </p:nvPr>
        </p:nvSpPr>
        <p:spPr bwMode="auto">
          <a:xfrm>
            <a:off x="342900" y="8326438"/>
            <a:ext cx="1600200"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400"/>
            </a:lvl1pPr>
          </a:lstStyle>
          <a:p>
            <a:pPr>
              <a:defRPr/>
            </a:pPr>
            <a:endParaRPr lang="de-DE" altLang="de-DE"/>
          </a:p>
        </p:txBody>
      </p:sp>
      <p:sp>
        <p:nvSpPr>
          <p:cNvPr id="1029" name="Rectangle 5">
            <a:extLst>
              <a:ext uri="{FF2B5EF4-FFF2-40B4-BE49-F238E27FC236}">
                <a16:creationId xmlns:a16="http://schemas.microsoft.com/office/drawing/2014/main" id="{0A70A131-114A-4842-8885-482D7021C81D}"/>
              </a:ext>
            </a:extLst>
          </p:cNvPr>
          <p:cNvSpPr>
            <a:spLocks noGrp="1" noChangeArrowheads="1"/>
          </p:cNvSpPr>
          <p:nvPr>
            <p:ph type="ftr" sz="quarter" idx="3"/>
          </p:nvPr>
        </p:nvSpPr>
        <p:spPr bwMode="auto">
          <a:xfrm>
            <a:off x="2343150" y="8326438"/>
            <a:ext cx="2171700"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de-DE" altLang="de-DE"/>
          </a:p>
        </p:txBody>
      </p:sp>
      <p:sp>
        <p:nvSpPr>
          <p:cNvPr id="1030" name="Rectangle 6">
            <a:extLst>
              <a:ext uri="{FF2B5EF4-FFF2-40B4-BE49-F238E27FC236}">
                <a16:creationId xmlns:a16="http://schemas.microsoft.com/office/drawing/2014/main" id="{10BEF7E9-00B7-41C6-87DA-42670A26E642}"/>
              </a:ext>
            </a:extLst>
          </p:cNvPr>
          <p:cNvSpPr>
            <a:spLocks noGrp="1" noChangeArrowheads="1"/>
          </p:cNvSpPr>
          <p:nvPr>
            <p:ph type="sldNum" sz="quarter" idx="4"/>
          </p:nvPr>
        </p:nvSpPr>
        <p:spPr bwMode="auto">
          <a:xfrm>
            <a:off x="4914900" y="8326438"/>
            <a:ext cx="1600200"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A71CC06-9E29-4BB1-BDB6-63D1CD3CA0D4}"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18" Type="http://schemas.openxmlformats.org/officeDocument/2006/relationships/image" Target="../media/image16.jpeg"/><Relationship Id="rId3" Type="http://schemas.openxmlformats.org/officeDocument/2006/relationships/image" Target="../media/image2.jpeg"/><Relationship Id="rId21" Type="http://schemas.openxmlformats.org/officeDocument/2006/relationships/image" Target="../media/image19.jpeg"/><Relationship Id="rId7" Type="http://schemas.openxmlformats.org/officeDocument/2006/relationships/image" Target="../media/image6.jpeg"/><Relationship Id="rId12" Type="http://schemas.openxmlformats.org/officeDocument/2006/relationships/image" Target="../media/image11.jpeg"/><Relationship Id="rId17" Type="http://schemas.openxmlformats.org/officeDocument/2006/relationships/image" Target="../media/image15.jpeg"/><Relationship Id="rId25" Type="http://schemas.openxmlformats.org/officeDocument/2006/relationships/image" Target="../media/image23.jpeg"/><Relationship Id="rId2" Type="http://schemas.openxmlformats.org/officeDocument/2006/relationships/image" Target="../media/image1.jpeg"/><Relationship Id="rId16" Type="http://schemas.openxmlformats.org/officeDocument/2006/relationships/hyperlink" Target="http://www.zauberhafte-physik.net/" TargetMode="External"/><Relationship Id="rId20"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24" Type="http://schemas.openxmlformats.org/officeDocument/2006/relationships/image" Target="../media/image22.jpeg"/><Relationship Id="rId5" Type="http://schemas.openxmlformats.org/officeDocument/2006/relationships/image" Target="../media/image4.jpeg"/><Relationship Id="rId15" Type="http://schemas.openxmlformats.org/officeDocument/2006/relationships/image" Target="../media/image14.jpeg"/><Relationship Id="rId23" Type="http://schemas.openxmlformats.org/officeDocument/2006/relationships/image" Target="../media/image21.png"/><Relationship Id="rId10" Type="http://schemas.openxmlformats.org/officeDocument/2006/relationships/image" Target="../media/image9.jpeg"/><Relationship Id="rId19" Type="http://schemas.openxmlformats.org/officeDocument/2006/relationships/image" Target="../media/image17.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jpeg"/><Relationship Id="rId22" Type="http://schemas.openxmlformats.org/officeDocument/2006/relationships/image" Target="../media/image20.jpeg"/></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8.jpeg"/><Relationship Id="rId2" Type="http://schemas.openxmlformats.org/officeDocument/2006/relationships/hyperlink" Target="http://www.zauberhafte-physik.net/" TargetMode="Externa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9.jpeg"/><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6.jpeg"/><Relationship Id="rId7" Type="http://schemas.openxmlformats.org/officeDocument/2006/relationships/image" Target="../media/image11.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7.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1.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0" name="Group 140">
            <a:extLst>
              <a:ext uri="{FF2B5EF4-FFF2-40B4-BE49-F238E27FC236}">
                <a16:creationId xmlns:a16="http://schemas.microsoft.com/office/drawing/2014/main" id="{9D906F53-7E23-437F-BF12-E73A15B737D9}"/>
              </a:ext>
            </a:extLst>
          </p:cNvPr>
          <p:cNvGrpSpPr>
            <a:grpSpLocks/>
          </p:cNvGrpSpPr>
          <p:nvPr/>
        </p:nvGrpSpPr>
        <p:grpSpPr bwMode="auto">
          <a:xfrm>
            <a:off x="539750" y="5127625"/>
            <a:ext cx="6235700" cy="2489200"/>
            <a:chOff x="340" y="3230"/>
            <a:chExt cx="3928" cy="1568"/>
          </a:xfrm>
        </p:grpSpPr>
        <p:sp>
          <p:nvSpPr>
            <p:cNvPr id="2102" name="Rectangle 66">
              <a:extLst>
                <a:ext uri="{FF2B5EF4-FFF2-40B4-BE49-F238E27FC236}">
                  <a16:creationId xmlns:a16="http://schemas.microsoft.com/office/drawing/2014/main" id="{E36CD69A-C38E-4979-9F2F-6F5C3F3B86F1}"/>
                </a:ext>
              </a:extLst>
            </p:cNvPr>
            <p:cNvSpPr>
              <a:spLocks noChangeArrowheads="1"/>
            </p:cNvSpPr>
            <p:nvPr/>
          </p:nvSpPr>
          <p:spPr bwMode="auto">
            <a:xfrm>
              <a:off x="340" y="3230"/>
              <a:ext cx="3855" cy="1568"/>
            </a:xfrm>
            <a:prstGeom prst="rect">
              <a:avLst/>
            </a:prstGeom>
            <a:noFill/>
            <a:ln w="25400">
              <a:solidFill>
                <a:srgbClr val="000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de-DE" altLang="de-DE" sz="1800"/>
            </a:p>
          </p:txBody>
        </p:sp>
        <p:grpSp>
          <p:nvGrpSpPr>
            <p:cNvPr id="2103" name="Group 113">
              <a:extLst>
                <a:ext uri="{FF2B5EF4-FFF2-40B4-BE49-F238E27FC236}">
                  <a16:creationId xmlns:a16="http://schemas.microsoft.com/office/drawing/2014/main" id="{878C8FCD-1367-4E7E-B16E-BF330DC5F1DF}"/>
                </a:ext>
              </a:extLst>
            </p:cNvPr>
            <p:cNvGrpSpPr>
              <a:grpSpLocks/>
            </p:cNvGrpSpPr>
            <p:nvPr/>
          </p:nvGrpSpPr>
          <p:grpSpPr bwMode="auto">
            <a:xfrm>
              <a:off x="423" y="3338"/>
              <a:ext cx="878" cy="412"/>
              <a:chOff x="429" y="3286"/>
              <a:chExt cx="878" cy="410"/>
            </a:xfrm>
          </p:grpSpPr>
          <p:pic>
            <p:nvPicPr>
              <p:cNvPr id="2136" name="Picture 64" descr="Singender Löffel">
                <a:extLst>
                  <a:ext uri="{FF2B5EF4-FFF2-40B4-BE49-F238E27FC236}">
                    <a16:creationId xmlns:a16="http://schemas.microsoft.com/office/drawing/2014/main" id="{6A1940BE-D74E-4C14-BA27-11FABEBB80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 y="3286"/>
                <a:ext cx="226" cy="410"/>
              </a:xfrm>
              <a:prstGeom prst="rect">
                <a:avLst/>
              </a:prstGeom>
              <a:noFill/>
              <a:ln w="9525">
                <a:solidFill>
                  <a:srgbClr val="969696"/>
                </a:solidFill>
                <a:miter lim="800000"/>
                <a:headEnd/>
                <a:tailEnd/>
              </a:ln>
              <a:extLst>
                <a:ext uri="{909E8E84-426E-40DD-AFC4-6F175D3DCCD1}">
                  <a14:hiddenFill xmlns:a14="http://schemas.microsoft.com/office/drawing/2010/main">
                    <a:solidFill>
                      <a:srgbClr val="FFFFFF"/>
                    </a:solidFill>
                  </a14:hiddenFill>
                </a:ext>
              </a:extLst>
            </p:spPr>
          </p:pic>
          <p:sp>
            <p:nvSpPr>
              <p:cNvPr id="2137" name="Text Box 36">
                <a:extLst>
                  <a:ext uri="{FF2B5EF4-FFF2-40B4-BE49-F238E27FC236}">
                    <a16:creationId xmlns:a16="http://schemas.microsoft.com/office/drawing/2014/main" id="{91DB46D8-DDC3-40CA-9E28-6F20C5C171F2}"/>
                  </a:ext>
                </a:extLst>
              </p:cNvPr>
              <p:cNvSpPr txBox="1">
                <a:spLocks noChangeArrowheads="1"/>
              </p:cNvSpPr>
              <p:nvPr/>
            </p:nvSpPr>
            <p:spPr bwMode="auto">
              <a:xfrm>
                <a:off x="618" y="3334"/>
                <a:ext cx="689" cy="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e-DE" altLang="de-DE" sz="1000"/>
                  <a:t>7e </a:t>
                </a:r>
              </a:p>
              <a:p>
                <a:pPr eaLnBrk="1" hangingPunct="1">
                  <a:spcBef>
                    <a:spcPct val="0"/>
                  </a:spcBef>
                  <a:buFontTx/>
                  <a:buNone/>
                </a:pPr>
                <a:r>
                  <a:rPr lang="de-DE" altLang="de-DE" sz="900"/>
                  <a:t>Löffelglocke</a:t>
                </a:r>
              </a:p>
            </p:txBody>
          </p:sp>
        </p:grpSp>
        <p:grpSp>
          <p:nvGrpSpPr>
            <p:cNvPr id="2104" name="Group 97">
              <a:extLst>
                <a:ext uri="{FF2B5EF4-FFF2-40B4-BE49-F238E27FC236}">
                  <a16:creationId xmlns:a16="http://schemas.microsoft.com/office/drawing/2014/main" id="{BD8F999B-83F4-4EB1-9709-AD1D2954CA47}"/>
                </a:ext>
              </a:extLst>
            </p:cNvPr>
            <p:cNvGrpSpPr>
              <a:grpSpLocks/>
            </p:cNvGrpSpPr>
            <p:nvPr/>
          </p:nvGrpSpPr>
          <p:grpSpPr bwMode="auto">
            <a:xfrm>
              <a:off x="1541" y="3328"/>
              <a:ext cx="1071" cy="437"/>
              <a:chOff x="1592" y="3288"/>
              <a:chExt cx="1116" cy="454"/>
            </a:xfrm>
          </p:grpSpPr>
          <p:pic>
            <p:nvPicPr>
              <p:cNvPr id="2134" name="Picture 21">
                <a:extLst>
                  <a:ext uri="{FF2B5EF4-FFF2-40B4-BE49-F238E27FC236}">
                    <a16:creationId xmlns:a16="http://schemas.microsoft.com/office/drawing/2014/main" id="{34DC0AA5-1601-4997-9DD3-B100F88724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2" y="3288"/>
                <a:ext cx="369" cy="454"/>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135" name="Text Box 37">
                <a:extLst>
                  <a:ext uri="{FF2B5EF4-FFF2-40B4-BE49-F238E27FC236}">
                    <a16:creationId xmlns:a16="http://schemas.microsoft.com/office/drawing/2014/main" id="{D5FC0FF4-60D7-498E-BAB1-C292C4C6A9F9}"/>
                  </a:ext>
                </a:extLst>
              </p:cNvPr>
              <p:cNvSpPr txBox="1">
                <a:spLocks noChangeArrowheads="1"/>
              </p:cNvSpPr>
              <p:nvPr/>
            </p:nvSpPr>
            <p:spPr bwMode="auto">
              <a:xfrm>
                <a:off x="1992" y="3379"/>
                <a:ext cx="71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e-DE" altLang="de-DE" sz="1000"/>
                  <a:t>8e</a:t>
                </a:r>
              </a:p>
              <a:p>
                <a:pPr eaLnBrk="1" hangingPunct="1">
                  <a:spcBef>
                    <a:spcPct val="0"/>
                  </a:spcBef>
                  <a:buFontTx/>
                  <a:buNone/>
                </a:pPr>
                <a:r>
                  <a:rPr lang="de-DE" altLang="de-DE" sz="900"/>
                  <a:t>Bügelglocke</a:t>
                </a:r>
              </a:p>
            </p:txBody>
          </p:sp>
        </p:grpSp>
        <p:grpSp>
          <p:nvGrpSpPr>
            <p:cNvPr id="2105" name="Group 98">
              <a:extLst>
                <a:ext uri="{FF2B5EF4-FFF2-40B4-BE49-F238E27FC236}">
                  <a16:creationId xmlns:a16="http://schemas.microsoft.com/office/drawing/2014/main" id="{62BDE057-1C17-4A62-9708-4DF387AC58E6}"/>
                </a:ext>
              </a:extLst>
            </p:cNvPr>
            <p:cNvGrpSpPr>
              <a:grpSpLocks/>
            </p:cNvGrpSpPr>
            <p:nvPr/>
          </p:nvGrpSpPr>
          <p:grpSpPr bwMode="auto">
            <a:xfrm>
              <a:off x="417" y="3854"/>
              <a:ext cx="1050" cy="434"/>
              <a:chOff x="430" y="3821"/>
              <a:chExt cx="1050" cy="432"/>
            </a:xfrm>
          </p:grpSpPr>
          <p:pic>
            <p:nvPicPr>
              <p:cNvPr id="2132" name="Picture 26">
                <a:extLst>
                  <a:ext uri="{FF2B5EF4-FFF2-40B4-BE49-F238E27FC236}">
                    <a16:creationId xmlns:a16="http://schemas.microsoft.com/office/drawing/2014/main" id="{1BC233BA-295A-4F36-83B2-50D1670093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 y="3821"/>
                <a:ext cx="551" cy="240"/>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133" name="Text Box 40">
                <a:extLst>
                  <a:ext uri="{FF2B5EF4-FFF2-40B4-BE49-F238E27FC236}">
                    <a16:creationId xmlns:a16="http://schemas.microsoft.com/office/drawing/2014/main" id="{22F8E7C4-DF53-4378-BFF9-3B7A74204066}"/>
                  </a:ext>
                </a:extLst>
              </p:cNvPr>
              <p:cNvSpPr txBox="1">
                <a:spLocks noChangeArrowheads="1"/>
              </p:cNvSpPr>
              <p:nvPr/>
            </p:nvSpPr>
            <p:spPr bwMode="auto">
              <a:xfrm>
                <a:off x="799" y="4014"/>
                <a:ext cx="681" cy="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e-DE" altLang="de-DE" sz="1000"/>
                  <a:t>         10e  </a:t>
                </a:r>
              </a:p>
              <a:p>
                <a:pPr eaLnBrk="1" hangingPunct="1">
                  <a:spcBef>
                    <a:spcPct val="0"/>
                  </a:spcBef>
                  <a:buFontTx/>
                  <a:buNone/>
                </a:pPr>
                <a:r>
                  <a:rPr lang="de-DE" altLang="de-DE" sz="900"/>
                  <a:t>Tickende Eieruhr</a:t>
                </a:r>
              </a:p>
            </p:txBody>
          </p:sp>
        </p:grpSp>
        <p:grpSp>
          <p:nvGrpSpPr>
            <p:cNvPr id="2106" name="Group 122">
              <a:extLst>
                <a:ext uri="{FF2B5EF4-FFF2-40B4-BE49-F238E27FC236}">
                  <a16:creationId xmlns:a16="http://schemas.microsoft.com/office/drawing/2014/main" id="{CBFCCC05-704F-44FA-B88E-CC79DEFC04AC}"/>
                </a:ext>
              </a:extLst>
            </p:cNvPr>
            <p:cNvGrpSpPr>
              <a:grpSpLocks/>
            </p:cNvGrpSpPr>
            <p:nvPr/>
          </p:nvGrpSpPr>
          <p:grpSpPr bwMode="auto">
            <a:xfrm>
              <a:off x="2925" y="3335"/>
              <a:ext cx="1343" cy="313"/>
              <a:chOff x="2938" y="3271"/>
              <a:chExt cx="1343" cy="313"/>
            </a:xfrm>
          </p:grpSpPr>
          <p:pic>
            <p:nvPicPr>
              <p:cNvPr id="2130" name="Picture 79" descr="Flaschentrommel m Schallwellen">
                <a:extLst>
                  <a:ext uri="{FF2B5EF4-FFF2-40B4-BE49-F238E27FC236}">
                    <a16:creationId xmlns:a16="http://schemas.microsoft.com/office/drawing/2014/main" id="{BD16C311-3181-46E9-828A-1218B40C5D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38" y="3271"/>
                <a:ext cx="590" cy="303"/>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131" name="Text Box 39">
                <a:extLst>
                  <a:ext uri="{FF2B5EF4-FFF2-40B4-BE49-F238E27FC236}">
                    <a16:creationId xmlns:a16="http://schemas.microsoft.com/office/drawing/2014/main" id="{6C9591D4-01A1-429A-91F7-D091113309C8}"/>
                  </a:ext>
                </a:extLst>
              </p:cNvPr>
              <p:cNvSpPr txBox="1">
                <a:spLocks noChangeArrowheads="1"/>
              </p:cNvSpPr>
              <p:nvPr/>
            </p:nvSpPr>
            <p:spPr bwMode="auto">
              <a:xfrm>
                <a:off x="3538" y="3334"/>
                <a:ext cx="743"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e-DE" altLang="de-DE" sz="1000"/>
                  <a:t>9</a:t>
                </a:r>
              </a:p>
              <a:p>
                <a:pPr eaLnBrk="1" hangingPunct="1">
                  <a:spcBef>
                    <a:spcPct val="0"/>
                  </a:spcBef>
                  <a:buFontTx/>
                  <a:buNone/>
                </a:pPr>
                <a:r>
                  <a:rPr lang="de-DE" altLang="de-DE" sz="900"/>
                  <a:t>Flaschentrommel</a:t>
                </a:r>
                <a:r>
                  <a:rPr lang="de-DE" altLang="de-DE" sz="1000"/>
                  <a:t> </a:t>
                </a:r>
              </a:p>
            </p:txBody>
          </p:sp>
        </p:grpSp>
        <p:grpSp>
          <p:nvGrpSpPr>
            <p:cNvPr id="2107" name="Group 137">
              <a:extLst>
                <a:ext uri="{FF2B5EF4-FFF2-40B4-BE49-F238E27FC236}">
                  <a16:creationId xmlns:a16="http://schemas.microsoft.com/office/drawing/2014/main" id="{E40856C7-0276-4688-852A-099C9263F2F4}"/>
                </a:ext>
              </a:extLst>
            </p:cNvPr>
            <p:cNvGrpSpPr>
              <a:grpSpLocks/>
            </p:cNvGrpSpPr>
            <p:nvPr/>
          </p:nvGrpSpPr>
          <p:grpSpPr bwMode="auto">
            <a:xfrm>
              <a:off x="2939" y="3836"/>
              <a:ext cx="1245" cy="413"/>
              <a:chOff x="2939" y="3836"/>
              <a:chExt cx="1245" cy="413"/>
            </a:xfrm>
          </p:grpSpPr>
          <p:pic>
            <p:nvPicPr>
              <p:cNvPr id="2128" name="Picture 20" descr="E:\3-Grundschulphysik\Experimente AKUSTIK\Einzelzeichnungen\T10-Backpapier.jpg">
                <a:extLst>
                  <a:ext uri="{FF2B5EF4-FFF2-40B4-BE49-F238E27FC236}">
                    <a16:creationId xmlns:a16="http://schemas.microsoft.com/office/drawing/2014/main" id="{6C0A1757-3878-478A-84A2-835452E7F6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39" y="3836"/>
                <a:ext cx="248" cy="409"/>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129" name="Text Box 41">
                <a:extLst>
                  <a:ext uri="{FF2B5EF4-FFF2-40B4-BE49-F238E27FC236}">
                    <a16:creationId xmlns:a16="http://schemas.microsoft.com/office/drawing/2014/main" id="{278FD0EF-4277-410C-92BC-BAE70B0B1EB0}"/>
                  </a:ext>
                </a:extLst>
              </p:cNvPr>
              <p:cNvSpPr txBox="1">
                <a:spLocks noChangeArrowheads="1"/>
              </p:cNvSpPr>
              <p:nvPr/>
            </p:nvSpPr>
            <p:spPr bwMode="auto">
              <a:xfrm>
                <a:off x="3158" y="3923"/>
                <a:ext cx="1026"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e-DE" altLang="de-DE" sz="1000"/>
                  <a:t>12e</a:t>
                </a:r>
              </a:p>
              <a:p>
                <a:pPr eaLnBrk="1" hangingPunct="1">
                  <a:spcBef>
                    <a:spcPct val="0"/>
                  </a:spcBef>
                  <a:buFontTx/>
                  <a:buNone/>
                </a:pPr>
                <a:r>
                  <a:rPr lang="de-DE" altLang="de-DE" sz="900"/>
                  <a:t>Kitzelndes Backpapier</a:t>
                </a:r>
              </a:p>
              <a:p>
                <a:pPr eaLnBrk="1" hangingPunct="1">
                  <a:spcBef>
                    <a:spcPct val="0"/>
                  </a:spcBef>
                  <a:buFontTx/>
                  <a:buNone/>
                </a:pPr>
                <a:r>
                  <a:rPr lang="de-DE" altLang="de-DE" sz="900"/>
                  <a:t>gemeinsam</a:t>
                </a:r>
              </a:p>
            </p:txBody>
          </p:sp>
        </p:grpSp>
        <p:grpSp>
          <p:nvGrpSpPr>
            <p:cNvPr id="2108" name="Group 139">
              <a:extLst>
                <a:ext uri="{FF2B5EF4-FFF2-40B4-BE49-F238E27FC236}">
                  <a16:creationId xmlns:a16="http://schemas.microsoft.com/office/drawing/2014/main" id="{C4E26DB0-29FC-461D-80F9-3DDBB1C351A8}"/>
                </a:ext>
              </a:extLst>
            </p:cNvPr>
            <p:cNvGrpSpPr>
              <a:grpSpLocks/>
            </p:cNvGrpSpPr>
            <p:nvPr/>
          </p:nvGrpSpPr>
          <p:grpSpPr bwMode="auto">
            <a:xfrm>
              <a:off x="1532" y="4337"/>
              <a:ext cx="1253" cy="366"/>
              <a:chOff x="1532" y="4337"/>
              <a:chExt cx="1253" cy="366"/>
            </a:xfrm>
          </p:grpSpPr>
          <p:pic>
            <p:nvPicPr>
              <p:cNvPr id="2126" name="Picture 25">
                <a:extLst>
                  <a:ext uri="{FF2B5EF4-FFF2-40B4-BE49-F238E27FC236}">
                    <a16:creationId xmlns:a16="http://schemas.microsoft.com/office/drawing/2014/main" id="{19D8DEB2-836A-4135-AC71-A6405DCA579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2" y="4337"/>
                <a:ext cx="499" cy="366"/>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127" name="Text Box 42">
                <a:extLst>
                  <a:ext uri="{FF2B5EF4-FFF2-40B4-BE49-F238E27FC236}">
                    <a16:creationId xmlns:a16="http://schemas.microsoft.com/office/drawing/2014/main" id="{2F3BD182-3306-4A6B-8291-972F84926859}"/>
                  </a:ext>
                </a:extLst>
              </p:cNvPr>
              <p:cNvSpPr txBox="1">
                <a:spLocks noChangeArrowheads="1"/>
              </p:cNvSpPr>
              <p:nvPr/>
            </p:nvSpPr>
            <p:spPr bwMode="auto">
              <a:xfrm>
                <a:off x="2069" y="4377"/>
                <a:ext cx="716"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e-DE" altLang="de-DE" sz="1000"/>
                  <a:t>14</a:t>
                </a:r>
              </a:p>
              <a:p>
                <a:pPr eaLnBrk="1" hangingPunct="1">
                  <a:spcBef>
                    <a:spcPct val="0"/>
                  </a:spcBef>
                  <a:buFontTx/>
                  <a:buNone/>
                </a:pPr>
                <a:r>
                  <a:rPr lang="de-DE" altLang="de-DE" sz="900"/>
                  <a:t>Klangschale</a:t>
                </a:r>
              </a:p>
              <a:p>
                <a:pPr eaLnBrk="1" hangingPunct="1">
                  <a:spcBef>
                    <a:spcPct val="0"/>
                  </a:spcBef>
                  <a:buFontTx/>
                  <a:buNone/>
                </a:pPr>
                <a:r>
                  <a:rPr lang="de-DE" altLang="de-DE" sz="900"/>
                  <a:t>gemeinsam</a:t>
                </a:r>
              </a:p>
            </p:txBody>
          </p:sp>
        </p:grpSp>
        <p:grpSp>
          <p:nvGrpSpPr>
            <p:cNvPr id="2109" name="Group 109">
              <a:extLst>
                <a:ext uri="{FF2B5EF4-FFF2-40B4-BE49-F238E27FC236}">
                  <a16:creationId xmlns:a16="http://schemas.microsoft.com/office/drawing/2014/main" id="{C4793033-6CA3-423D-ACCA-F9769E7D2901}"/>
                </a:ext>
              </a:extLst>
            </p:cNvPr>
            <p:cNvGrpSpPr>
              <a:grpSpLocks/>
            </p:cNvGrpSpPr>
            <p:nvPr/>
          </p:nvGrpSpPr>
          <p:grpSpPr bwMode="auto">
            <a:xfrm>
              <a:off x="430" y="4342"/>
              <a:ext cx="1247" cy="396"/>
              <a:chOff x="404" y="4332"/>
              <a:chExt cx="1247" cy="394"/>
            </a:xfrm>
          </p:grpSpPr>
          <p:pic>
            <p:nvPicPr>
              <p:cNvPr id="2124" name="Picture 63" descr="Richtungshören">
                <a:extLst>
                  <a:ext uri="{FF2B5EF4-FFF2-40B4-BE49-F238E27FC236}">
                    <a16:creationId xmlns:a16="http://schemas.microsoft.com/office/drawing/2014/main" id="{AE5220BE-4C71-4F69-B8E0-FDC0782E4F3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4" y="4332"/>
                <a:ext cx="499" cy="373"/>
              </a:xfrm>
              <a:prstGeom prst="rect">
                <a:avLst/>
              </a:prstGeom>
              <a:noFill/>
              <a:ln w="9525">
                <a:solidFill>
                  <a:srgbClr val="969696"/>
                </a:solidFill>
                <a:miter lim="800000"/>
                <a:headEnd/>
                <a:tailEnd/>
              </a:ln>
              <a:extLst>
                <a:ext uri="{909E8E84-426E-40DD-AFC4-6F175D3DCCD1}">
                  <a14:hiddenFill xmlns:a14="http://schemas.microsoft.com/office/drawing/2010/main">
                    <a:solidFill>
                      <a:srgbClr val="FFFFFF"/>
                    </a:solidFill>
                  </a14:hiddenFill>
                </a:ext>
              </a:extLst>
            </p:spPr>
          </p:pic>
          <p:sp>
            <p:nvSpPr>
              <p:cNvPr id="2125" name="Text Box 46">
                <a:extLst>
                  <a:ext uri="{FF2B5EF4-FFF2-40B4-BE49-F238E27FC236}">
                    <a16:creationId xmlns:a16="http://schemas.microsoft.com/office/drawing/2014/main" id="{3151B66C-0C22-41CC-8AED-B6F7C7DF97FE}"/>
                  </a:ext>
                </a:extLst>
              </p:cNvPr>
              <p:cNvSpPr txBox="1">
                <a:spLocks noChangeArrowheads="1"/>
              </p:cNvSpPr>
              <p:nvPr/>
            </p:nvSpPr>
            <p:spPr bwMode="auto">
              <a:xfrm>
                <a:off x="935" y="4468"/>
                <a:ext cx="716" cy="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e-DE" altLang="de-DE" sz="1200"/>
                  <a:t>13</a:t>
                </a:r>
              </a:p>
              <a:p>
                <a:pPr eaLnBrk="1" hangingPunct="1">
                  <a:spcBef>
                    <a:spcPct val="0"/>
                  </a:spcBef>
                  <a:buFontTx/>
                  <a:buNone/>
                </a:pPr>
                <a:r>
                  <a:rPr lang="de-DE" altLang="de-DE" sz="900"/>
                  <a:t>Hörprobe</a:t>
                </a:r>
              </a:p>
            </p:txBody>
          </p:sp>
        </p:grpSp>
        <p:sp>
          <p:nvSpPr>
            <p:cNvPr id="2110" name="Line 53">
              <a:extLst>
                <a:ext uri="{FF2B5EF4-FFF2-40B4-BE49-F238E27FC236}">
                  <a16:creationId xmlns:a16="http://schemas.microsoft.com/office/drawing/2014/main" id="{5228C2AA-2254-4A02-B1CB-125FBCD57683}"/>
                </a:ext>
              </a:extLst>
            </p:cNvPr>
            <p:cNvSpPr>
              <a:spLocks noChangeShapeType="1"/>
            </p:cNvSpPr>
            <p:nvPr/>
          </p:nvSpPr>
          <p:spPr bwMode="auto">
            <a:xfrm flipV="1">
              <a:off x="353" y="3787"/>
              <a:ext cx="3842" cy="3"/>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111" name="Line 54">
              <a:extLst>
                <a:ext uri="{FF2B5EF4-FFF2-40B4-BE49-F238E27FC236}">
                  <a16:creationId xmlns:a16="http://schemas.microsoft.com/office/drawing/2014/main" id="{9F612EA1-5159-459B-A929-A58B90F3173C}"/>
                </a:ext>
              </a:extLst>
            </p:cNvPr>
            <p:cNvSpPr>
              <a:spLocks noChangeShapeType="1"/>
            </p:cNvSpPr>
            <p:nvPr/>
          </p:nvSpPr>
          <p:spPr bwMode="auto">
            <a:xfrm flipV="1">
              <a:off x="385" y="4291"/>
              <a:ext cx="3851"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2112" name="Group 111">
              <a:extLst>
                <a:ext uri="{FF2B5EF4-FFF2-40B4-BE49-F238E27FC236}">
                  <a16:creationId xmlns:a16="http://schemas.microsoft.com/office/drawing/2014/main" id="{46E8F501-A379-4D4A-B48B-FB11E7196B7E}"/>
                </a:ext>
              </a:extLst>
            </p:cNvPr>
            <p:cNvGrpSpPr>
              <a:grpSpLocks/>
            </p:cNvGrpSpPr>
            <p:nvPr/>
          </p:nvGrpSpPr>
          <p:grpSpPr bwMode="auto">
            <a:xfrm>
              <a:off x="2936" y="4363"/>
              <a:ext cx="1258" cy="401"/>
              <a:chOff x="2955" y="4320"/>
              <a:chExt cx="1258" cy="399"/>
            </a:xfrm>
          </p:grpSpPr>
          <p:grpSp>
            <p:nvGrpSpPr>
              <p:cNvPr id="2120" name="Group 106">
                <a:extLst>
                  <a:ext uri="{FF2B5EF4-FFF2-40B4-BE49-F238E27FC236}">
                    <a16:creationId xmlns:a16="http://schemas.microsoft.com/office/drawing/2014/main" id="{098FCE69-1D8C-4DF1-AF2B-0F996F9AD5BF}"/>
                  </a:ext>
                </a:extLst>
              </p:cNvPr>
              <p:cNvGrpSpPr>
                <a:grpSpLocks/>
              </p:cNvGrpSpPr>
              <p:nvPr/>
            </p:nvGrpSpPr>
            <p:grpSpPr bwMode="auto">
              <a:xfrm>
                <a:off x="2955" y="4320"/>
                <a:ext cx="719" cy="374"/>
                <a:chOff x="2955" y="4320"/>
                <a:chExt cx="678" cy="330"/>
              </a:xfrm>
            </p:grpSpPr>
            <p:pic>
              <p:nvPicPr>
                <p:cNvPr id="2122" name="Picture 80" descr="Heulschlauch">
                  <a:extLst>
                    <a:ext uri="{FF2B5EF4-FFF2-40B4-BE49-F238E27FC236}">
                      <a16:creationId xmlns:a16="http://schemas.microsoft.com/office/drawing/2014/main" id="{2C1646FB-F61B-4AB7-8D79-191F35CF1D0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15" y="4320"/>
                  <a:ext cx="318" cy="330"/>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pic>
              <p:nvPicPr>
                <p:cNvPr id="2123" name="Picture 19">
                  <a:extLst>
                    <a:ext uri="{FF2B5EF4-FFF2-40B4-BE49-F238E27FC236}">
                      <a16:creationId xmlns:a16="http://schemas.microsoft.com/office/drawing/2014/main" id="{3802018B-62A1-43B4-884D-A7DF2BF5A7E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55" y="4320"/>
                  <a:ext cx="321" cy="330"/>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grpSp>
          <p:sp>
            <p:nvSpPr>
              <p:cNvPr id="2121" name="Text Box 35">
                <a:extLst>
                  <a:ext uri="{FF2B5EF4-FFF2-40B4-BE49-F238E27FC236}">
                    <a16:creationId xmlns:a16="http://schemas.microsoft.com/office/drawing/2014/main" id="{86E81BB7-BB8E-415B-B75E-2C7773FEA369}"/>
                  </a:ext>
                </a:extLst>
              </p:cNvPr>
              <p:cNvSpPr txBox="1">
                <a:spLocks noChangeArrowheads="1"/>
              </p:cNvSpPr>
              <p:nvPr/>
            </p:nvSpPr>
            <p:spPr bwMode="auto">
              <a:xfrm>
                <a:off x="3665" y="4480"/>
                <a:ext cx="548" cy="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6</a:t>
                </a:r>
              </a:p>
              <a:p>
                <a:pPr eaLnBrk="1" hangingPunct="1">
                  <a:spcBef>
                    <a:spcPct val="0"/>
                  </a:spcBef>
                  <a:buFontTx/>
                  <a:buNone/>
                </a:pPr>
                <a:r>
                  <a:rPr lang="de-DE" altLang="de-DE" sz="900"/>
                  <a:t>Heulschlauch</a:t>
                </a:r>
              </a:p>
            </p:txBody>
          </p:sp>
        </p:grpSp>
        <p:grpSp>
          <p:nvGrpSpPr>
            <p:cNvPr id="2113" name="Group 107">
              <a:extLst>
                <a:ext uri="{FF2B5EF4-FFF2-40B4-BE49-F238E27FC236}">
                  <a16:creationId xmlns:a16="http://schemas.microsoft.com/office/drawing/2014/main" id="{25D38A72-8A0B-4BCA-907C-792303DA60F4}"/>
                </a:ext>
              </a:extLst>
            </p:cNvPr>
            <p:cNvGrpSpPr>
              <a:grpSpLocks/>
            </p:cNvGrpSpPr>
            <p:nvPr/>
          </p:nvGrpSpPr>
          <p:grpSpPr bwMode="auto">
            <a:xfrm>
              <a:off x="1519" y="3836"/>
              <a:ext cx="1361" cy="422"/>
              <a:chOff x="1525" y="3833"/>
              <a:chExt cx="1361" cy="420"/>
            </a:xfrm>
          </p:grpSpPr>
          <p:sp>
            <p:nvSpPr>
              <p:cNvPr id="2114" name="Text Box 38">
                <a:extLst>
                  <a:ext uri="{FF2B5EF4-FFF2-40B4-BE49-F238E27FC236}">
                    <a16:creationId xmlns:a16="http://schemas.microsoft.com/office/drawing/2014/main" id="{91DAB00F-FA00-445F-8065-B30D2E964F55}"/>
                  </a:ext>
                </a:extLst>
              </p:cNvPr>
              <p:cNvSpPr txBox="1">
                <a:spLocks noChangeArrowheads="1"/>
              </p:cNvSpPr>
              <p:nvPr/>
            </p:nvSpPr>
            <p:spPr bwMode="auto">
              <a:xfrm>
                <a:off x="2069" y="4014"/>
                <a:ext cx="817" cy="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e-DE" altLang="de-DE" sz="1000"/>
                  <a:t>11</a:t>
                </a:r>
              </a:p>
              <a:p>
                <a:pPr eaLnBrk="1" hangingPunct="1">
                  <a:spcBef>
                    <a:spcPct val="0"/>
                  </a:spcBef>
                  <a:buFontTx/>
                  <a:buNone/>
                </a:pPr>
                <a:r>
                  <a:rPr lang="de-DE" altLang="de-DE" sz="900"/>
                  <a:t>Glasharmonika</a:t>
                </a:r>
              </a:p>
            </p:txBody>
          </p:sp>
          <p:grpSp>
            <p:nvGrpSpPr>
              <p:cNvPr id="2115" name="Group 101">
                <a:extLst>
                  <a:ext uri="{FF2B5EF4-FFF2-40B4-BE49-F238E27FC236}">
                    <a16:creationId xmlns:a16="http://schemas.microsoft.com/office/drawing/2014/main" id="{BE8FA1E0-7F52-44B0-8F7B-84FCA42DA555}"/>
                  </a:ext>
                </a:extLst>
              </p:cNvPr>
              <p:cNvGrpSpPr>
                <a:grpSpLocks/>
              </p:cNvGrpSpPr>
              <p:nvPr/>
            </p:nvGrpSpPr>
            <p:grpSpPr bwMode="auto">
              <a:xfrm>
                <a:off x="1525" y="3833"/>
                <a:ext cx="544" cy="363"/>
                <a:chOff x="1202" y="346"/>
                <a:chExt cx="1224" cy="792"/>
              </a:xfrm>
            </p:grpSpPr>
            <p:grpSp>
              <p:nvGrpSpPr>
                <p:cNvPr id="2116" name="Group 102">
                  <a:extLst>
                    <a:ext uri="{FF2B5EF4-FFF2-40B4-BE49-F238E27FC236}">
                      <a16:creationId xmlns:a16="http://schemas.microsoft.com/office/drawing/2014/main" id="{4007C450-2B0E-4530-9D0C-43E1128EBF85}"/>
                    </a:ext>
                  </a:extLst>
                </p:cNvPr>
                <p:cNvGrpSpPr>
                  <a:grpSpLocks/>
                </p:cNvGrpSpPr>
                <p:nvPr/>
              </p:nvGrpSpPr>
              <p:grpSpPr bwMode="auto">
                <a:xfrm>
                  <a:off x="1202" y="346"/>
                  <a:ext cx="1212" cy="792"/>
                  <a:chOff x="1202" y="346"/>
                  <a:chExt cx="1212" cy="792"/>
                </a:xfrm>
              </p:grpSpPr>
              <p:pic>
                <p:nvPicPr>
                  <p:cNvPr id="2118" name="Picture 103">
                    <a:extLst>
                      <a:ext uri="{FF2B5EF4-FFF2-40B4-BE49-F238E27FC236}">
                        <a16:creationId xmlns:a16="http://schemas.microsoft.com/office/drawing/2014/main" id="{92F9FE47-879C-40D6-B93B-A8BDA4BF1A1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02" y="346"/>
                    <a:ext cx="1212" cy="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 name="Picture 104">
                    <a:extLst>
                      <a:ext uri="{FF2B5EF4-FFF2-40B4-BE49-F238E27FC236}">
                        <a16:creationId xmlns:a16="http://schemas.microsoft.com/office/drawing/2014/main" id="{FF807C32-EAAE-4139-9852-7EFFD37CC32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05" y="351"/>
                    <a:ext cx="559" cy="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17" name="Rectangle 105">
                  <a:extLst>
                    <a:ext uri="{FF2B5EF4-FFF2-40B4-BE49-F238E27FC236}">
                      <a16:creationId xmlns:a16="http://schemas.microsoft.com/office/drawing/2014/main" id="{78DBAB27-539F-4A1D-A0E0-8179BBEA9D7A}"/>
                    </a:ext>
                  </a:extLst>
                </p:cNvPr>
                <p:cNvSpPr>
                  <a:spLocks noChangeArrowheads="1"/>
                </p:cNvSpPr>
                <p:nvPr/>
              </p:nvSpPr>
              <p:spPr bwMode="auto">
                <a:xfrm>
                  <a:off x="1202" y="346"/>
                  <a:ext cx="1224" cy="784"/>
                </a:xfrm>
                <a:prstGeom prst="rect">
                  <a:avLst/>
                </a:prstGeom>
                <a:noFill/>
                <a:ln w="9525">
                  <a:solidFill>
                    <a:srgbClr val="C0C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de-DE" altLang="de-DE" sz="1800"/>
                </a:p>
              </p:txBody>
            </p:sp>
          </p:grpSp>
        </p:grpSp>
      </p:grpSp>
      <p:sp>
        <p:nvSpPr>
          <p:cNvPr id="2051" name="Text Box 5">
            <a:extLst>
              <a:ext uri="{FF2B5EF4-FFF2-40B4-BE49-F238E27FC236}">
                <a16:creationId xmlns:a16="http://schemas.microsoft.com/office/drawing/2014/main" id="{752ACDA9-608C-466B-8CEA-84CC97C16D63}"/>
              </a:ext>
            </a:extLst>
          </p:cNvPr>
          <p:cNvSpPr txBox="1">
            <a:spLocks noChangeArrowheads="1"/>
          </p:cNvSpPr>
          <p:nvPr/>
        </p:nvSpPr>
        <p:spPr bwMode="auto">
          <a:xfrm>
            <a:off x="569913" y="252413"/>
            <a:ext cx="6119812" cy="67151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600" b="1"/>
              <a:t>Zusatzversuche Akustik mit 18 Teamkarten       </a:t>
            </a:r>
            <a:r>
              <a:rPr lang="de-DE" altLang="de-DE" sz="1200" b="1"/>
              <a:t>(„e“ = einfach)</a:t>
            </a:r>
          </a:p>
          <a:p>
            <a:pPr eaLnBrk="1" hangingPunct="1">
              <a:spcBef>
                <a:spcPct val="0"/>
              </a:spcBef>
              <a:buFontTx/>
              <a:buNone/>
            </a:pPr>
            <a:r>
              <a:rPr lang="de-DE" altLang="de-DE" sz="1000"/>
              <a:t>Einsetzbar für die Sprach- und Sachkisten</a:t>
            </a:r>
            <a:r>
              <a:rPr lang="de-DE" altLang="de-DE" sz="1200"/>
              <a:t>: </a:t>
            </a:r>
          </a:p>
          <a:p>
            <a:pPr eaLnBrk="1" hangingPunct="1">
              <a:spcBef>
                <a:spcPct val="0"/>
              </a:spcBef>
              <a:buFontTx/>
              <a:buNone/>
            </a:pPr>
            <a:r>
              <a:rPr lang="de-DE" altLang="de-DE" sz="1000"/>
              <a:t>„Das Bechertelefon (5)“, „Die Lochsirene (11)“ und  „Die Panflöte (14)“</a:t>
            </a:r>
          </a:p>
        </p:txBody>
      </p:sp>
      <p:grpSp>
        <p:nvGrpSpPr>
          <p:cNvPr id="2052" name="Group 116">
            <a:extLst>
              <a:ext uri="{FF2B5EF4-FFF2-40B4-BE49-F238E27FC236}">
                <a16:creationId xmlns:a16="http://schemas.microsoft.com/office/drawing/2014/main" id="{A672C695-07D5-4897-9CCB-6A4AFF9BEB77}"/>
              </a:ext>
            </a:extLst>
          </p:cNvPr>
          <p:cNvGrpSpPr>
            <a:grpSpLocks/>
          </p:cNvGrpSpPr>
          <p:nvPr/>
        </p:nvGrpSpPr>
        <p:grpSpPr bwMode="auto">
          <a:xfrm>
            <a:off x="2357438" y="5019675"/>
            <a:ext cx="2244725" cy="2505075"/>
            <a:chOff x="1485" y="3162"/>
            <a:chExt cx="1414" cy="1578"/>
          </a:xfrm>
        </p:grpSpPr>
        <p:sp>
          <p:nvSpPr>
            <p:cNvPr id="2100" name="Line 55">
              <a:extLst>
                <a:ext uri="{FF2B5EF4-FFF2-40B4-BE49-F238E27FC236}">
                  <a16:creationId xmlns:a16="http://schemas.microsoft.com/office/drawing/2014/main" id="{0A98EF45-8651-4C94-9F08-2E91D2B2D3FC}"/>
                </a:ext>
              </a:extLst>
            </p:cNvPr>
            <p:cNvSpPr>
              <a:spLocks noChangeShapeType="1"/>
            </p:cNvSpPr>
            <p:nvPr/>
          </p:nvSpPr>
          <p:spPr bwMode="auto">
            <a:xfrm>
              <a:off x="1485" y="3162"/>
              <a:ext cx="8" cy="1578"/>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101" name="Line 56">
              <a:extLst>
                <a:ext uri="{FF2B5EF4-FFF2-40B4-BE49-F238E27FC236}">
                  <a16:creationId xmlns:a16="http://schemas.microsoft.com/office/drawing/2014/main" id="{6594EBB2-7D43-4AA1-A864-546E8887B48C}"/>
                </a:ext>
              </a:extLst>
            </p:cNvPr>
            <p:cNvSpPr>
              <a:spLocks noChangeShapeType="1"/>
            </p:cNvSpPr>
            <p:nvPr/>
          </p:nvSpPr>
          <p:spPr bwMode="auto">
            <a:xfrm>
              <a:off x="2892" y="3211"/>
              <a:ext cx="7" cy="1529"/>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053" name="Group 145">
            <a:extLst>
              <a:ext uri="{FF2B5EF4-FFF2-40B4-BE49-F238E27FC236}">
                <a16:creationId xmlns:a16="http://schemas.microsoft.com/office/drawing/2014/main" id="{E9FCE308-3D75-41EF-9DE8-1537C28735B9}"/>
              </a:ext>
            </a:extLst>
          </p:cNvPr>
          <p:cNvGrpSpPr>
            <a:grpSpLocks/>
          </p:cNvGrpSpPr>
          <p:nvPr/>
        </p:nvGrpSpPr>
        <p:grpSpPr bwMode="auto">
          <a:xfrm>
            <a:off x="539750" y="7664450"/>
            <a:ext cx="6138863" cy="1466850"/>
            <a:chOff x="340" y="4828"/>
            <a:chExt cx="3867" cy="924"/>
          </a:xfrm>
        </p:grpSpPr>
        <p:pic>
          <p:nvPicPr>
            <p:cNvPr id="2090" name="Picture 27">
              <a:extLst>
                <a:ext uri="{FF2B5EF4-FFF2-40B4-BE49-F238E27FC236}">
                  <a16:creationId xmlns:a16="http://schemas.microsoft.com/office/drawing/2014/main" id="{FA1ED14B-E41D-446D-9BBF-A5AB6008506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3" y="5199"/>
              <a:ext cx="463" cy="488"/>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pic>
          <p:nvPicPr>
            <p:cNvPr id="2091" name="Picture 79" descr="Resonanzbecher">
              <a:extLst>
                <a:ext uri="{FF2B5EF4-FFF2-40B4-BE49-F238E27FC236}">
                  <a16:creationId xmlns:a16="http://schemas.microsoft.com/office/drawing/2014/main" id="{8800DFA1-9C89-4C4A-8B99-8E5942DA815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24" y="5188"/>
              <a:ext cx="329" cy="516"/>
            </a:xfrm>
            <a:prstGeom prst="rect">
              <a:avLst/>
            </a:prstGeom>
            <a:noFill/>
            <a:ln w="9525">
              <a:solidFill>
                <a:srgbClr val="969696"/>
              </a:solidFill>
              <a:miter lim="800000"/>
              <a:headEnd/>
              <a:tailEnd/>
            </a:ln>
            <a:extLst>
              <a:ext uri="{909E8E84-426E-40DD-AFC4-6F175D3DCCD1}">
                <a14:hiddenFill xmlns:a14="http://schemas.microsoft.com/office/drawing/2010/main">
                  <a:solidFill>
                    <a:srgbClr val="FFFFFF"/>
                  </a:solidFill>
                </a14:hiddenFill>
              </a:ext>
            </a:extLst>
          </p:spPr>
        </p:pic>
        <p:pic>
          <p:nvPicPr>
            <p:cNvPr id="2092" name="Picture 29">
              <a:extLst>
                <a:ext uri="{FF2B5EF4-FFF2-40B4-BE49-F238E27FC236}">
                  <a16:creationId xmlns:a16="http://schemas.microsoft.com/office/drawing/2014/main" id="{CCBD3353-3FEA-4907-8444-B3942DC07D67}"/>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59" y="5203"/>
              <a:ext cx="262" cy="507"/>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093" name="Text Box 47">
              <a:extLst>
                <a:ext uri="{FF2B5EF4-FFF2-40B4-BE49-F238E27FC236}">
                  <a16:creationId xmlns:a16="http://schemas.microsoft.com/office/drawing/2014/main" id="{A6D29C5F-307D-49B7-8083-32419E843834}"/>
                </a:ext>
              </a:extLst>
            </p:cNvPr>
            <p:cNvSpPr txBox="1">
              <a:spLocks noChangeArrowheads="1"/>
            </p:cNvSpPr>
            <p:nvPr/>
          </p:nvSpPr>
          <p:spPr bwMode="auto">
            <a:xfrm>
              <a:off x="846" y="5225"/>
              <a:ext cx="725"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e-DE" altLang="de-DE" sz="1000"/>
                <a:t>15</a:t>
              </a:r>
            </a:p>
            <a:p>
              <a:pPr eaLnBrk="1" hangingPunct="1">
                <a:spcBef>
                  <a:spcPct val="0"/>
                </a:spcBef>
                <a:buFontTx/>
                <a:buNone/>
              </a:pPr>
              <a:r>
                <a:rPr lang="de-DE" altLang="de-DE" sz="900"/>
                <a:t>Stimmgabel</a:t>
              </a:r>
            </a:p>
            <a:p>
              <a:pPr eaLnBrk="1" hangingPunct="1">
                <a:spcBef>
                  <a:spcPct val="0"/>
                </a:spcBef>
                <a:buFontTx/>
                <a:buNone/>
              </a:pPr>
              <a:r>
                <a:rPr lang="de-DE" altLang="de-DE" sz="900"/>
                <a:t>2 Sets</a:t>
              </a:r>
            </a:p>
          </p:txBody>
        </p:sp>
        <p:sp>
          <p:nvSpPr>
            <p:cNvPr id="2094" name="Text Box 48">
              <a:extLst>
                <a:ext uri="{FF2B5EF4-FFF2-40B4-BE49-F238E27FC236}">
                  <a16:creationId xmlns:a16="http://schemas.microsoft.com/office/drawing/2014/main" id="{EC378D89-AD07-4ECF-ACE7-E276F99B1C2B}"/>
                </a:ext>
              </a:extLst>
            </p:cNvPr>
            <p:cNvSpPr txBox="1">
              <a:spLocks noChangeArrowheads="1"/>
            </p:cNvSpPr>
            <p:nvPr/>
          </p:nvSpPr>
          <p:spPr bwMode="auto">
            <a:xfrm>
              <a:off x="1841" y="5225"/>
              <a:ext cx="872"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e-DE" altLang="de-DE" sz="1000"/>
                <a:t>16e</a:t>
              </a:r>
            </a:p>
            <a:p>
              <a:pPr eaLnBrk="1" hangingPunct="1">
                <a:spcBef>
                  <a:spcPct val="0"/>
                </a:spcBef>
                <a:buFontTx/>
                <a:buNone/>
              </a:pPr>
              <a:r>
                <a:rPr lang="de-DE" altLang="de-DE" sz="900"/>
                <a:t>Schallverstärker</a:t>
              </a:r>
            </a:p>
          </p:txBody>
        </p:sp>
        <p:sp>
          <p:nvSpPr>
            <p:cNvPr id="2095" name="Text Box 49">
              <a:extLst>
                <a:ext uri="{FF2B5EF4-FFF2-40B4-BE49-F238E27FC236}">
                  <a16:creationId xmlns:a16="http://schemas.microsoft.com/office/drawing/2014/main" id="{C058C145-03DB-4111-934A-CDA8A4BDBE87}"/>
                </a:ext>
              </a:extLst>
            </p:cNvPr>
            <p:cNvSpPr txBox="1">
              <a:spLocks noChangeArrowheads="1"/>
            </p:cNvSpPr>
            <p:nvPr/>
          </p:nvSpPr>
          <p:spPr bwMode="auto">
            <a:xfrm>
              <a:off x="3188" y="5225"/>
              <a:ext cx="726"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e-DE" altLang="de-DE" sz="1000"/>
                <a:t>17e</a:t>
              </a:r>
            </a:p>
            <a:p>
              <a:pPr eaLnBrk="1" hangingPunct="1">
                <a:spcBef>
                  <a:spcPct val="0"/>
                </a:spcBef>
                <a:buFontTx/>
                <a:buNone/>
              </a:pPr>
              <a:r>
                <a:rPr lang="de-DE" altLang="de-DE" sz="900"/>
                <a:t>Donnerröhre</a:t>
              </a:r>
            </a:p>
          </p:txBody>
        </p:sp>
        <p:sp>
          <p:nvSpPr>
            <p:cNvPr id="2096" name="Line 57">
              <a:extLst>
                <a:ext uri="{FF2B5EF4-FFF2-40B4-BE49-F238E27FC236}">
                  <a16:creationId xmlns:a16="http://schemas.microsoft.com/office/drawing/2014/main" id="{CB2168F9-C3B7-4BCE-A088-C1AB00F688B5}"/>
                </a:ext>
              </a:extLst>
            </p:cNvPr>
            <p:cNvSpPr>
              <a:spLocks noChangeShapeType="1"/>
            </p:cNvSpPr>
            <p:nvPr/>
          </p:nvSpPr>
          <p:spPr bwMode="auto">
            <a:xfrm>
              <a:off x="1489" y="5135"/>
              <a:ext cx="0" cy="602"/>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97" name="Line 58">
              <a:extLst>
                <a:ext uri="{FF2B5EF4-FFF2-40B4-BE49-F238E27FC236}">
                  <a16:creationId xmlns:a16="http://schemas.microsoft.com/office/drawing/2014/main" id="{7B447FD2-3BE6-4DE9-A710-9ACF9334C950}"/>
                </a:ext>
              </a:extLst>
            </p:cNvPr>
            <p:cNvSpPr>
              <a:spLocks noChangeShapeType="1"/>
            </p:cNvSpPr>
            <p:nvPr/>
          </p:nvSpPr>
          <p:spPr bwMode="auto">
            <a:xfrm flipH="1">
              <a:off x="2913" y="5140"/>
              <a:ext cx="0" cy="612"/>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98" name="Rectangle 69">
              <a:extLst>
                <a:ext uri="{FF2B5EF4-FFF2-40B4-BE49-F238E27FC236}">
                  <a16:creationId xmlns:a16="http://schemas.microsoft.com/office/drawing/2014/main" id="{6CD73FD0-A33F-4DE9-9150-6FADD82010BD}"/>
                </a:ext>
              </a:extLst>
            </p:cNvPr>
            <p:cNvSpPr>
              <a:spLocks noChangeArrowheads="1"/>
            </p:cNvSpPr>
            <p:nvPr/>
          </p:nvSpPr>
          <p:spPr bwMode="auto">
            <a:xfrm>
              <a:off x="340" y="5148"/>
              <a:ext cx="3867" cy="593"/>
            </a:xfrm>
            <a:prstGeom prst="rect">
              <a:avLst/>
            </a:prstGeom>
            <a:noFill/>
            <a:ln w="2540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de-DE" altLang="de-DE" sz="1800"/>
            </a:p>
          </p:txBody>
        </p:sp>
        <p:sp>
          <p:nvSpPr>
            <p:cNvPr id="2099" name="Text Box 4">
              <a:extLst>
                <a:ext uri="{FF2B5EF4-FFF2-40B4-BE49-F238E27FC236}">
                  <a16:creationId xmlns:a16="http://schemas.microsoft.com/office/drawing/2014/main" id="{ED1C66CC-9AA4-42F3-89AB-3F0311516E64}"/>
                </a:ext>
              </a:extLst>
            </p:cNvPr>
            <p:cNvSpPr txBox="1">
              <a:spLocks noChangeArrowheads="1"/>
            </p:cNvSpPr>
            <p:nvPr/>
          </p:nvSpPr>
          <p:spPr bwMode="auto">
            <a:xfrm>
              <a:off x="340" y="4828"/>
              <a:ext cx="3865" cy="318"/>
            </a:xfrm>
            <a:prstGeom prst="rect">
              <a:avLst/>
            </a:prstGeom>
            <a:solidFill>
              <a:srgbClr val="CCFFCC"/>
            </a:solidFill>
            <a:ln w="2540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80000"/>
                </a:lnSpc>
                <a:buFontTx/>
                <a:buNone/>
              </a:pPr>
              <a:r>
                <a:rPr lang="de-DE" altLang="de-DE" sz="1000" b="1"/>
                <a:t>3. Schallverstärkung</a:t>
              </a:r>
              <a:r>
                <a:rPr lang="de-DE" altLang="de-DE" sz="1000"/>
                <a:t>: Schwingungen werden durch mitschwingende Körper verstärkt.</a:t>
              </a:r>
            </a:p>
            <a:p>
              <a:pPr eaLnBrk="1" hangingPunct="1">
                <a:lnSpc>
                  <a:spcPct val="80000"/>
                </a:lnSpc>
                <a:buFontTx/>
                <a:buNone/>
              </a:pPr>
              <a:r>
                <a:rPr lang="de-DE" altLang="de-DE" sz="1000"/>
                <a:t>Beispiel: In einen Eimer sprechen.</a:t>
              </a:r>
            </a:p>
            <a:p>
              <a:pPr eaLnBrk="1" hangingPunct="1">
                <a:lnSpc>
                  <a:spcPct val="80000"/>
                </a:lnSpc>
                <a:spcBef>
                  <a:spcPct val="0"/>
                </a:spcBef>
                <a:buFontTx/>
                <a:buNone/>
              </a:pPr>
              <a:endParaRPr lang="de-DE" altLang="de-DE" sz="1000"/>
            </a:p>
          </p:txBody>
        </p:sp>
      </p:grpSp>
      <p:sp>
        <p:nvSpPr>
          <p:cNvPr id="2054" name="Text Box 100">
            <a:extLst>
              <a:ext uri="{FF2B5EF4-FFF2-40B4-BE49-F238E27FC236}">
                <a16:creationId xmlns:a16="http://schemas.microsoft.com/office/drawing/2014/main" id="{0466DC37-A10B-4172-A077-D35FFDFCE46B}"/>
              </a:ext>
            </a:extLst>
          </p:cNvPr>
          <p:cNvSpPr txBox="1">
            <a:spLocks noChangeArrowheads="1"/>
          </p:cNvSpPr>
          <p:nvPr/>
        </p:nvSpPr>
        <p:spPr bwMode="auto">
          <a:xfrm>
            <a:off x="2473325" y="60325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de-DE" altLang="de-DE" sz="1800"/>
          </a:p>
        </p:txBody>
      </p:sp>
      <p:sp>
        <p:nvSpPr>
          <p:cNvPr id="2055" name="Text Box 124">
            <a:extLst>
              <a:ext uri="{FF2B5EF4-FFF2-40B4-BE49-F238E27FC236}">
                <a16:creationId xmlns:a16="http://schemas.microsoft.com/office/drawing/2014/main" id="{55A4D93B-6206-4BD1-ACCC-5575467BFE94}"/>
              </a:ext>
            </a:extLst>
          </p:cNvPr>
          <p:cNvSpPr txBox="1">
            <a:spLocks noChangeArrowheads="1"/>
          </p:cNvSpPr>
          <p:nvPr/>
        </p:nvSpPr>
        <p:spPr bwMode="auto">
          <a:xfrm>
            <a:off x="614363" y="-14288"/>
            <a:ext cx="6021387"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de-DE" altLang="de-DE" sz="900">
                <a:hlinkClick r:id="rId16"/>
              </a:rPr>
              <a:t>www.zauberhafte-physik.net</a:t>
            </a:r>
            <a:r>
              <a:rPr lang="de-DE" altLang="de-DE" sz="900"/>
              <a:t>  - Sachkiste Akustik – 18 Teamkarten  – Stand: 30.04.2019</a:t>
            </a:r>
          </a:p>
        </p:txBody>
      </p:sp>
      <p:sp>
        <p:nvSpPr>
          <p:cNvPr id="2056" name="Text Box 3">
            <a:extLst>
              <a:ext uri="{FF2B5EF4-FFF2-40B4-BE49-F238E27FC236}">
                <a16:creationId xmlns:a16="http://schemas.microsoft.com/office/drawing/2014/main" id="{1A40CE2E-E872-4445-8E8F-2415D1CEEDE7}"/>
              </a:ext>
            </a:extLst>
          </p:cNvPr>
          <p:cNvSpPr txBox="1">
            <a:spLocks noChangeArrowheads="1"/>
          </p:cNvSpPr>
          <p:nvPr/>
        </p:nvSpPr>
        <p:spPr bwMode="auto">
          <a:xfrm>
            <a:off x="530225" y="4087813"/>
            <a:ext cx="6115050" cy="1077912"/>
          </a:xfrm>
          <a:prstGeom prst="rect">
            <a:avLst/>
          </a:prstGeom>
          <a:solidFill>
            <a:srgbClr val="CCFFFF"/>
          </a:solidFill>
          <a:ln w="25400">
            <a:solidFill>
              <a:srgbClr val="000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2. Schallausbreitung und Richtungshören: </a:t>
            </a:r>
            <a:r>
              <a:rPr lang="de-DE" altLang="de-DE" sz="1000"/>
              <a:t>Die Schwingungen von Saiten, Körpern und Luftsäulen werden durch ein Medium verbreitet. Dabei werden die Druck- oder Dichteänderungen in horizontaler Richtung weitergegeben (siehe Physik-Hinweise: Demonstrationsversuch Schallschwingung).</a:t>
            </a:r>
          </a:p>
          <a:p>
            <a:pPr eaLnBrk="1" hangingPunct="1">
              <a:spcBef>
                <a:spcPct val="30000"/>
              </a:spcBef>
              <a:buFontTx/>
              <a:buNone/>
            </a:pPr>
            <a:r>
              <a:rPr lang="de-DE" altLang="de-DE" sz="1000"/>
              <a:t>Das Medium zur Schallverbreitung kann Luft sein, aber auch Wasser oder ein fester Körper. </a:t>
            </a:r>
          </a:p>
          <a:p>
            <a:pPr eaLnBrk="1" hangingPunct="1">
              <a:spcBef>
                <a:spcPct val="0"/>
              </a:spcBef>
              <a:buFontTx/>
              <a:buNone/>
            </a:pPr>
            <a:r>
              <a:rPr lang="de-DE" altLang="de-DE" sz="1000"/>
              <a:t>Beim Sprechen im  Klassenraum wird der Schall durch die Luft übertragen.</a:t>
            </a:r>
          </a:p>
          <a:p>
            <a:pPr eaLnBrk="1" hangingPunct="1">
              <a:spcBef>
                <a:spcPct val="0"/>
              </a:spcBef>
              <a:buFontTx/>
              <a:buNone/>
            </a:pPr>
            <a:r>
              <a:rPr lang="de-DE" altLang="de-DE" sz="1000"/>
              <a:t>Im Vakuum kann kein Schall übertragen werden.</a:t>
            </a:r>
          </a:p>
        </p:txBody>
      </p:sp>
      <p:grpSp>
        <p:nvGrpSpPr>
          <p:cNvPr id="2057" name="Group 149">
            <a:extLst>
              <a:ext uri="{FF2B5EF4-FFF2-40B4-BE49-F238E27FC236}">
                <a16:creationId xmlns:a16="http://schemas.microsoft.com/office/drawing/2014/main" id="{3EDB9D5E-4FCE-4A65-831A-1FFC50ADE30D}"/>
              </a:ext>
            </a:extLst>
          </p:cNvPr>
          <p:cNvGrpSpPr>
            <a:grpSpLocks/>
          </p:cNvGrpSpPr>
          <p:nvPr/>
        </p:nvGrpSpPr>
        <p:grpSpPr bwMode="auto">
          <a:xfrm>
            <a:off x="538163" y="2081213"/>
            <a:ext cx="6130925" cy="1960562"/>
            <a:chOff x="339" y="1311"/>
            <a:chExt cx="3862" cy="1235"/>
          </a:xfrm>
        </p:grpSpPr>
        <p:grpSp>
          <p:nvGrpSpPr>
            <p:cNvPr id="2059" name="Group 148">
              <a:extLst>
                <a:ext uri="{FF2B5EF4-FFF2-40B4-BE49-F238E27FC236}">
                  <a16:creationId xmlns:a16="http://schemas.microsoft.com/office/drawing/2014/main" id="{B53AFA79-FF57-46C7-8633-B7938230AC68}"/>
                </a:ext>
              </a:extLst>
            </p:cNvPr>
            <p:cNvGrpSpPr>
              <a:grpSpLocks/>
            </p:cNvGrpSpPr>
            <p:nvPr/>
          </p:nvGrpSpPr>
          <p:grpSpPr bwMode="auto">
            <a:xfrm>
              <a:off x="391" y="1565"/>
              <a:ext cx="1006" cy="371"/>
              <a:chOff x="391" y="1565"/>
              <a:chExt cx="1006" cy="371"/>
            </a:xfrm>
          </p:grpSpPr>
          <p:pic>
            <p:nvPicPr>
              <p:cNvPr id="2088" name="Picture 85" descr="Gummigitarre m Dreikant 1">
                <a:extLst>
                  <a:ext uri="{FF2B5EF4-FFF2-40B4-BE49-F238E27FC236}">
                    <a16:creationId xmlns:a16="http://schemas.microsoft.com/office/drawing/2014/main" id="{6B8A3982-AC61-4799-952C-4368C03319B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91" y="1565"/>
                <a:ext cx="453" cy="337"/>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089" name="Text Box 30">
                <a:extLst>
                  <a:ext uri="{FF2B5EF4-FFF2-40B4-BE49-F238E27FC236}">
                    <a16:creationId xmlns:a16="http://schemas.microsoft.com/office/drawing/2014/main" id="{6BB38985-B130-4BBE-95DA-4A078F6EEAC5}"/>
                  </a:ext>
                </a:extLst>
              </p:cNvPr>
              <p:cNvSpPr txBox="1">
                <a:spLocks noChangeArrowheads="1"/>
              </p:cNvSpPr>
              <p:nvPr/>
            </p:nvSpPr>
            <p:spPr bwMode="auto">
              <a:xfrm>
                <a:off x="845" y="1610"/>
                <a:ext cx="552"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1e</a:t>
                </a:r>
              </a:p>
              <a:p>
                <a:pPr eaLnBrk="1" hangingPunct="1">
                  <a:spcBef>
                    <a:spcPct val="0"/>
                  </a:spcBef>
                  <a:buFontTx/>
                  <a:buNone/>
                </a:pPr>
                <a:r>
                  <a:rPr lang="de-DE" altLang="de-DE" sz="900"/>
                  <a:t>Gummigitarre</a:t>
                </a:r>
              </a:p>
              <a:p>
                <a:pPr eaLnBrk="1" hangingPunct="1">
                  <a:spcBef>
                    <a:spcPct val="0"/>
                  </a:spcBef>
                  <a:buFontTx/>
                  <a:buNone/>
                </a:pPr>
                <a:r>
                  <a:rPr lang="de-DE" altLang="de-DE" sz="900"/>
                  <a:t>2 Sets</a:t>
                </a:r>
              </a:p>
            </p:txBody>
          </p:sp>
        </p:grpSp>
        <p:grpSp>
          <p:nvGrpSpPr>
            <p:cNvPr id="2060" name="Group 143">
              <a:extLst>
                <a:ext uri="{FF2B5EF4-FFF2-40B4-BE49-F238E27FC236}">
                  <a16:creationId xmlns:a16="http://schemas.microsoft.com/office/drawing/2014/main" id="{C0A21B5A-5FA2-4A70-BB39-1288C48750CB}"/>
                </a:ext>
              </a:extLst>
            </p:cNvPr>
            <p:cNvGrpSpPr>
              <a:grpSpLocks/>
            </p:cNvGrpSpPr>
            <p:nvPr/>
          </p:nvGrpSpPr>
          <p:grpSpPr bwMode="auto">
            <a:xfrm>
              <a:off x="1564" y="1610"/>
              <a:ext cx="1079" cy="326"/>
              <a:chOff x="1564" y="1610"/>
              <a:chExt cx="1079" cy="326"/>
            </a:xfrm>
          </p:grpSpPr>
          <p:pic>
            <p:nvPicPr>
              <p:cNvPr id="2086" name="Picture 68" descr="Xylophon 2">
                <a:extLst>
                  <a:ext uri="{FF2B5EF4-FFF2-40B4-BE49-F238E27FC236}">
                    <a16:creationId xmlns:a16="http://schemas.microsoft.com/office/drawing/2014/main" id="{75398EBA-0906-4519-838F-B57D4BD9FC4D}"/>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564" y="1614"/>
                <a:ext cx="544" cy="322"/>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087" name="Text Box 31">
                <a:extLst>
                  <a:ext uri="{FF2B5EF4-FFF2-40B4-BE49-F238E27FC236}">
                    <a16:creationId xmlns:a16="http://schemas.microsoft.com/office/drawing/2014/main" id="{36A22C5E-44B8-46B1-A07F-D4FE9967F744}"/>
                  </a:ext>
                </a:extLst>
              </p:cNvPr>
              <p:cNvSpPr txBox="1">
                <a:spLocks noChangeArrowheads="1"/>
              </p:cNvSpPr>
              <p:nvPr/>
            </p:nvSpPr>
            <p:spPr bwMode="auto">
              <a:xfrm>
                <a:off x="2115" y="1610"/>
                <a:ext cx="528"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2e</a:t>
                </a:r>
              </a:p>
              <a:p>
                <a:pPr eaLnBrk="1" hangingPunct="1">
                  <a:spcBef>
                    <a:spcPct val="0"/>
                  </a:spcBef>
                  <a:buFontTx/>
                  <a:buNone/>
                </a:pPr>
                <a:r>
                  <a:rPr lang="de-DE" altLang="de-DE" sz="900"/>
                  <a:t>Glockenspiel</a:t>
                </a:r>
              </a:p>
              <a:p>
                <a:pPr eaLnBrk="1" hangingPunct="1">
                  <a:spcBef>
                    <a:spcPct val="0"/>
                  </a:spcBef>
                  <a:buFontTx/>
                  <a:buNone/>
                </a:pPr>
                <a:r>
                  <a:rPr lang="de-DE" altLang="de-DE" sz="900"/>
                  <a:t>2 Sets</a:t>
                </a:r>
              </a:p>
            </p:txBody>
          </p:sp>
        </p:grpSp>
        <p:grpSp>
          <p:nvGrpSpPr>
            <p:cNvPr id="2061" name="Group 127">
              <a:extLst>
                <a:ext uri="{FF2B5EF4-FFF2-40B4-BE49-F238E27FC236}">
                  <a16:creationId xmlns:a16="http://schemas.microsoft.com/office/drawing/2014/main" id="{207D515C-8086-444F-A184-E7878644580E}"/>
                </a:ext>
              </a:extLst>
            </p:cNvPr>
            <p:cNvGrpSpPr>
              <a:grpSpLocks/>
            </p:cNvGrpSpPr>
            <p:nvPr/>
          </p:nvGrpSpPr>
          <p:grpSpPr bwMode="auto">
            <a:xfrm>
              <a:off x="2970" y="1478"/>
              <a:ext cx="897" cy="454"/>
              <a:chOff x="2931" y="1383"/>
              <a:chExt cx="897" cy="454"/>
            </a:xfrm>
          </p:grpSpPr>
          <p:pic>
            <p:nvPicPr>
              <p:cNvPr id="2083" name="Picture 71" descr="Schiebeflöte">
                <a:extLst>
                  <a:ext uri="{FF2B5EF4-FFF2-40B4-BE49-F238E27FC236}">
                    <a16:creationId xmlns:a16="http://schemas.microsoft.com/office/drawing/2014/main" id="{AEC8CA4C-A0EE-45F4-B57F-AA95E35B09FD}"/>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31" y="1383"/>
                <a:ext cx="45"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pic>
          <p:pic>
            <p:nvPicPr>
              <p:cNvPr id="2084" name="Picture 14">
                <a:extLst>
                  <a:ext uri="{FF2B5EF4-FFF2-40B4-BE49-F238E27FC236}">
                    <a16:creationId xmlns:a16="http://schemas.microsoft.com/office/drawing/2014/main" id="{F2653E10-B4E7-4DBB-ACEE-01E2690E6331}"/>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067" y="1383"/>
                <a:ext cx="293" cy="454"/>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085" name="Text Box 32">
                <a:extLst>
                  <a:ext uri="{FF2B5EF4-FFF2-40B4-BE49-F238E27FC236}">
                    <a16:creationId xmlns:a16="http://schemas.microsoft.com/office/drawing/2014/main" id="{6862D290-B47B-4E53-96C5-E0BFFF86FD45}"/>
                  </a:ext>
                </a:extLst>
              </p:cNvPr>
              <p:cNvSpPr txBox="1">
                <a:spLocks noChangeArrowheads="1"/>
              </p:cNvSpPr>
              <p:nvPr/>
            </p:nvSpPr>
            <p:spPr bwMode="auto">
              <a:xfrm>
                <a:off x="3352" y="1571"/>
                <a:ext cx="476"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3e</a:t>
                </a:r>
              </a:p>
              <a:p>
                <a:pPr eaLnBrk="1" hangingPunct="1">
                  <a:spcBef>
                    <a:spcPct val="0"/>
                  </a:spcBef>
                  <a:buFontTx/>
                  <a:buNone/>
                </a:pPr>
                <a:r>
                  <a:rPr lang="de-DE" altLang="de-DE" sz="900"/>
                  <a:t>Kolbenflöte</a:t>
                </a:r>
              </a:p>
            </p:txBody>
          </p:sp>
        </p:grpSp>
        <p:grpSp>
          <p:nvGrpSpPr>
            <p:cNvPr id="2062" name="Group 94">
              <a:extLst>
                <a:ext uri="{FF2B5EF4-FFF2-40B4-BE49-F238E27FC236}">
                  <a16:creationId xmlns:a16="http://schemas.microsoft.com/office/drawing/2014/main" id="{82EAF51A-8920-4D01-A91D-A49246B30E7F}"/>
                </a:ext>
              </a:extLst>
            </p:cNvPr>
            <p:cNvGrpSpPr>
              <a:grpSpLocks/>
            </p:cNvGrpSpPr>
            <p:nvPr/>
          </p:nvGrpSpPr>
          <p:grpSpPr bwMode="auto">
            <a:xfrm>
              <a:off x="398" y="2049"/>
              <a:ext cx="982" cy="454"/>
              <a:chOff x="389" y="1925"/>
              <a:chExt cx="982" cy="454"/>
            </a:xfrm>
          </p:grpSpPr>
          <p:pic>
            <p:nvPicPr>
              <p:cNvPr id="2081" name="Picture 82" descr="Flaschenorgel m Finger">
                <a:extLst>
                  <a:ext uri="{FF2B5EF4-FFF2-40B4-BE49-F238E27FC236}">
                    <a16:creationId xmlns:a16="http://schemas.microsoft.com/office/drawing/2014/main" id="{1F10BDD3-08CB-4153-BC4F-50A666CEA887}"/>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89" y="1925"/>
                <a:ext cx="403" cy="454"/>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082" name="Text Box 33">
                <a:extLst>
                  <a:ext uri="{FF2B5EF4-FFF2-40B4-BE49-F238E27FC236}">
                    <a16:creationId xmlns:a16="http://schemas.microsoft.com/office/drawing/2014/main" id="{55F3EC8B-6A48-4438-9911-FD9CA1EEDFE8}"/>
                  </a:ext>
                </a:extLst>
              </p:cNvPr>
              <p:cNvSpPr txBox="1">
                <a:spLocks noChangeArrowheads="1"/>
              </p:cNvSpPr>
              <p:nvPr/>
            </p:nvSpPr>
            <p:spPr bwMode="auto">
              <a:xfrm>
                <a:off x="803" y="2023"/>
                <a:ext cx="568"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4</a:t>
                </a:r>
              </a:p>
              <a:p>
                <a:pPr eaLnBrk="1" hangingPunct="1">
                  <a:spcBef>
                    <a:spcPct val="0"/>
                  </a:spcBef>
                  <a:buFontTx/>
                  <a:buNone/>
                </a:pPr>
                <a:r>
                  <a:rPr lang="de-DE" altLang="de-DE" sz="900"/>
                  <a:t>Flaschenorgel</a:t>
                </a:r>
              </a:p>
            </p:txBody>
          </p:sp>
        </p:grpSp>
        <p:grpSp>
          <p:nvGrpSpPr>
            <p:cNvPr id="2063" name="Group 92">
              <a:extLst>
                <a:ext uri="{FF2B5EF4-FFF2-40B4-BE49-F238E27FC236}">
                  <a16:creationId xmlns:a16="http://schemas.microsoft.com/office/drawing/2014/main" id="{587B368F-0EF5-42DC-A3EA-6DDA215A84A5}"/>
                </a:ext>
              </a:extLst>
            </p:cNvPr>
            <p:cNvGrpSpPr>
              <a:grpSpLocks/>
            </p:cNvGrpSpPr>
            <p:nvPr/>
          </p:nvGrpSpPr>
          <p:grpSpPr bwMode="auto">
            <a:xfrm>
              <a:off x="1575" y="2052"/>
              <a:ext cx="840" cy="454"/>
              <a:chOff x="1536" y="1939"/>
              <a:chExt cx="840" cy="454"/>
            </a:xfrm>
          </p:grpSpPr>
          <p:pic>
            <p:nvPicPr>
              <p:cNvPr id="2079" name="Picture 69" descr="Indianergeheul">
                <a:extLst>
                  <a:ext uri="{FF2B5EF4-FFF2-40B4-BE49-F238E27FC236}">
                    <a16:creationId xmlns:a16="http://schemas.microsoft.com/office/drawing/2014/main" id="{3BD4E236-29F7-4367-BF1C-3E55BB2E234B}"/>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536" y="1939"/>
                <a:ext cx="288" cy="454"/>
              </a:xfrm>
              <a:prstGeom prst="rect">
                <a:avLst/>
              </a:prstGeom>
              <a:noFill/>
              <a:ln w="6350">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2080" name="Text Box 34">
                <a:extLst>
                  <a:ext uri="{FF2B5EF4-FFF2-40B4-BE49-F238E27FC236}">
                    <a16:creationId xmlns:a16="http://schemas.microsoft.com/office/drawing/2014/main" id="{0961AB48-067F-49C7-B755-838DD05BD293}"/>
                  </a:ext>
                </a:extLst>
              </p:cNvPr>
              <p:cNvSpPr txBox="1">
                <a:spLocks noChangeArrowheads="1"/>
              </p:cNvSpPr>
              <p:nvPr/>
            </p:nvSpPr>
            <p:spPr bwMode="auto">
              <a:xfrm>
                <a:off x="1888" y="2018"/>
                <a:ext cx="488"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5e</a:t>
                </a:r>
              </a:p>
              <a:p>
                <a:pPr eaLnBrk="1" hangingPunct="1">
                  <a:spcBef>
                    <a:spcPct val="0"/>
                  </a:spcBef>
                  <a:buFontTx/>
                  <a:buNone/>
                </a:pPr>
                <a:r>
                  <a:rPr lang="de-DE" altLang="de-DE" sz="900"/>
                  <a:t>Mundlaute</a:t>
                </a:r>
              </a:p>
              <a:p>
                <a:pPr eaLnBrk="1" hangingPunct="1">
                  <a:spcBef>
                    <a:spcPct val="0"/>
                  </a:spcBef>
                  <a:buFontTx/>
                  <a:buNone/>
                </a:pPr>
                <a:r>
                  <a:rPr lang="de-DE" altLang="de-DE" sz="900"/>
                  <a:t>gemeinsam</a:t>
                </a:r>
              </a:p>
            </p:txBody>
          </p:sp>
        </p:grpSp>
        <p:sp>
          <p:nvSpPr>
            <p:cNvPr id="2064" name="Rectangle 65">
              <a:extLst>
                <a:ext uri="{FF2B5EF4-FFF2-40B4-BE49-F238E27FC236}">
                  <a16:creationId xmlns:a16="http://schemas.microsoft.com/office/drawing/2014/main" id="{9FEBADEE-2DA8-473B-BDF4-E7AE0DC1A82D}"/>
                </a:ext>
              </a:extLst>
            </p:cNvPr>
            <p:cNvSpPr>
              <a:spLocks noChangeArrowheads="1"/>
            </p:cNvSpPr>
            <p:nvPr/>
          </p:nvSpPr>
          <p:spPr bwMode="auto">
            <a:xfrm>
              <a:off x="339" y="1328"/>
              <a:ext cx="3862" cy="1210"/>
            </a:xfrm>
            <a:prstGeom prst="rect">
              <a:avLst/>
            </a:prstGeom>
            <a:noFill/>
            <a:ln w="25400">
              <a:solidFill>
                <a:srgbClr val="EBCA0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800"/>
                <a:t>                                                        </a:t>
              </a:r>
            </a:p>
          </p:txBody>
        </p:sp>
        <p:grpSp>
          <p:nvGrpSpPr>
            <p:cNvPr id="2065" name="Group 134">
              <a:extLst>
                <a:ext uri="{FF2B5EF4-FFF2-40B4-BE49-F238E27FC236}">
                  <a16:creationId xmlns:a16="http://schemas.microsoft.com/office/drawing/2014/main" id="{024527C9-4256-4042-8529-96635614AAAA}"/>
                </a:ext>
              </a:extLst>
            </p:cNvPr>
            <p:cNvGrpSpPr>
              <a:grpSpLocks/>
            </p:cNvGrpSpPr>
            <p:nvPr/>
          </p:nvGrpSpPr>
          <p:grpSpPr bwMode="auto">
            <a:xfrm>
              <a:off x="340" y="1311"/>
              <a:ext cx="3850" cy="1235"/>
              <a:chOff x="346" y="1307"/>
              <a:chExt cx="3850" cy="1235"/>
            </a:xfrm>
          </p:grpSpPr>
          <p:sp>
            <p:nvSpPr>
              <p:cNvPr id="2076" name="Line 50">
                <a:extLst>
                  <a:ext uri="{FF2B5EF4-FFF2-40B4-BE49-F238E27FC236}">
                    <a16:creationId xmlns:a16="http://schemas.microsoft.com/office/drawing/2014/main" id="{65B093F5-7CB4-4A16-887B-996371C6ADCC}"/>
                  </a:ext>
                </a:extLst>
              </p:cNvPr>
              <p:cNvSpPr>
                <a:spLocks noChangeShapeType="1"/>
              </p:cNvSpPr>
              <p:nvPr/>
            </p:nvSpPr>
            <p:spPr bwMode="auto">
              <a:xfrm flipV="1">
                <a:off x="346" y="1973"/>
                <a:ext cx="3850" cy="11"/>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77" name="Line 51">
                <a:extLst>
                  <a:ext uri="{FF2B5EF4-FFF2-40B4-BE49-F238E27FC236}">
                    <a16:creationId xmlns:a16="http://schemas.microsoft.com/office/drawing/2014/main" id="{9B857E23-44EA-42D2-87E5-86CD0904BBF7}"/>
                  </a:ext>
                </a:extLst>
              </p:cNvPr>
              <p:cNvSpPr>
                <a:spLocks noChangeShapeType="1"/>
              </p:cNvSpPr>
              <p:nvPr/>
            </p:nvSpPr>
            <p:spPr bwMode="auto">
              <a:xfrm flipH="1">
                <a:off x="1458" y="1350"/>
                <a:ext cx="5" cy="1192"/>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78" name="Line 52">
                <a:extLst>
                  <a:ext uri="{FF2B5EF4-FFF2-40B4-BE49-F238E27FC236}">
                    <a16:creationId xmlns:a16="http://schemas.microsoft.com/office/drawing/2014/main" id="{415493E6-101D-4DE1-AA21-77E6DDFB4FAB}"/>
                  </a:ext>
                </a:extLst>
              </p:cNvPr>
              <p:cNvSpPr>
                <a:spLocks noChangeShapeType="1"/>
              </p:cNvSpPr>
              <p:nvPr/>
            </p:nvSpPr>
            <p:spPr bwMode="auto">
              <a:xfrm>
                <a:off x="2910" y="1307"/>
                <a:ext cx="7" cy="1209"/>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066" name="Group 141">
              <a:extLst>
                <a:ext uri="{FF2B5EF4-FFF2-40B4-BE49-F238E27FC236}">
                  <a16:creationId xmlns:a16="http://schemas.microsoft.com/office/drawing/2014/main" id="{4D59002C-B0B5-45DA-86FE-32F5CA3BEBD4}"/>
                </a:ext>
              </a:extLst>
            </p:cNvPr>
            <p:cNvGrpSpPr>
              <a:grpSpLocks/>
            </p:cNvGrpSpPr>
            <p:nvPr/>
          </p:nvGrpSpPr>
          <p:grpSpPr bwMode="auto">
            <a:xfrm>
              <a:off x="2906" y="2091"/>
              <a:ext cx="1264" cy="363"/>
              <a:chOff x="2906" y="2091"/>
              <a:chExt cx="1264" cy="363"/>
            </a:xfrm>
          </p:grpSpPr>
          <p:sp>
            <p:nvSpPr>
              <p:cNvPr id="2067" name="Text Box 88">
                <a:extLst>
                  <a:ext uri="{FF2B5EF4-FFF2-40B4-BE49-F238E27FC236}">
                    <a16:creationId xmlns:a16="http://schemas.microsoft.com/office/drawing/2014/main" id="{BD7FE74F-5C51-4518-95EA-BC8F9A4F84F2}"/>
                  </a:ext>
                </a:extLst>
              </p:cNvPr>
              <p:cNvSpPr txBox="1">
                <a:spLocks noChangeArrowheads="1"/>
              </p:cNvSpPr>
              <p:nvPr/>
            </p:nvSpPr>
            <p:spPr bwMode="auto">
              <a:xfrm>
                <a:off x="3566" y="2109"/>
                <a:ext cx="604"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18</a:t>
                </a:r>
              </a:p>
              <a:p>
                <a:pPr eaLnBrk="1" hangingPunct="1">
                  <a:spcBef>
                    <a:spcPct val="0"/>
                  </a:spcBef>
                  <a:buFontTx/>
                  <a:buNone/>
                </a:pPr>
                <a:r>
                  <a:rPr lang="de-DE" altLang="de-DE" sz="900"/>
                  <a:t>Schlusskonzert</a:t>
                </a:r>
              </a:p>
              <a:p>
                <a:pPr eaLnBrk="1" hangingPunct="1">
                  <a:spcBef>
                    <a:spcPct val="0"/>
                  </a:spcBef>
                  <a:buFontTx/>
                  <a:buNone/>
                </a:pPr>
                <a:r>
                  <a:rPr lang="de-DE" altLang="de-DE" sz="900"/>
                  <a:t>gemeinsam</a:t>
                </a:r>
              </a:p>
            </p:txBody>
          </p:sp>
          <p:grpSp>
            <p:nvGrpSpPr>
              <p:cNvPr id="2068" name="Group 132">
                <a:extLst>
                  <a:ext uri="{FF2B5EF4-FFF2-40B4-BE49-F238E27FC236}">
                    <a16:creationId xmlns:a16="http://schemas.microsoft.com/office/drawing/2014/main" id="{C120BD22-0217-4C2D-BF01-F4F913E0D4DD}"/>
                  </a:ext>
                </a:extLst>
              </p:cNvPr>
              <p:cNvGrpSpPr>
                <a:grpSpLocks/>
              </p:cNvGrpSpPr>
              <p:nvPr/>
            </p:nvGrpSpPr>
            <p:grpSpPr bwMode="auto">
              <a:xfrm>
                <a:off x="2906" y="2091"/>
                <a:ext cx="701" cy="363"/>
                <a:chOff x="2931" y="1973"/>
                <a:chExt cx="701" cy="363"/>
              </a:xfrm>
            </p:grpSpPr>
            <p:grpSp>
              <p:nvGrpSpPr>
                <p:cNvPr id="2069" name="Group 128">
                  <a:extLst>
                    <a:ext uri="{FF2B5EF4-FFF2-40B4-BE49-F238E27FC236}">
                      <a16:creationId xmlns:a16="http://schemas.microsoft.com/office/drawing/2014/main" id="{5B2D8D0C-D13B-4909-AE3C-ED511840C3C3}"/>
                    </a:ext>
                  </a:extLst>
                </p:cNvPr>
                <p:cNvGrpSpPr>
                  <a:grpSpLocks/>
                </p:cNvGrpSpPr>
                <p:nvPr/>
              </p:nvGrpSpPr>
              <p:grpSpPr bwMode="auto">
                <a:xfrm>
                  <a:off x="2976" y="1997"/>
                  <a:ext cx="636" cy="318"/>
                  <a:chOff x="2976" y="1927"/>
                  <a:chExt cx="658" cy="402"/>
                </a:xfrm>
              </p:grpSpPr>
              <p:pic>
                <p:nvPicPr>
                  <p:cNvPr id="2073" name="Picture 83">
                    <a:extLst>
                      <a:ext uri="{FF2B5EF4-FFF2-40B4-BE49-F238E27FC236}">
                        <a16:creationId xmlns:a16="http://schemas.microsoft.com/office/drawing/2014/main" id="{1F8D58EC-7D9E-469E-9A6B-561F601849D1}"/>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371" y="1973"/>
                    <a:ext cx="263" cy="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81">
                    <a:extLst>
                      <a:ext uri="{FF2B5EF4-FFF2-40B4-BE49-F238E27FC236}">
                        <a16:creationId xmlns:a16="http://schemas.microsoft.com/office/drawing/2014/main" id="{C1B85FE7-9D64-40C6-B1B9-1C128B441510}"/>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217" y="1931"/>
                    <a:ext cx="220"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82">
                    <a:extLst>
                      <a:ext uri="{FF2B5EF4-FFF2-40B4-BE49-F238E27FC236}">
                        <a16:creationId xmlns:a16="http://schemas.microsoft.com/office/drawing/2014/main" id="{1C2AEC02-F1F0-41F5-8485-0C4A2377D77E}"/>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rot="638026">
                    <a:off x="2976" y="1927"/>
                    <a:ext cx="241"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70" name="Group 131">
                  <a:extLst>
                    <a:ext uri="{FF2B5EF4-FFF2-40B4-BE49-F238E27FC236}">
                      <a16:creationId xmlns:a16="http://schemas.microsoft.com/office/drawing/2014/main" id="{0EF96BAD-7C39-48FF-B599-A1218D3CCCCD}"/>
                    </a:ext>
                  </a:extLst>
                </p:cNvPr>
                <p:cNvGrpSpPr>
                  <a:grpSpLocks/>
                </p:cNvGrpSpPr>
                <p:nvPr/>
              </p:nvGrpSpPr>
              <p:grpSpPr bwMode="auto">
                <a:xfrm>
                  <a:off x="2931" y="1973"/>
                  <a:ext cx="701" cy="363"/>
                  <a:chOff x="2931" y="1973"/>
                  <a:chExt cx="701" cy="363"/>
                </a:xfrm>
              </p:grpSpPr>
              <p:sp>
                <p:nvSpPr>
                  <p:cNvPr id="2071" name="Text Box 67">
                    <a:extLst>
                      <a:ext uri="{FF2B5EF4-FFF2-40B4-BE49-F238E27FC236}">
                        <a16:creationId xmlns:a16="http://schemas.microsoft.com/office/drawing/2014/main" id="{1109AAF4-5C7E-4E79-820C-40755442A510}"/>
                      </a:ext>
                    </a:extLst>
                  </p:cNvPr>
                  <p:cNvSpPr txBox="1">
                    <a:spLocks noChangeArrowheads="1"/>
                  </p:cNvSpPr>
                  <p:nvPr/>
                </p:nvSpPr>
                <p:spPr bwMode="auto">
                  <a:xfrm>
                    <a:off x="2931" y="2200"/>
                    <a:ext cx="701"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800"/>
                      <a:t>Vuvuzela</a:t>
                    </a:r>
                  </a:p>
                </p:txBody>
              </p:sp>
              <p:sp>
                <p:nvSpPr>
                  <p:cNvPr id="2072" name="Rectangle 85">
                    <a:extLst>
                      <a:ext uri="{FF2B5EF4-FFF2-40B4-BE49-F238E27FC236}">
                        <a16:creationId xmlns:a16="http://schemas.microsoft.com/office/drawing/2014/main" id="{A45D13F7-AEF9-4E9E-A822-2FF7A506FEFC}"/>
                      </a:ext>
                    </a:extLst>
                  </p:cNvPr>
                  <p:cNvSpPr>
                    <a:spLocks noChangeArrowheads="1"/>
                  </p:cNvSpPr>
                  <p:nvPr/>
                </p:nvSpPr>
                <p:spPr bwMode="auto">
                  <a:xfrm>
                    <a:off x="2974" y="1973"/>
                    <a:ext cx="657" cy="354"/>
                  </a:xfrm>
                  <a:prstGeom prst="rect">
                    <a:avLst/>
                  </a:prstGeom>
                  <a:noFill/>
                  <a:ln w="9525">
                    <a:solidFill>
                      <a:srgbClr val="C0C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de-DE" altLang="de-DE" sz="1800"/>
                  </a:p>
                </p:txBody>
              </p:sp>
            </p:grpSp>
          </p:grpSp>
        </p:grpSp>
      </p:grpSp>
      <p:sp>
        <p:nvSpPr>
          <p:cNvPr id="2058" name="Text Box 2">
            <a:extLst>
              <a:ext uri="{FF2B5EF4-FFF2-40B4-BE49-F238E27FC236}">
                <a16:creationId xmlns:a16="http://schemas.microsoft.com/office/drawing/2014/main" id="{C813B151-209E-4EC3-A9FC-7C68B454A661}"/>
              </a:ext>
            </a:extLst>
          </p:cNvPr>
          <p:cNvSpPr txBox="1">
            <a:spLocks noChangeArrowheads="1"/>
          </p:cNvSpPr>
          <p:nvPr/>
        </p:nvSpPr>
        <p:spPr bwMode="auto">
          <a:xfrm>
            <a:off x="528638" y="950913"/>
            <a:ext cx="6140450" cy="1276350"/>
          </a:xfrm>
          <a:prstGeom prst="rect">
            <a:avLst/>
          </a:prstGeom>
          <a:solidFill>
            <a:srgbClr val="FFFFCC"/>
          </a:solidFill>
          <a:ln w="25400">
            <a:solidFill>
              <a:srgbClr val="EBCA0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1. </a:t>
            </a:r>
            <a:r>
              <a:rPr lang="de-DE" altLang="de-DE" sz="1000" b="1"/>
              <a:t>Schallerzeugung</a:t>
            </a:r>
            <a:r>
              <a:rPr lang="de-DE" altLang="de-DE" sz="1000"/>
              <a:t>: Töne entstehen durch Schwingungen von</a:t>
            </a:r>
          </a:p>
          <a:p>
            <a:pPr eaLnBrk="1" hangingPunct="1">
              <a:spcBef>
                <a:spcPct val="0"/>
              </a:spcBef>
              <a:buFontTx/>
              <a:buNone/>
            </a:pPr>
            <a:r>
              <a:rPr lang="de-DE" altLang="de-DE" sz="1000"/>
              <a:t>        Saiten (Geige, Gitarre),  Körpern (Pauke, Xylophon) und Luftsäulen (Flöte, Trompete).</a:t>
            </a:r>
          </a:p>
          <a:p>
            <a:pPr eaLnBrk="1" hangingPunct="1">
              <a:spcBef>
                <a:spcPct val="30000"/>
              </a:spcBef>
              <a:buFontTx/>
              <a:buNone/>
            </a:pPr>
            <a:r>
              <a:rPr lang="de-DE" altLang="de-DE" sz="1000"/>
              <a:t>Sie rufen horizontale (longitudinale) Druckänderungen in einem Medium hervor, </a:t>
            </a:r>
          </a:p>
          <a:p>
            <a:pPr eaLnBrk="1" hangingPunct="1">
              <a:spcBef>
                <a:spcPct val="0"/>
              </a:spcBef>
              <a:buFontTx/>
              <a:buNone/>
            </a:pPr>
            <a:r>
              <a:rPr lang="de-DE" altLang="de-DE" sz="1000"/>
              <a:t>im Klassenraum ist das Verbreitungsmedium Luft.</a:t>
            </a:r>
          </a:p>
          <a:p>
            <a:pPr eaLnBrk="1" hangingPunct="1">
              <a:spcBef>
                <a:spcPct val="30000"/>
              </a:spcBef>
              <a:buFontTx/>
              <a:buNone/>
            </a:pPr>
            <a:r>
              <a:rPr lang="de-DE" altLang="de-DE" sz="1000"/>
              <a:t>Die Anzahl der Schwingungen pro Sekunde nennt man Frequenz.</a:t>
            </a:r>
          </a:p>
          <a:p>
            <a:pPr eaLnBrk="1" hangingPunct="1">
              <a:spcBef>
                <a:spcPct val="0"/>
              </a:spcBef>
              <a:buFontTx/>
              <a:buNone/>
            </a:pPr>
            <a:r>
              <a:rPr lang="de-DE" altLang="de-DE" sz="1000"/>
              <a:t>Hohe Töne haben viele Schwingungen pro Sekunde, tiefe Töne haben weniger Schwingungen pro Sekunde, also eine niedrige Frequenz.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8">
            <a:extLst>
              <a:ext uri="{FF2B5EF4-FFF2-40B4-BE49-F238E27FC236}">
                <a16:creationId xmlns:a16="http://schemas.microsoft.com/office/drawing/2014/main" id="{499292FE-24BA-4A8E-8C01-4082BEA62E45}"/>
              </a:ext>
            </a:extLst>
          </p:cNvPr>
          <p:cNvSpPr txBox="1">
            <a:spLocks noChangeArrowheads="1"/>
          </p:cNvSpPr>
          <p:nvPr/>
        </p:nvSpPr>
        <p:spPr bwMode="auto">
          <a:xfrm>
            <a:off x="438150" y="-112713"/>
            <a:ext cx="6021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900">
                <a:hlinkClick r:id="rId2"/>
              </a:rPr>
              <a:t>www.zauberhafte-physik.net</a:t>
            </a:r>
            <a:r>
              <a:rPr lang="de-DE" altLang="de-DE" sz="900"/>
              <a:t>  =&gt;Unterrichtshinweise:</a:t>
            </a:r>
            <a:r>
              <a:rPr lang="de-DE" altLang="de-DE" sz="1800"/>
              <a:t> </a:t>
            </a:r>
            <a:r>
              <a:rPr lang="de-DE" altLang="de-DE" sz="900"/>
              <a:t>Zusatzversuche Akustik-14 Karten.ppt – Stand: 30.04.2019</a:t>
            </a:r>
          </a:p>
        </p:txBody>
      </p:sp>
      <p:sp>
        <p:nvSpPr>
          <p:cNvPr id="3075" name="Line 42">
            <a:extLst>
              <a:ext uri="{FF2B5EF4-FFF2-40B4-BE49-F238E27FC236}">
                <a16:creationId xmlns:a16="http://schemas.microsoft.com/office/drawing/2014/main" id="{806B8FB7-1149-494A-BD8D-DF80C4498972}"/>
              </a:ext>
            </a:extLst>
          </p:cNvPr>
          <p:cNvSpPr>
            <a:spLocks noChangeShapeType="1"/>
          </p:cNvSpPr>
          <p:nvPr/>
        </p:nvSpPr>
        <p:spPr bwMode="auto">
          <a:xfrm>
            <a:off x="0" y="3995738"/>
            <a:ext cx="6858000" cy="0"/>
          </a:xfrm>
          <a:prstGeom prst="line">
            <a:avLst/>
          </a:prstGeom>
          <a:noFill/>
          <a:ln w="952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076" name="Text Box 75">
            <a:extLst>
              <a:ext uri="{FF2B5EF4-FFF2-40B4-BE49-F238E27FC236}">
                <a16:creationId xmlns:a16="http://schemas.microsoft.com/office/drawing/2014/main" id="{4AE1A02B-387D-44AA-9A2F-B5826030DE4E}"/>
              </a:ext>
            </a:extLst>
          </p:cNvPr>
          <p:cNvSpPr txBox="1">
            <a:spLocks noChangeArrowheads="1"/>
          </p:cNvSpPr>
          <p:nvPr/>
        </p:nvSpPr>
        <p:spPr bwMode="auto">
          <a:xfrm>
            <a:off x="2924175" y="7235825"/>
            <a:ext cx="34496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endParaRPr lang="de-DE" altLang="de-DE" sz="1000"/>
          </a:p>
          <a:p>
            <a:pPr eaLnBrk="1" hangingPunct="1">
              <a:spcBef>
                <a:spcPct val="0"/>
              </a:spcBef>
              <a:buFontTx/>
              <a:buNone/>
            </a:pPr>
            <a:endParaRPr lang="de-DE" altLang="de-DE" sz="1000"/>
          </a:p>
        </p:txBody>
      </p:sp>
      <p:grpSp>
        <p:nvGrpSpPr>
          <p:cNvPr id="3077" name="Group 148">
            <a:extLst>
              <a:ext uri="{FF2B5EF4-FFF2-40B4-BE49-F238E27FC236}">
                <a16:creationId xmlns:a16="http://schemas.microsoft.com/office/drawing/2014/main" id="{BC0D4250-846E-4961-A5BA-32E0748FBD29}"/>
              </a:ext>
            </a:extLst>
          </p:cNvPr>
          <p:cNvGrpSpPr>
            <a:grpSpLocks/>
          </p:cNvGrpSpPr>
          <p:nvPr/>
        </p:nvGrpSpPr>
        <p:grpSpPr bwMode="auto">
          <a:xfrm>
            <a:off x="476250" y="2268538"/>
            <a:ext cx="6192838" cy="1765300"/>
            <a:chOff x="300" y="1429"/>
            <a:chExt cx="3901" cy="1112"/>
          </a:xfrm>
        </p:grpSpPr>
        <p:sp>
          <p:nvSpPr>
            <p:cNvPr id="3102" name="Text Box 60">
              <a:extLst>
                <a:ext uri="{FF2B5EF4-FFF2-40B4-BE49-F238E27FC236}">
                  <a16:creationId xmlns:a16="http://schemas.microsoft.com/office/drawing/2014/main" id="{90DBF504-7195-4305-A816-858E318974DE}"/>
                </a:ext>
              </a:extLst>
            </p:cNvPr>
            <p:cNvSpPr txBox="1">
              <a:spLocks noChangeArrowheads="1"/>
            </p:cNvSpPr>
            <p:nvPr/>
          </p:nvSpPr>
          <p:spPr bwMode="auto">
            <a:xfrm>
              <a:off x="300" y="1907"/>
              <a:ext cx="3764"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Spannt die Gummiringe über den Pappkarton. </a:t>
              </a:r>
            </a:p>
            <a:p>
              <a:pPr eaLnBrk="1" hangingPunct="1">
                <a:spcBef>
                  <a:spcPct val="0"/>
                </a:spcBef>
                <a:buFontTx/>
                <a:buNone/>
              </a:pPr>
              <a:r>
                <a:rPr lang="de-DE" altLang="de-DE" sz="1000"/>
                <a:t>Schiebt das Dreikantholz unter die Gummiringe. Zupft rechts und links vom Dreikantholz. </a:t>
              </a:r>
            </a:p>
            <a:p>
              <a:pPr>
                <a:spcBef>
                  <a:spcPct val="0"/>
                </a:spcBef>
                <a:buFontTx/>
                <a:buNone/>
              </a:pPr>
              <a:r>
                <a:rPr lang="de-DE" altLang="de-DE" sz="1000"/>
                <a:t>Beobachtet die Schwingungen. Verschiebt den Dreikant.</a:t>
              </a:r>
            </a:p>
            <a:p>
              <a:pPr eaLnBrk="1" hangingPunct="1">
                <a:spcBef>
                  <a:spcPct val="0"/>
                </a:spcBef>
                <a:buFontTx/>
                <a:buNone/>
              </a:pPr>
              <a:r>
                <a:rPr lang="de-DE" altLang="de-DE" sz="1000"/>
                <a:t>Welcher Ton ist höher: Der von dem kürzeren Gummiteil oder der von dem längeren?</a:t>
              </a:r>
            </a:p>
            <a:p>
              <a:pPr eaLnBrk="1" hangingPunct="1">
                <a:spcBef>
                  <a:spcPct val="0"/>
                </a:spcBef>
                <a:buFontTx/>
                <a:buNone/>
              </a:pPr>
              <a:r>
                <a:rPr lang="de-DE" altLang="de-DE" sz="1000"/>
                <a:t>Um das Gummi straffer zu spannen, könnt ihr die Holzleiste zusätzlich unter das Dreikantholz schieben.</a:t>
              </a:r>
            </a:p>
          </p:txBody>
        </p:sp>
        <p:sp>
          <p:nvSpPr>
            <p:cNvPr id="3103" name="Textfeld 37">
              <a:extLst>
                <a:ext uri="{FF2B5EF4-FFF2-40B4-BE49-F238E27FC236}">
                  <a16:creationId xmlns:a16="http://schemas.microsoft.com/office/drawing/2014/main" id="{D9D88A6A-8DDD-431E-AF38-E2107A26ECAD}"/>
                </a:ext>
              </a:extLst>
            </p:cNvPr>
            <p:cNvSpPr txBox="1">
              <a:spLocks noChangeArrowheads="1"/>
            </p:cNvSpPr>
            <p:nvPr/>
          </p:nvSpPr>
          <p:spPr bwMode="auto">
            <a:xfrm>
              <a:off x="935" y="1429"/>
              <a:ext cx="2903" cy="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Gummigitarre </a:t>
              </a:r>
              <a:r>
                <a:rPr lang="de-DE" altLang="de-DE" sz="1200" b="1"/>
                <a:t> </a:t>
              </a:r>
              <a:r>
                <a:rPr lang="de-DE" altLang="de-DE" sz="1000" b="1"/>
                <a:t>-  </a:t>
              </a:r>
              <a:r>
                <a:rPr lang="de-DE" altLang="de-DE" sz="1000"/>
                <a:t>Schallerzeugung</a:t>
              </a:r>
              <a:r>
                <a:rPr lang="de-DE" altLang="de-DE" sz="1200" b="1"/>
                <a:t> </a:t>
              </a:r>
              <a:r>
                <a:rPr lang="de-DE" altLang="de-DE" sz="1000"/>
                <a:t>durch eine schwingendes Gummiband</a:t>
              </a:r>
            </a:p>
            <a:p>
              <a:pPr eaLnBrk="1" hangingPunct="1">
                <a:spcBef>
                  <a:spcPts val="200"/>
                </a:spcBef>
                <a:buFontTx/>
                <a:buNone/>
              </a:pPr>
              <a:r>
                <a:rPr lang="de-DE" altLang="de-DE" sz="1000" u="sng"/>
                <a:t>Ihr braucht</a:t>
              </a:r>
              <a:r>
                <a:rPr lang="de-DE" altLang="de-DE" sz="1000"/>
                <a:t>:</a:t>
              </a:r>
            </a:p>
            <a:p>
              <a:pPr eaLnBrk="1" hangingPunct="1">
                <a:spcBef>
                  <a:spcPct val="0"/>
                </a:spcBef>
                <a:buFontTx/>
                <a:buNone/>
              </a:pPr>
              <a:r>
                <a:rPr lang="de-DE" altLang="de-DE" sz="1000"/>
                <a:t>1 Pappschachtel mit 1 Holzleiste, 1 Dreikantholz und</a:t>
              </a:r>
            </a:p>
            <a:p>
              <a:pPr eaLnBrk="1" hangingPunct="1">
                <a:spcBef>
                  <a:spcPct val="0"/>
                </a:spcBef>
                <a:buFontTx/>
                <a:buNone/>
              </a:pPr>
              <a:r>
                <a:rPr lang="de-DE" altLang="de-DE" sz="1000"/>
                <a:t>2 verschiedenen Gummiringen</a:t>
              </a:r>
            </a:p>
          </p:txBody>
        </p:sp>
        <p:pic>
          <p:nvPicPr>
            <p:cNvPr id="3104" name="Picture 85" descr="Gummigitarre m Dreikant 1">
              <a:extLst>
                <a:ext uri="{FF2B5EF4-FFF2-40B4-BE49-F238E27FC236}">
                  <a16:creationId xmlns:a16="http://schemas.microsoft.com/office/drawing/2014/main" id="{C2E3C1D8-46FC-48FA-A068-E3FCE3299D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 y="1429"/>
              <a:ext cx="589" cy="437"/>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3105" name="Text Box 91">
              <a:extLst>
                <a:ext uri="{FF2B5EF4-FFF2-40B4-BE49-F238E27FC236}">
                  <a16:creationId xmlns:a16="http://schemas.microsoft.com/office/drawing/2014/main" id="{C450FF71-B876-4DF5-86AC-73C0B20ACFB9}"/>
                </a:ext>
              </a:extLst>
            </p:cNvPr>
            <p:cNvSpPr txBox="1">
              <a:spLocks noChangeArrowheads="1"/>
            </p:cNvSpPr>
            <p:nvPr/>
          </p:nvSpPr>
          <p:spPr bwMode="auto">
            <a:xfrm>
              <a:off x="2840" y="1791"/>
              <a:ext cx="1361"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400"/>
                <a:t>e-Karte 1: Gummigitarre</a:t>
              </a:r>
            </a:p>
          </p:txBody>
        </p:sp>
      </p:grpSp>
      <p:grpSp>
        <p:nvGrpSpPr>
          <p:cNvPr id="3078" name="Group 145">
            <a:extLst>
              <a:ext uri="{FF2B5EF4-FFF2-40B4-BE49-F238E27FC236}">
                <a16:creationId xmlns:a16="http://schemas.microsoft.com/office/drawing/2014/main" id="{1BB46186-6445-4D5E-8E8F-85974C3CECAA}"/>
              </a:ext>
            </a:extLst>
          </p:cNvPr>
          <p:cNvGrpSpPr>
            <a:grpSpLocks/>
          </p:cNvGrpSpPr>
          <p:nvPr/>
        </p:nvGrpSpPr>
        <p:grpSpPr bwMode="auto">
          <a:xfrm>
            <a:off x="498475" y="3963988"/>
            <a:ext cx="5973763" cy="1558925"/>
            <a:chOff x="406" y="2517"/>
            <a:chExt cx="3763" cy="982"/>
          </a:xfrm>
        </p:grpSpPr>
        <p:sp>
          <p:nvSpPr>
            <p:cNvPr id="3098" name="Text Box 44">
              <a:extLst>
                <a:ext uri="{FF2B5EF4-FFF2-40B4-BE49-F238E27FC236}">
                  <a16:creationId xmlns:a16="http://schemas.microsoft.com/office/drawing/2014/main" id="{FEB15123-0DAA-4814-A212-91C563F2FA15}"/>
                </a:ext>
              </a:extLst>
            </p:cNvPr>
            <p:cNvSpPr txBox="1">
              <a:spLocks noChangeArrowheads="1"/>
            </p:cNvSpPr>
            <p:nvPr/>
          </p:nvSpPr>
          <p:spPr bwMode="auto">
            <a:xfrm>
              <a:off x="1404" y="2517"/>
              <a:ext cx="2697" cy="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Glockenspiel </a:t>
              </a:r>
              <a:r>
                <a:rPr lang="de-DE" altLang="de-DE" sz="1000"/>
                <a:t>Schallerzeugung durch ein schwingendes Metallplättchen</a:t>
              </a:r>
              <a:r>
                <a:rPr lang="de-DE" altLang="de-DE" sz="1800"/>
                <a:t> </a:t>
              </a:r>
              <a:endParaRPr lang="de-DE" altLang="de-DE" sz="1200" b="1"/>
            </a:p>
            <a:p>
              <a:pPr eaLnBrk="1" hangingPunct="1">
                <a:buFontTx/>
                <a:buNone/>
              </a:pPr>
              <a:r>
                <a:rPr lang="de-DE" altLang="de-DE" sz="1000" u="sng"/>
                <a:t>Ihr braucht</a:t>
              </a:r>
              <a:r>
                <a:rPr lang="de-DE" altLang="de-DE" sz="1000"/>
                <a:t>: </a:t>
              </a:r>
            </a:p>
            <a:p>
              <a:pPr eaLnBrk="1" hangingPunct="1">
                <a:spcBef>
                  <a:spcPct val="0"/>
                </a:spcBef>
                <a:buFontTx/>
                <a:buNone/>
              </a:pPr>
              <a:r>
                <a:rPr lang="de-DE" altLang="de-DE" sz="1000"/>
                <a:t>1 Glockenspiel</a:t>
              </a:r>
            </a:p>
            <a:p>
              <a:pPr eaLnBrk="1" hangingPunct="1">
                <a:spcBef>
                  <a:spcPct val="0"/>
                </a:spcBef>
                <a:buFontTx/>
                <a:buNone/>
              </a:pPr>
              <a:r>
                <a:rPr lang="de-DE" altLang="de-DE" sz="1000"/>
                <a:t>1 Notenblatt</a:t>
              </a:r>
            </a:p>
          </p:txBody>
        </p:sp>
        <p:sp>
          <p:nvSpPr>
            <p:cNvPr id="3099" name="Text Box 46">
              <a:extLst>
                <a:ext uri="{FF2B5EF4-FFF2-40B4-BE49-F238E27FC236}">
                  <a16:creationId xmlns:a16="http://schemas.microsoft.com/office/drawing/2014/main" id="{3F088D98-87CC-427B-BE21-8E89EC5C5E8A}"/>
                </a:ext>
              </a:extLst>
            </p:cNvPr>
            <p:cNvSpPr txBox="1">
              <a:spLocks noChangeArrowheads="1"/>
            </p:cNvSpPr>
            <p:nvPr/>
          </p:nvSpPr>
          <p:spPr bwMode="auto">
            <a:xfrm>
              <a:off x="2886" y="2880"/>
              <a:ext cx="1283"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400"/>
                <a:t>e-Karte 2: Glockenspiel</a:t>
              </a:r>
            </a:p>
          </p:txBody>
        </p:sp>
        <p:sp>
          <p:nvSpPr>
            <p:cNvPr id="3100" name="Textfeld 39">
              <a:extLst>
                <a:ext uri="{FF2B5EF4-FFF2-40B4-BE49-F238E27FC236}">
                  <a16:creationId xmlns:a16="http://schemas.microsoft.com/office/drawing/2014/main" id="{CDA011BF-3146-4893-A9C2-CE1C432CF5DC}"/>
                </a:ext>
              </a:extLst>
            </p:cNvPr>
            <p:cNvSpPr txBox="1">
              <a:spLocks noChangeArrowheads="1"/>
            </p:cNvSpPr>
            <p:nvPr/>
          </p:nvSpPr>
          <p:spPr bwMode="auto">
            <a:xfrm>
              <a:off x="406" y="3153"/>
              <a:ext cx="3584"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Die Metallplättchen sind unterschiedlich lang. Je länger das Plättchen desto niedriger ist die Frequenz, also die Anzahl seiner Schwingungen pro Sekunde, desto tiefer der Ton. </a:t>
              </a:r>
            </a:p>
            <a:p>
              <a:pPr eaLnBrk="1" hangingPunct="1">
                <a:spcBef>
                  <a:spcPct val="0"/>
                </a:spcBef>
                <a:buFontTx/>
                <a:buNone/>
              </a:pPr>
              <a:r>
                <a:rPr lang="de-DE" altLang="de-DE" sz="1000"/>
                <a:t>Übt ein Lied von dem Notenblatt ein.</a:t>
              </a:r>
            </a:p>
          </p:txBody>
        </p:sp>
        <p:pic>
          <p:nvPicPr>
            <p:cNvPr id="3101" name="Picture 68" descr="Xylophon 2">
              <a:extLst>
                <a:ext uri="{FF2B5EF4-FFF2-40B4-BE49-F238E27FC236}">
                  <a16:creationId xmlns:a16="http://schemas.microsoft.com/office/drawing/2014/main" id="{A53DDFF2-2EA2-4C05-A779-01E617D029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 y="2608"/>
              <a:ext cx="861" cy="509"/>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grpSp>
      <p:sp>
        <p:nvSpPr>
          <p:cNvPr id="3079" name="Line 102">
            <a:extLst>
              <a:ext uri="{FF2B5EF4-FFF2-40B4-BE49-F238E27FC236}">
                <a16:creationId xmlns:a16="http://schemas.microsoft.com/office/drawing/2014/main" id="{7E6A9954-4C2D-4A19-AACC-B5196B9314E0}"/>
              </a:ext>
            </a:extLst>
          </p:cNvPr>
          <p:cNvSpPr>
            <a:spLocks noChangeShapeType="1"/>
          </p:cNvSpPr>
          <p:nvPr/>
        </p:nvSpPr>
        <p:spPr bwMode="auto">
          <a:xfrm>
            <a:off x="0" y="5580063"/>
            <a:ext cx="6858000" cy="0"/>
          </a:xfrm>
          <a:prstGeom prst="line">
            <a:avLst/>
          </a:prstGeom>
          <a:noFill/>
          <a:ln w="952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080" name="Text Box 121">
            <a:extLst>
              <a:ext uri="{FF2B5EF4-FFF2-40B4-BE49-F238E27FC236}">
                <a16:creationId xmlns:a16="http://schemas.microsoft.com/office/drawing/2014/main" id="{A3C0C489-AA7E-4965-A924-04FA74B6496B}"/>
              </a:ext>
            </a:extLst>
          </p:cNvPr>
          <p:cNvSpPr txBox="1">
            <a:spLocks noChangeArrowheads="1"/>
          </p:cNvSpPr>
          <p:nvPr/>
        </p:nvSpPr>
        <p:spPr bwMode="auto">
          <a:xfrm>
            <a:off x="549275" y="827088"/>
            <a:ext cx="6048375" cy="1273175"/>
          </a:xfrm>
          <a:prstGeom prst="rect">
            <a:avLst/>
          </a:prstGeom>
          <a:solidFill>
            <a:srgbClr val="FFFFCC"/>
          </a:soli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1. </a:t>
            </a:r>
            <a:r>
              <a:rPr lang="de-DE" altLang="de-DE" sz="1000" b="1"/>
              <a:t>Schallerzeugung</a:t>
            </a:r>
            <a:r>
              <a:rPr lang="de-DE" altLang="de-DE" sz="1000"/>
              <a:t>: Töne entstehen durch Schwingungen von</a:t>
            </a:r>
          </a:p>
          <a:p>
            <a:pPr eaLnBrk="1" hangingPunct="1">
              <a:spcBef>
                <a:spcPct val="0"/>
              </a:spcBef>
              <a:buFontTx/>
              <a:buNone/>
            </a:pPr>
            <a:r>
              <a:rPr lang="de-DE" altLang="de-DE" sz="1000"/>
              <a:t>        Saiten (Geige, Gitarre),  Körpern (Pauke, Xylophon) und Luftsäulen (Flöte, Trompete).</a:t>
            </a:r>
          </a:p>
          <a:p>
            <a:pPr eaLnBrk="1" hangingPunct="1">
              <a:spcBef>
                <a:spcPct val="30000"/>
              </a:spcBef>
              <a:buFontTx/>
              <a:buNone/>
            </a:pPr>
            <a:r>
              <a:rPr lang="de-DE" altLang="de-DE" sz="1000"/>
              <a:t>Sie rufen horizontale (longitudinale) Druckänderungen in einem Medium hervor, </a:t>
            </a:r>
          </a:p>
          <a:p>
            <a:pPr eaLnBrk="1" hangingPunct="1">
              <a:spcBef>
                <a:spcPct val="0"/>
              </a:spcBef>
              <a:buFontTx/>
              <a:buNone/>
            </a:pPr>
            <a:r>
              <a:rPr lang="de-DE" altLang="de-DE" sz="1000"/>
              <a:t>im Klassenraum ist das Verbreitungsmedium Luft.</a:t>
            </a:r>
          </a:p>
          <a:p>
            <a:pPr eaLnBrk="1" hangingPunct="1">
              <a:spcBef>
                <a:spcPct val="30000"/>
              </a:spcBef>
              <a:buFontTx/>
              <a:buNone/>
            </a:pPr>
            <a:r>
              <a:rPr lang="de-DE" altLang="de-DE" sz="1000"/>
              <a:t>Die Anzahl der Schwingungen pro Sekunde nennt man Frequenz.</a:t>
            </a:r>
          </a:p>
          <a:p>
            <a:pPr eaLnBrk="1" hangingPunct="1">
              <a:spcBef>
                <a:spcPct val="0"/>
              </a:spcBef>
              <a:buFontTx/>
              <a:buNone/>
            </a:pPr>
            <a:r>
              <a:rPr lang="de-DE" altLang="de-DE" sz="1000"/>
              <a:t>Hohe Töne haben viele Schwingungen pro Sekunde, tiefe Töne haben weniger Schwingungen pro Sekunde, also eine niedrige Frequenz.</a:t>
            </a:r>
          </a:p>
        </p:txBody>
      </p:sp>
      <p:sp>
        <p:nvSpPr>
          <p:cNvPr id="3081" name="Line 125">
            <a:extLst>
              <a:ext uri="{FF2B5EF4-FFF2-40B4-BE49-F238E27FC236}">
                <a16:creationId xmlns:a16="http://schemas.microsoft.com/office/drawing/2014/main" id="{8ACFA1C1-5074-46EE-9074-87ED341D6F4B}"/>
              </a:ext>
            </a:extLst>
          </p:cNvPr>
          <p:cNvSpPr>
            <a:spLocks noChangeShapeType="1"/>
          </p:cNvSpPr>
          <p:nvPr/>
        </p:nvSpPr>
        <p:spPr bwMode="auto">
          <a:xfrm>
            <a:off x="71438" y="7454900"/>
            <a:ext cx="6858000" cy="0"/>
          </a:xfrm>
          <a:prstGeom prst="line">
            <a:avLst/>
          </a:prstGeom>
          <a:noFill/>
          <a:ln w="952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3082" name="Group 151">
            <a:extLst>
              <a:ext uri="{FF2B5EF4-FFF2-40B4-BE49-F238E27FC236}">
                <a16:creationId xmlns:a16="http://schemas.microsoft.com/office/drawing/2014/main" id="{BF89B6C9-D1F0-41E3-9992-F04F9E99E2EC}"/>
              </a:ext>
            </a:extLst>
          </p:cNvPr>
          <p:cNvGrpSpPr>
            <a:grpSpLocks/>
          </p:cNvGrpSpPr>
          <p:nvPr/>
        </p:nvGrpSpPr>
        <p:grpSpPr bwMode="auto">
          <a:xfrm>
            <a:off x="549275" y="7524750"/>
            <a:ext cx="5976938" cy="1484313"/>
            <a:chOff x="346" y="4740"/>
            <a:chExt cx="3765" cy="935"/>
          </a:xfrm>
        </p:grpSpPr>
        <p:pic>
          <p:nvPicPr>
            <p:cNvPr id="3094" name="Picture 82" descr="Flaschenorgel m Finger">
              <a:extLst>
                <a:ext uri="{FF2B5EF4-FFF2-40B4-BE49-F238E27FC236}">
                  <a16:creationId xmlns:a16="http://schemas.microsoft.com/office/drawing/2014/main" id="{28388D97-194B-42EF-860B-70FC5D5B3F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 y="4740"/>
              <a:ext cx="524" cy="590"/>
            </a:xfrm>
            <a:prstGeom prst="rect">
              <a:avLst/>
            </a:prstGeom>
            <a:noFill/>
            <a:ln w="9525">
              <a:solidFill>
                <a:srgbClr val="969696"/>
              </a:solidFill>
              <a:miter lim="800000"/>
              <a:headEnd/>
              <a:tailEnd/>
            </a:ln>
            <a:extLst>
              <a:ext uri="{909E8E84-426E-40DD-AFC4-6F175D3DCCD1}">
                <a14:hiddenFill xmlns:a14="http://schemas.microsoft.com/office/drawing/2010/main">
                  <a:solidFill>
                    <a:srgbClr val="FFFFFF"/>
                  </a:solidFill>
                </a14:hiddenFill>
              </a:ext>
            </a:extLst>
          </p:spPr>
        </p:pic>
        <p:sp>
          <p:nvSpPr>
            <p:cNvPr id="3095" name="Text Box 128">
              <a:extLst>
                <a:ext uri="{FF2B5EF4-FFF2-40B4-BE49-F238E27FC236}">
                  <a16:creationId xmlns:a16="http://schemas.microsoft.com/office/drawing/2014/main" id="{530846A5-EB8F-43EC-9690-A63EE7C2B25B}"/>
                </a:ext>
              </a:extLst>
            </p:cNvPr>
            <p:cNvSpPr txBox="1">
              <a:spLocks noChangeArrowheads="1"/>
            </p:cNvSpPr>
            <p:nvPr/>
          </p:nvSpPr>
          <p:spPr bwMode="auto">
            <a:xfrm>
              <a:off x="890" y="4869"/>
              <a:ext cx="2626" cy="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Flaschenorgel </a:t>
              </a:r>
              <a:r>
                <a:rPr lang="de-DE" altLang="de-DE" sz="1000"/>
                <a:t>zur Schallerzeugung durch eine schwingende Luftsäule</a:t>
              </a:r>
            </a:p>
            <a:p>
              <a:pPr eaLnBrk="1" hangingPunct="1">
                <a:buFontTx/>
                <a:buNone/>
              </a:pPr>
              <a:r>
                <a:rPr lang="de-DE" altLang="de-DE" sz="1000" u="sng"/>
                <a:t>Ihr braucht:</a:t>
              </a:r>
              <a:r>
                <a:rPr lang="de-DE" altLang="de-DE" sz="1000"/>
                <a:t> </a:t>
              </a:r>
            </a:p>
            <a:p>
              <a:pPr eaLnBrk="1" hangingPunct="1">
                <a:spcBef>
                  <a:spcPct val="0"/>
                </a:spcBef>
                <a:buFontTx/>
                <a:buNone/>
              </a:pPr>
              <a:r>
                <a:rPr lang="de-DE" altLang="de-DE" sz="1000"/>
                <a:t>2 verschieden große Flaschen</a:t>
              </a:r>
            </a:p>
            <a:p>
              <a:pPr eaLnBrk="1" hangingPunct="1">
                <a:spcBef>
                  <a:spcPct val="0"/>
                </a:spcBef>
                <a:buFontTx/>
                <a:buNone/>
              </a:pPr>
              <a:r>
                <a:rPr lang="de-DE" altLang="de-DE" sz="1000"/>
                <a:t>2 Trinkhalme</a:t>
              </a:r>
            </a:p>
          </p:txBody>
        </p:sp>
        <p:sp>
          <p:nvSpPr>
            <p:cNvPr id="3096" name="Textfeld 42">
              <a:extLst>
                <a:ext uri="{FF2B5EF4-FFF2-40B4-BE49-F238E27FC236}">
                  <a16:creationId xmlns:a16="http://schemas.microsoft.com/office/drawing/2014/main" id="{95F291C4-60A5-4B65-BD16-6E45E0CE2FE4}"/>
                </a:ext>
              </a:extLst>
            </p:cNvPr>
            <p:cNvSpPr txBox="1">
              <a:spLocks noChangeArrowheads="1"/>
            </p:cNvSpPr>
            <p:nvPr/>
          </p:nvSpPr>
          <p:spPr bwMode="auto">
            <a:xfrm>
              <a:off x="346" y="5329"/>
              <a:ext cx="3719"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Füllt die Flaschen bis zur Hälfte mit  Wasser und blast kräftig über den Flaschenrand. </a:t>
              </a:r>
            </a:p>
            <a:p>
              <a:pPr eaLnBrk="1" hangingPunct="1">
                <a:spcBef>
                  <a:spcPct val="0"/>
                </a:spcBef>
                <a:buFontTx/>
                <a:buNone/>
              </a:pPr>
              <a:r>
                <a:rPr lang="de-DE" altLang="de-DE" sz="1000"/>
                <a:t>Wenn dabei kein Ton entsteht, nehmt den Trínkhalm zu Hilfe.</a:t>
              </a:r>
            </a:p>
            <a:p>
              <a:pPr eaLnBrk="1" hangingPunct="1">
                <a:spcBef>
                  <a:spcPct val="0"/>
                </a:spcBef>
                <a:buFontTx/>
                <a:buNone/>
              </a:pPr>
              <a:r>
                <a:rPr lang="de-DE" altLang="de-DE" sz="1000"/>
                <a:t>Wie könnt ihr die Tonhöhe verändern?</a:t>
              </a:r>
            </a:p>
          </p:txBody>
        </p:sp>
        <p:sp>
          <p:nvSpPr>
            <p:cNvPr id="3097" name="Text Box 130">
              <a:extLst>
                <a:ext uri="{FF2B5EF4-FFF2-40B4-BE49-F238E27FC236}">
                  <a16:creationId xmlns:a16="http://schemas.microsoft.com/office/drawing/2014/main" id="{D04C6074-A2CD-4383-A3ED-2592B3C0A034}"/>
                </a:ext>
              </a:extLst>
            </p:cNvPr>
            <p:cNvSpPr txBox="1">
              <a:spLocks noChangeArrowheads="1"/>
            </p:cNvSpPr>
            <p:nvPr/>
          </p:nvSpPr>
          <p:spPr bwMode="auto">
            <a:xfrm>
              <a:off x="2614" y="5057"/>
              <a:ext cx="1497"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400"/>
                <a:t>Karte 4: Flaschenorgel</a:t>
              </a:r>
            </a:p>
          </p:txBody>
        </p:sp>
      </p:grpSp>
      <p:sp>
        <p:nvSpPr>
          <p:cNvPr id="3083" name="Line 137">
            <a:extLst>
              <a:ext uri="{FF2B5EF4-FFF2-40B4-BE49-F238E27FC236}">
                <a16:creationId xmlns:a16="http://schemas.microsoft.com/office/drawing/2014/main" id="{789DCCC6-42B5-47E0-A1EC-90D5CC535FD7}"/>
              </a:ext>
            </a:extLst>
          </p:cNvPr>
          <p:cNvSpPr>
            <a:spLocks noChangeShapeType="1"/>
          </p:cNvSpPr>
          <p:nvPr/>
        </p:nvSpPr>
        <p:spPr bwMode="auto">
          <a:xfrm>
            <a:off x="0" y="2195513"/>
            <a:ext cx="6858000" cy="0"/>
          </a:xfrm>
          <a:prstGeom prst="line">
            <a:avLst/>
          </a:prstGeom>
          <a:noFill/>
          <a:ln w="952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3084" name="Group 150">
            <a:extLst>
              <a:ext uri="{FF2B5EF4-FFF2-40B4-BE49-F238E27FC236}">
                <a16:creationId xmlns:a16="http://schemas.microsoft.com/office/drawing/2014/main" id="{D9418858-6C7C-4A84-83DD-D6AFCD9D0790}"/>
              </a:ext>
            </a:extLst>
          </p:cNvPr>
          <p:cNvGrpSpPr>
            <a:grpSpLocks/>
          </p:cNvGrpSpPr>
          <p:nvPr/>
        </p:nvGrpSpPr>
        <p:grpSpPr bwMode="auto">
          <a:xfrm>
            <a:off x="576263" y="5683250"/>
            <a:ext cx="6230937" cy="1733550"/>
            <a:chOff x="395" y="3606"/>
            <a:chExt cx="3925" cy="1092"/>
          </a:xfrm>
        </p:grpSpPr>
        <p:sp>
          <p:nvSpPr>
            <p:cNvPr id="3086" name="Text Box 76">
              <a:extLst>
                <a:ext uri="{FF2B5EF4-FFF2-40B4-BE49-F238E27FC236}">
                  <a16:creationId xmlns:a16="http://schemas.microsoft.com/office/drawing/2014/main" id="{58A1EA5B-0189-4F73-9B73-398DDB7F4B5E}"/>
                </a:ext>
              </a:extLst>
            </p:cNvPr>
            <p:cNvSpPr txBox="1">
              <a:spLocks noChangeArrowheads="1"/>
            </p:cNvSpPr>
            <p:nvPr/>
          </p:nvSpPr>
          <p:spPr bwMode="auto">
            <a:xfrm>
              <a:off x="2795" y="3878"/>
              <a:ext cx="1285" cy="198"/>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400"/>
                <a:t>e-Karte 3: Kolbenflöte</a:t>
              </a:r>
            </a:p>
          </p:txBody>
        </p:sp>
        <p:sp>
          <p:nvSpPr>
            <p:cNvPr id="3087" name="Text Box 74">
              <a:extLst>
                <a:ext uri="{FF2B5EF4-FFF2-40B4-BE49-F238E27FC236}">
                  <a16:creationId xmlns:a16="http://schemas.microsoft.com/office/drawing/2014/main" id="{F28166CF-C098-4B9F-B3E1-908A14689BBF}"/>
                </a:ext>
              </a:extLst>
            </p:cNvPr>
            <p:cNvSpPr txBox="1">
              <a:spLocks noChangeArrowheads="1"/>
            </p:cNvSpPr>
            <p:nvPr/>
          </p:nvSpPr>
          <p:spPr bwMode="auto">
            <a:xfrm>
              <a:off x="1260" y="3606"/>
              <a:ext cx="2447"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Kolbenflöte </a:t>
              </a:r>
              <a:r>
                <a:rPr lang="de-DE" altLang="de-DE" sz="1000"/>
                <a:t>- Schallerzeugung</a:t>
              </a:r>
              <a:r>
                <a:rPr lang="de-DE" altLang="de-DE" sz="1200" b="1"/>
                <a:t> </a:t>
              </a:r>
              <a:r>
                <a:rPr lang="de-DE" altLang="de-DE" sz="1000"/>
                <a:t>durch eine schwingende Luftsäule</a:t>
              </a:r>
            </a:p>
            <a:p>
              <a:pPr eaLnBrk="1" hangingPunct="1">
                <a:buFontTx/>
                <a:buNone/>
              </a:pPr>
              <a:r>
                <a:rPr lang="de-DE" altLang="de-DE" sz="1000" u="sng"/>
                <a:t>Ihr braucht</a:t>
              </a:r>
              <a:r>
                <a:rPr lang="de-DE" altLang="de-DE" sz="1000"/>
                <a:t>: </a:t>
              </a:r>
            </a:p>
            <a:p>
              <a:pPr eaLnBrk="1" hangingPunct="1">
                <a:spcBef>
                  <a:spcPct val="0"/>
                </a:spcBef>
                <a:buFontTx/>
                <a:buNone/>
              </a:pPr>
              <a:r>
                <a:rPr lang="de-DE" altLang="de-DE" sz="1000"/>
                <a:t>1 Kolbenflöte</a:t>
              </a:r>
            </a:p>
            <a:p>
              <a:pPr eaLnBrk="1" hangingPunct="1">
                <a:spcBef>
                  <a:spcPct val="0"/>
                </a:spcBef>
                <a:buFontTx/>
                <a:buNone/>
              </a:pPr>
              <a:r>
                <a:rPr lang="de-DE" altLang="de-DE" sz="1000"/>
                <a:t>2 verschieden lange Schlauchstücke</a:t>
              </a:r>
            </a:p>
          </p:txBody>
        </p:sp>
        <p:sp>
          <p:nvSpPr>
            <p:cNvPr id="3088" name="Text Box 59">
              <a:extLst>
                <a:ext uri="{FF2B5EF4-FFF2-40B4-BE49-F238E27FC236}">
                  <a16:creationId xmlns:a16="http://schemas.microsoft.com/office/drawing/2014/main" id="{1527F588-2BE2-4866-9FA1-91425172D5C3}"/>
                </a:ext>
              </a:extLst>
            </p:cNvPr>
            <p:cNvSpPr txBox="1">
              <a:spLocks noChangeArrowheads="1"/>
            </p:cNvSpPr>
            <p:nvPr/>
          </p:nvSpPr>
          <p:spPr bwMode="auto">
            <a:xfrm>
              <a:off x="1190" y="4131"/>
              <a:ext cx="3130"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Blast in die Kolbenflöte und verschiebt dabeiden Kolben. Was passiert?</a:t>
              </a:r>
            </a:p>
            <a:p>
              <a:pPr eaLnBrk="1" hangingPunct="1">
                <a:spcBef>
                  <a:spcPct val="0"/>
                </a:spcBef>
                <a:buFontTx/>
                <a:buNone/>
              </a:pPr>
              <a:r>
                <a:rPr lang="de-DE" altLang="de-DE" sz="1000"/>
                <a:t>Je kürzer die Luftsäule ist, desto schneller schwingt sie und desto höher ist der Ton.</a:t>
              </a:r>
            </a:p>
            <a:p>
              <a:pPr eaLnBrk="1" hangingPunct="1">
                <a:spcBef>
                  <a:spcPct val="30000"/>
                </a:spcBef>
                <a:buFontTx/>
                <a:buNone/>
              </a:pPr>
              <a:r>
                <a:rPr lang="de-DE" altLang="de-DE" sz="1000"/>
                <a:t>Nehmt die Schlauchstücke und haltet mit eurem Zeigefinger die untere, glatte Öffnung zu. Blast dann über die obere Öffnung. </a:t>
              </a:r>
            </a:p>
            <a:p>
              <a:pPr eaLnBrk="1" hangingPunct="1">
                <a:spcBef>
                  <a:spcPct val="0"/>
                </a:spcBef>
                <a:buFontTx/>
                <a:buNone/>
              </a:pPr>
              <a:r>
                <a:rPr lang="de-DE" altLang="de-DE" sz="1000"/>
                <a:t>Welches Schlauchstück ergibt den höheren Ton?</a:t>
              </a:r>
            </a:p>
          </p:txBody>
        </p:sp>
        <p:grpSp>
          <p:nvGrpSpPr>
            <p:cNvPr id="3089" name="Group 143">
              <a:extLst>
                <a:ext uri="{FF2B5EF4-FFF2-40B4-BE49-F238E27FC236}">
                  <a16:creationId xmlns:a16="http://schemas.microsoft.com/office/drawing/2014/main" id="{EB8D37A2-905B-47B2-8734-AB07EFFB92DD}"/>
                </a:ext>
              </a:extLst>
            </p:cNvPr>
            <p:cNvGrpSpPr>
              <a:grpSpLocks/>
            </p:cNvGrpSpPr>
            <p:nvPr/>
          </p:nvGrpSpPr>
          <p:grpSpPr bwMode="auto">
            <a:xfrm>
              <a:off x="395" y="3618"/>
              <a:ext cx="668" cy="1058"/>
              <a:chOff x="490" y="3682"/>
              <a:chExt cx="668" cy="1058"/>
            </a:xfrm>
          </p:grpSpPr>
          <p:grpSp>
            <p:nvGrpSpPr>
              <p:cNvPr id="3090" name="Group 141">
                <a:extLst>
                  <a:ext uri="{FF2B5EF4-FFF2-40B4-BE49-F238E27FC236}">
                    <a16:creationId xmlns:a16="http://schemas.microsoft.com/office/drawing/2014/main" id="{A5296B3A-0992-4148-BB38-D5077296E9B8}"/>
                  </a:ext>
                </a:extLst>
              </p:cNvPr>
              <p:cNvGrpSpPr>
                <a:grpSpLocks/>
              </p:cNvGrpSpPr>
              <p:nvPr/>
            </p:nvGrpSpPr>
            <p:grpSpPr bwMode="auto">
              <a:xfrm>
                <a:off x="490" y="3682"/>
                <a:ext cx="566" cy="1058"/>
                <a:chOff x="490" y="3682"/>
                <a:chExt cx="566" cy="1058"/>
              </a:xfrm>
            </p:grpSpPr>
            <p:pic>
              <p:nvPicPr>
                <p:cNvPr id="3092" name="Picture 71" descr="Schiebeflöte">
                  <a:extLst>
                    <a:ext uri="{FF2B5EF4-FFF2-40B4-BE49-F238E27FC236}">
                      <a16:creationId xmlns:a16="http://schemas.microsoft.com/office/drawing/2014/main" id="{944DC739-AFDD-4A41-89D6-5D31B4E117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0" y="3682"/>
                  <a:ext cx="103" cy="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pic>
            <p:sp>
              <p:nvSpPr>
                <p:cNvPr id="3093" name="Text Box 138">
                  <a:extLst>
                    <a:ext uri="{FF2B5EF4-FFF2-40B4-BE49-F238E27FC236}">
                      <a16:creationId xmlns:a16="http://schemas.microsoft.com/office/drawing/2014/main" id="{AF2866B9-9DFB-4107-826B-A33FDEEF73FC}"/>
                    </a:ext>
                  </a:extLst>
                </p:cNvPr>
                <p:cNvSpPr txBox="1">
                  <a:spLocks noChangeArrowheads="1"/>
                </p:cNvSpPr>
                <p:nvPr/>
              </p:nvSpPr>
              <p:spPr bwMode="auto">
                <a:xfrm>
                  <a:off x="580" y="4596"/>
                  <a:ext cx="47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900"/>
                    <a:t>Kolbenflöte</a:t>
                  </a:r>
                </a:p>
              </p:txBody>
            </p:sp>
          </p:grpSp>
          <p:pic>
            <p:nvPicPr>
              <p:cNvPr id="3091" name="Picture 140">
                <a:extLst>
                  <a:ext uri="{FF2B5EF4-FFF2-40B4-BE49-F238E27FC236}">
                    <a16:creationId xmlns:a16="http://schemas.microsoft.com/office/drawing/2014/main" id="{8E9D3EE7-D782-423B-B132-89C766B6E7C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3" y="3696"/>
                <a:ext cx="495" cy="772"/>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grpSp>
      </p:grpSp>
      <p:sp>
        <p:nvSpPr>
          <p:cNvPr id="3085" name="Text Box 146">
            <a:extLst>
              <a:ext uri="{FF2B5EF4-FFF2-40B4-BE49-F238E27FC236}">
                <a16:creationId xmlns:a16="http://schemas.microsoft.com/office/drawing/2014/main" id="{5A519CBA-9488-4C6E-B908-174D169FE051}"/>
              </a:ext>
            </a:extLst>
          </p:cNvPr>
          <p:cNvSpPr txBox="1">
            <a:spLocks noChangeArrowheads="1"/>
          </p:cNvSpPr>
          <p:nvPr/>
        </p:nvSpPr>
        <p:spPr bwMode="auto">
          <a:xfrm>
            <a:off x="1546225" y="323850"/>
            <a:ext cx="3727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800"/>
              <a:t>Teamkarten für jeweils zwei Kinder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56">
            <a:extLst>
              <a:ext uri="{FF2B5EF4-FFF2-40B4-BE49-F238E27FC236}">
                <a16:creationId xmlns:a16="http://schemas.microsoft.com/office/drawing/2014/main" id="{AA5FE6A7-9DDB-4FEA-9F29-81B6DD4D750A}"/>
              </a:ext>
            </a:extLst>
          </p:cNvPr>
          <p:cNvSpPr txBox="1">
            <a:spLocks noChangeArrowheads="1"/>
          </p:cNvSpPr>
          <p:nvPr/>
        </p:nvSpPr>
        <p:spPr bwMode="auto">
          <a:xfrm>
            <a:off x="1412875" y="504825"/>
            <a:ext cx="496887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85000"/>
              </a:lnSpc>
              <a:spcBef>
                <a:spcPct val="0"/>
              </a:spcBef>
              <a:buFontTx/>
              <a:buNone/>
            </a:pPr>
            <a:r>
              <a:rPr lang="de-DE" altLang="de-DE" sz="1000"/>
              <a:t>Fordert eure Mitschülerinnen und Mitschüler zu folgenden Lauten auf:</a:t>
            </a:r>
          </a:p>
          <a:p>
            <a:pPr eaLnBrk="1" hangingPunct="1">
              <a:spcBef>
                <a:spcPct val="0"/>
              </a:spcBef>
              <a:buFontTx/>
              <a:buNone/>
            </a:pPr>
            <a:r>
              <a:rPr lang="de-DE" altLang="de-DE" sz="1000"/>
              <a:t>Singen, schreien, zischen, gurgeln     -     niesen, husten, schniefen, weinen, </a:t>
            </a:r>
          </a:p>
          <a:p>
            <a:pPr eaLnBrk="1" hangingPunct="1">
              <a:spcBef>
                <a:spcPct val="0"/>
              </a:spcBef>
              <a:buFontTx/>
              <a:buNone/>
            </a:pPr>
            <a:r>
              <a:rPr lang="de-DE" altLang="de-DE" sz="1000"/>
              <a:t>gähnen, lachen, brummen, bellen       -     miauen, krähen, schnalzen, pfeifen</a:t>
            </a:r>
            <a:r>
              <a:rPr lang="de-DE" altLang="de-DE" sz="900"/>
              <a:t>,</a:t>
            </a:r>
          </a:p>
          <a:p>
            <a:pPr eaLnBrk="1" hangingPunct="1">
              <a:spcBef>
                <a:spcPct val="0"/>
              </a:spcBef>
              <a:buFontTx/>
              <a:buNone/>
            </a:pPr>
            <a:r>
              <a:rPr lang="de-DE" altLang="de-DE" sz="1000"/>
              <a:t>Indianergeheul..</a:t>
            </a:r>
          </a:p>
        </p:txBody>
      </p:sp>
      <p:pic>
        <p:nvPicPr>
          <p:cNvPr id="4099" name="Picture 69" descr="Indianergeheul">
            <a:extLst>
              <a:ext uri="{FF2B5EF4-FFF2-40B4-BE49-F238E27FC236}">
                <a16:creationId xmlns:a16="http://schemas.microsoft.com/office/drawing/2014/main" id="{3855CCD9-766D-48FB-9CDA-B947D30EE6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275" y="73025"/>
            <a:ext cx="64135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sp>
        <p:nvSpPr>
          <p:cNvPr id="4100" name="Text Box 18">
            <a:extLst>
              <a:ext uri="{FF2B5EF4-FFF2-40B4-BE49-F238E27FC236}">
                <a16:creationId xmlns:a16="http://schemas.microsoft.com/office/drawing/2014/main" id="{BA8296E3-7DE9-4BAC-8817-3743923B1461}"/>
              </a:ext>
            </a:extLst>
          </p:cNvPr>
          <p:cNvSpPr txBox="1">
            <a:spLocks noChangeArrowheads="1"/>
          </p:cNvSpPr>
          <p:nvPr/>
        </p:nvSpPr>
        <p:spPr bwMode="auto">
          <a:xfrm>
            <a:off x="1412875" y="0"/>
            <a:ext cx="2028825"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Mundlaute  </a:t>
            </a:r>
            <a:r>
              <a:rPr lang="de-DE" altLang="de-DE" sz="1000"/>
              <a:t>(für mehrere Kinder)</a:t>
            </a:r>
          </a:p>
          <a:p>
            <a:pPr eaLnBrk="1" hangingPunct="1">
              <a:buFontTx/>
              <a:buNone/>
            </a:pPr>
            <a:r>
              <a:rPr lang="de-DE" altLang="de-DE" sz="1000" u="sng"/>
              <a:t>Ihr müsst euch gar nichts holen! </a:t>
            </a:r>
            <a:endParaRPr lang="de-DE" altLang="de-DE" sz="1000"/>
          </a:p>
        </p:txBody>
      </p:sp>
      <p:sp>
        <p:nvSpPr>
          <p:cNvPr id="4101" name="Text Box 19">
            <a:extLst>
              <a:ext uri="{FF2B5EF4-FFF2-40B4-BE49-F238E27FC236}">
                <a16:creationId xmlns:a16="http://schemas.microsoft.com/office/drawing/2014/main" id="{AF355474-155B-48CA-A523-AFD9FCB1847B}"/>
              </a:ext>
            </a:extLst>
          </p:cNvPr>
          <p:cNvSpPr txBox="1">
            <a:spLocks noChangeArrowheads="1"/>
          </p:cNvSpPr>
          <p:nvPr/>
        </p:nvSpPr>
        <p:spPr bwMode="auto">
          <a:xfrm>
            <a:off x="4149725" y="73025"/>
            <a:ext cx="2376488" cy="3143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400"/>
              <a:t>e-Karte 5: Mundlaute</a:t>
            </a:r>
          </a:p>
        </p:txBody>
      </p:sp>
      <p:sp>
        <p:nvSpPr>
          <p:cNvPr id="4102" name="Text Box 22">
            <a:extLst>
              <a:ext uri="{FF2B5EF4-FFF2-40B4-BE49-F238E27FC236}">
                <a16:creationId xmlns:a16="http://schemas.microsoft.com/office/drawing/2014/main" id="{22B62BAA-D851-4032-9D44-1AF15E97BABE}"/>
              </a:ext>
            </a:extLst>
          </p:cNvPr>
          <p:cNvSpPr txBox="1">
            <a:spLocks noChangeArrowheads="1"/>
          </p:cNvSpPr>
          <p:nvPr/>
        </p:nvSpPr>
        <p:spPr bwMode="auto">
          <a:xfrm>
            <a:off x="2465388" y="1331913"/>
            <a:ext cx="4027487"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Heulschlauch – </a:t>
            </a:r>
            <a:r>
              <a:rPr lang="de-DE" altLang="de-DE" sz="1000"/>
              <a:t>Schallerzeugung durch eine schwingende Luftsäule</a:t>
            </a:r>
          </a:p>
          <a:p>
            <a:pPr eaLnBrk="1" hangingPunct="1">
              <a:buFontTx/>
              <a:buNone/>
            </a:pPr>
            <a:r>
              <a:rPr lang="de-DE" altLang="de-DE" sz="1000" u="sng"/>
              <a:t>Ihr braucht:</a:t>
            </a:r>
            <a:r>
              <a:rPr lang="de-DE" altLang="de-DE" sz="1000"/>
              <a:t> </a:t>
            </a:r>
          </a:p>
          <a:p>
            <a:pPr eaLnBrk="1" hangingPunct="1">
              <a:spcBef>
                <a:spcPct val="0"/>
              </a:spcBef>
              <a:buFontTx/>
              <a:buNone/>
            </a:pPr>
            <a:r>
              <a:rPr lang="de-DE" altLang="de-DE" sz="1000"/>
              <a:t>1 Heulschlauch</a:t>
            </a:r>
          </a:p>
          <a:p>
            <a:pPr eaLnBrk="1" hangingPunct="1">
              <a:spcBef>
                <a:spcPct val="0"/>
              </a:spcBef>
              <a:buFontTx/>
              <a:buNone/>
            </a:pPr>
            <a:r>
              <a:rPr lang="de-DE" altLang="de-DE" sz="1000"/>
              <a:t>1 Korken</a:t>
            </a:r>
          </a:p>
        </p:txBody>
      </p:sp>
      <p:sp>
        <p:nvSpPr>
          <p:cNvPr id="4103" name="Textfeld 44">
            <a:extLst>
              <a:ext uri="{FF2B5EF4-FFF2-40B4-BE49-F238E27FC236}">
                <a16:creationId xmlns:a16="http://schemas.microsoft.com/office/drawing/2014/main" id="{629E3536-9A1F-489A-88AC-60DC3AD5B2ED}"/>
              </a:ext>
            </a:extLst>
          </p:cNvPr>
          <p:cNvSpPr txBox="1">
            <a:spLocks noChangeArrowheads="1"/>
          </p:cNvSpPr>
          <p:nvPr/>
        </p:nvSpPr>
        <p:spPr bwMode="auto">
          <a:xfrm>
            <a:off x="592138" y="2225675"/>
            <a:ext cx="6265862"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Fasst den Heulschlauch an dem festen Ende an und lasst ihn kreisen. </a:t>
            </a:r>
          </a:p>
          <a:p>
            <a:pPr eaLnBrk="1" hangingPunct="1">
              <a:spcBef>
                <a:spcPct val="0"/>
              </a:spcBef>
              <a:buFontTx/>
              <a:buNone/>
            </a:pPr>
            <a:r>
              <a:rPr lang="de-DE" altLang="de-DE" sz="1000"/>
              <a:t>Er gibt einen Ton von sich, weil die Luft im Schlauch zum Schwingen gebracht wird.</a:t>
            </a:r>
          </a:p>
          <a:p>
            <a:pPr eaLnBrk="1" hangingPunct="1">
              <a:spcBef>
                <a:spcPct val="30000"/>
              </a:spcBef>
              <a:buFontTx/>
              <a:buNone/>
            </a:pPr>
            <a:r>
              <a:rPr lang="de-DE" altLang="de-DE" sz="1000"/>
              <a:t>Steckt nun den Korken in das untere Ende und lasst den Schlauch wieder kreisen.</a:t>
            </a:r>
          </a:p>
          <a:p>
            <a:pPr eaLnBrk="1" hangingPunct="1">
              <a:spcBef>
                <a:spcPct val="0"/>
              </a:spcBef>
              <a:buFontTx/>
              <a:buNone/>
            </a:pPr>
            <a:r>
              <a:rPr lang="de-DE" altLang="de-DE" sz="1000"/>
              <a:t>Was passiert? Der Heulschlauch gibt keinen Ton mehr von sich. Weil die Luft nicht mehr entweichen kann.</a:t>
            </a:r>
          </a:p>
          <a:p>
            <a:pPr eaLnBrk="1" hangingPunct="1">
              <a:spcBef>
                <a:spcPct val="30000"/>
              </a:spcBef>
              <a:buFontTx/>
              <a:buNone/>
            </a:pPr>
            <a:r>
              <a:rPr lang="de-DE" altLang="de-DE" sz="1000"/>
              <a:t>Flüstert </a:t>
            </a:r>
            <a:r>
              <a:rPr lang="de-DE" altLang="de-DE" sz="1000" b="1" u="sng"/>
              <a:t>leise </a:t>
            </a:r>
            <a:r>
              <a:rPr lang="de-DE" altLang="de-DE" sz="1000"/>
              <a:t>in das eine Ende des Schlauchs und haltet das andere Ende an </a:t>
            </a:r>
            <a:r>
              <a:rPr lang="de-DE" altLang="de-DE" sz="1000" b="1" u="sng"/>
              <a:t>euer eigenes</a:t>
            </a:r>
            <a:r>
              <a:rPr lang="de-DE" altLang="de-DE" sz="1000"/>
              <a:t> Ohr, nie an das des Mitschülers. Was stellt ihr fest?</a:t>
            </a:r>
          </a:p>
        </p:txBody>
      </p:sp>
      <p:sp>
        <p:nvSpPr>
          <p:cNvPr id="4104" name="Text Box 24">
            <a:extLst>
              <a:ext uri="{FF2B5EF4-FFF2-40B4-BE49-F238E27FC236}">
                <a16:creationId xmlns:a16="http://schemas.microsoft.com/office/drawing/2014/main" id="{E3AC27A3-A47A-4859-8E91-E23E897A7CDF}"/>
              </a:ext>
            </a:extLst>
          </p:cNvPr>
          <p:cNvSpPr txBox="1">
            <a:spLocks noChangeArrowheads="1"/>
          </p:cNvSpPr>
          <p:nvPr/>
        </p:nvSpPr>
        <p:spPr bwMode="auto">
          <a:xfrm>
            <a:off x="4357688" y="1660525"/>
            <a:ext cx="2232025" cy="3143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400"/>
              <a:t>Karte 6: Heulschlauch</a:t>
            </a:r>
          </a:p>
        </p:txBody>
      </p:sp>
      <p:grpSp>
        <p:nvGrpSpPr>
          <p:cNvPr id="4105" name="Group 115">
            <a:extLst>
              <a:ext uri="{FF2B5EF4-FFF2-40B4-BE49-F238E27FC236}">
                <a16:creationId xmlns:a16="http://schemas.microsoft.com/office/drawing/2014/main" id="{C297EFF4-99C1-43D7-A9B6-A0C46123331A}"/>
              </a:ext>
            </a:extLst>
          </p:cNvPr>
          <p:cNvGrpSpPr>
            <a:grpSpLocks/>
          </p:cNvGrpSpPr>
          <p:nvPr/>
        </p:nvGrpSpPr>
        <p:grpSpPr bwMode="auto">
          <a:xfrm>
            <a:off x="549275" y="4643438"/>
            <a:ext cx="5902325" cy="1277937"/>
            <a:chOff x="346" y="2925"/>
            <a:chExt cx="3718" cy="805"/>
          </a:xfrm>
        </p:grpSpPr>
        <p:sp>
          <p:nvSpPr>
            <p:cNvPr id="4125" name="Text Box 41">
              <a:extLst>
                <a:ext uri="{FF2B5EF4-FFF2-40B4-BE49-F238E27FC236}">
                  <a16:creationId xmlns:a16="http://schemas.microsoft.com/office/drawing/2014/main" id="{6A6756D6-976B-43E1-8C71-0C442F29E969}"/>
                </a:ext>
              </a:extLst>
            </p:cNvPr>
            <p:cNvSpPr txBox="1">
              <a:spLocks noChangeArrowheads="1"/>
            </p:cNvSpPr>
            <p:nvPr/>
          </p:nvSpPr>
          <p:spPr bwMode="auto">
            <a:xfrm>
              <a:off x="799" y="2925"/>
              <a:ext cx="254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Löffelglocke </a:t>
              </a:r>
              <a:r>
                <a:rPr lang="de-DE" altLang="de-DE" sz="1000"/>
                <a:t>- Schallausbreitung durch den Bindfaden</a:t>
              </a:r>
            </a:p>
            <a:p>
              <a:pPr eaLnBrk="1" hangingPunct="1">
                <a:buFontTx/>
                <a:buNone/>
              </a:pPr>
              <a:r>
                <a:rPr lang="de-DE" altLang="de-DE" sz="1000" u="sng"/>
                <a:t>Ihr braucht</a:t>
              </a:r>
              <a:r>
                <a:rPr lang="de-DE" altLang="de-DE" sz="1000"/>
                <a:t>:</a:t>
              </a:r>
            </a:p>
            <a:p>
              <a:pPr eaLnBrk="1" hangingPunct="1">
                <a:spcBef>
                  <a:spcPct val="0"/>
                </a:spcBef>
                <a:buFontTx/>
                <a:buNone/>
              </a:pPr>
              <a:r>
                <a:rPr lang="de-DE" altLang="de-DE" sz="1000"/>
                <a:t>2 Löffel mit einem Bindfaden</a:t>
              </a:r>
            </a:p>
          </p:txBody>
        </p:sp>
        <p:sp>
          <p:nvSpPr>
            <p:cNvPr id="4126" name="Text Box 42">
              <a:extLst>
                <a:ext uri="{FF2B5EF4-FFF2-40B4-BE49-F238E27FC236}">
                  <a16:creationId xmlns:a16="http://schemas.microsoft.com/office/drawing/2014/main" id="{C82CC6BF-BBCF-45A7-AB5E-3BFF495F69BA}"/>
                </a:ext>
              </a:extLst>
            </p:cNvPr>
            <p:cNvSpPr txBox="1">
              <a:spLocks noChangeArrowheads="1"/>
            </p:cNvSpPr>
            <p:nvPr/>
          </p:nvSpPr>
          <p:spPr bwMode="auto">
            <a:xfrm>
              <a:off x="2659" y="3061"/>
              <a:ext cx="1393" cy="198"/>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400"/>
                <a:t>e-Karte 7: Löffelglocke</a:t>
              </a:r>
            </a:p>
          </p:txBody>
        </p:sp>
        <p:sp>
          <p:nvSpPr>
            <p:cNvPr id="4127" name="Text Box 40">
              <a:extLst>
                <a:ext uri="{FF2B5EF4-FFF2-40B4-BE49-F238E27FC236}">
                  <a16:creationId xmlns:a16="http://schemas.microsoft.com/office/drawing/2014/main" id="{C3A67F9B-FC8F-4F53-A140-7C6C072F3758}"/>
                </a:ext>
              </a:extLst>
            </p:cNvPr>
            <p:cNvSpPr txBox="1">
              <a:spLocks noChangeArrowheads="1"/>
            </p:cNvSpPr>
            <p:nvPr/>
          </p:nvSpPr>
          <p:spPr bwMode="auto">
            <a:xfrm>
              <a:off x="799" y="3288"/>
              <a:ext cx="3265"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An einen Metalllöffel ist ein Bindfaden geknotet. </a:t>
              </a:r>
            </a:p>
            <a:p>
              <a:pPr eaLnBrk="1" hangingPunct="1">
                <a:spcBef>
                  <a:spcPct val="0"/>
                </a:spcBef>
                <a:buFontTx/>
                <a:buNone/>
              </a:pPr>
              <a:r>
                <a:rPr lang="de-DE" altLang="de-DE" sz="1000"/>
                <a:t>Wickelt das Ende des Bindfadens um einen Zeigefinger und steckt den Zeigefinger dann ins Ohr. Nun lasst den Löffel gegen eine Tischkante schlagen. Der Ton wird unmittelbar als Körperschwingung ins Ohr geleitet. Es klingt wie Glockengeläut..</a:t>
              </a:r>
            </a:p>
          </p:txBody>
        </p:sp>
        <p:pic>
          <p:nvPicPr>
            <p:cNvPr id="4128" name="Picture 64" descr="Singender Löffel">
              <a:extLst>
                <a:ext uri="{FF2B5EF4-FFF2-40B4-BE49-F238E27FC236}">
                  <a16:creationId xmlns:a16="http://schemas.microsoft.com/office/drawing/2014/main" id="{7EB7A3B4-2170-4D2C-8F05-B185D59FBC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 y="2971"/>
              <a:ext cx="411" cy="726"/>
            </a:xfrm>
            <a:prstGeom prst="rect">
              <a:avLst/>
            </a:prstGeom>
            <a:noFill/>
            <a:ln w="9525">
              <a:solidFill>
                <a:srgbClr val="969696"/>
              </a:solidFill>
              <a:miter lim="800000"/>
              <a:headEnd/>
              <a:tailEnd/>
            </a:ln>
            <a:extLst>
              <a:ext uri="{909E8E84-426E-40DD-AFC4-6F175D3DCCD1}">
                <a14:hiddenFill xmlns:a14="http://schemas.microsoft.com/office/drawing/2010/main">
                  <a:solidFill>
                    <a:srgbClr val="FFFFFF"/>
                  </a:solidFill>
                </a14:hiddenFill>
              </a:ext>
            </a:extLst>
          </p:spPr>
        </p:pic>
      </p:grpSp>
      <p:sp>
        <p:nvSpPr>
          <p:cNvPr id="4106" name="Text Box 46">
            <a:extLst>
              <a:ext uri="{FF2B5EF4-FFF2-40B4-BE49-F238E27FC236}">
                <a16:creationId xmlns:a16="http://schemas.microsoft.com/office/drawing/2014/main" id="{11CF6105-C9D1-4821-8820-8D028BAD642B}"/>
              </a:ext>
            </a:extLst>
          </p:cNvPr>
          <p:cNvSpPr txBox="1">
            <a:spLocks noChangeArrowheads="1"/>
          </p:cNvSpPr>
          <p:nvPr/>
        </p:nvSpPr>
        <p:spPr bwMode="auto">
          <a:xfrm>
            <a:off x="549275" y="3419475"/>
            <a:ext cx="6048375" cy="1227138"/>
          </a:xfrm>
          <a:prstGeom prst="rect">
            <a:avLst/>
          </a:prstGeom>
          <a:solidFill>
            <a:srgbClr val="CCFFFF"/>
          </a:soli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2. Schallausbreitung und Richtungshören: </a:t>
            </a:r>
            <a:r>
              <a:rPr lang="de-DE" altLang="de-DE" sz="1000"/>
              <a:t>Die Schwingungen von Saiten, Körpern und Luftsäulen werden durch ein Medium verbreitet. Dabei werden die Druck- oder Dichteänderungen horizontal zur Ausbreitungsrichtung der Schallwelle weitergegeben (siehe Physik-Hinweise: Demonstrationsversuch „Schallschwingung“).</a:t>
            </a:r>
          </a:p>
          <a:p>
            <a:pPr eaLnBrk="1" hangingPunct="1">
              <a:spcBef>
                <a:spcPct val="30000"/>
              </a:spcBef>
              <a:buFontTx/>
              <a:buNone/>
            </a:pPr>
            <a:r>
              <a:rPr lang="de-DE" altLang="de-DE" sz="1000"/>
              <a:t>Das Medium zur Schallverbreitung kann Luft sein, aber auch Wasser oder ein fester Körper. </a:t>
            </a:r>
          </a:p>
          <a:p>
            <a:pPr eaLnBrk="1" hangingPunct="1">
              <a:spcBef>
                <a:spcPct val="0"/>
              </a:spcBef>
              <a:buFontTx/>
              <a:buNone/>
            </a:pPr>
            <a:r>
              <a:rPr lang="de-DE" altLang="de-DE" sz="1000"/>
              <a:t>Beim Sprechen im  Klassenraum wird der Schall durch die Luft übertragen.</a:t>
            </a:r>
          </a:p>
          <a:p>
            <a:pPr eaLnBrk="1" hangingPunct="1">
              <a:spcBef>
                <a:spcPct val="0"/>
              </a:spcBef>
              <a:buFontTx/>
              <a:buNone/>
            </a:pPr>
            <a:r>
              <a:rPr lang="de-DE" altLang="de-DE" sz="1000"/>
              <a:t>Im Vakuum kann kein Schall übertragen werden.</a:t>
            </a:r>
          </a:p>
        </p:txBody>
      </p:sp>
      <p:sp>
        <p:nvSpPr>
          <p:cNvPr id="4107" name="Line 55">
            <a:extLst>
              <a:ext uri="{FF2B5EF4-FFF2-40B4-BE49-F238E27FC236}">
                <a16:creationId xmlns:a16="http://schemas.microsoft.com/office/drawing/2014/main" id="{55A056BA-BA9B-44D6-9B12-C68DD23C7699}"/>
              </a:ext>
            </a:extLst>
          </p:cNvPr>
          <p:cNvSpPr>
            <a:spLocks noChangeShapeType="1"/>
          </p:cNvSpPr>
          <p:nvPr/>
        </p:nvSpPr>
        <p:spPr bwMode="auto">
          <a:xfrm flipV="1">
            <a:off x="0" y="1187450"/>
            <a:ext cx="6858000" cy="1588"/>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108" name="Line 56">
            <a:extLst>
              <a:ext uri="{FF2B5EF4-FFF2-40B4-BE49-F238E27FC236}">
                <a16:creationId xmlns:a16="http://schemas.microsoft.com/office/drawing/2014/main" id="{B0F2D99A-FFF5-42D7-AC97-882A50D62F64}"/>
              </a:ext>
            </a:extLst>
          </p:cNvPr>
          <p:cNvSpPr>
            <a:spLocks noChangeShapeType="1"/>
          </p:cNvSpPr>
          <p:nvPr/>
        </p:nvSpPr>
        <p:spPr bwMode="auto">
          <a:xfrm flipV="1">
            <a:off x="0" y="6011863"/>
            <a:ext cx="6858000" cy="1587"/>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109" name="Line 64">
            <a:extLst>
              <a:ext uri="{FF2B5EF4-FFF2-40B4-BE49-F238E27FC236}">
                <a16:creationId xmlns:a16="http://schemas.microsoft.com/office/drawing/2014/main" id="{44EE6976-4155-4DAB-953D-9845540B4656}"/>
              </a:ext>
            </a:extLst>
          </p:cNvPr>
          <p:cNvSpPr>
            <a:spLocks noChangeShapeType="1"/>
          </p:cNvSpPr>
          <p:nvPr/>
        </p:nvSpPr>
        <p:spPr bwMode="auto">
          <a:xfrm flipV="1">
            <a:off x="0" y="9142413"/>
            <a:ext cx="6858000" cy="1587"/>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110" name="Line 90">
            <a:extLst>
              <a:ext uri="{FF2B5EF4-FFF2-40B4-BE49-F238E27FC236}">
                <a16:creationId xmlns:a16="http://schemas.microsoft.com/office/drawing/2014/main" id="{1B681BBB-2829-4042-B360-838E568FB1F5}"/>
              </a:ext>
            </a:extLst>
          </p:cNvPr>
          <p:cNvSpPr>
            <a:spLocks noChangeShapeType="1"/>
          </p:cNvSpPr>
          <p:nvPr/>
        </p:nvSpPr>
        <p:spPr bwMode="auto">
          <a:xfrm flipV="1">
            <a:off x="0" y="4572000"/>
            <a:ext cx="6858000" cy="1588"/>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4111" name="Picture 45">
            <a:extLst>
              <a:ext uri="{FF2B5EF4-FFF2-40B4-BE49-F238E27FC236}">
                <a16:creationId xmlns:a16="http://schemas.microsoft.com/office/drawing/2014/main" id="{7579D566-DB1E-4B7B-AF22-7674657E5F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275" y="6084888"/>
            <a:ext cx="708025" cy="869950"/>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4112" name="Text Box 66">
            <a:extLst>
              <a:ext uri="{FF2B5EF4-FFF2-40B4-BE49-F238E27FC236}">
                <a16:creationId xmlns:a16="http://schemas.microsoft.com/office/drawing/2014/main" id="{C414D987-E8C8-4A8E-A012-787416BA4405}"/>
              </a:ext>
            </a:extLst>
          </p:cNvPr>
          <p:cNvSpPr txBox="1">
            <a:spLocks noChangeArrowheads="1"/>
          </p:cNvSpPr>
          <p:nvPr/>
        </p:nvSpPr>
        <p:spPr bwMode="auto">
          <a:xfrm>
            <a:off x="1458913" y="6588125"/>
            <a:ext cx="5399087"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Nehmt in jede Hand einen Bindfaden und lasst den Bügel an die Tischkante schlagen. </a:t>
            </a:r>
          </a:p>
          <a:p>
            <a:pPr eaLnBrk="1" hangingPunct="1">
              <a:spcBef>
                <a:spcPct val="0"/>
              </a:spcBef>
              <a:buFontTx/>
              <a:buNone/>
            </a:pPr>
            <a:r>
              <a:rPr lang="de-DE" altLang="de-DE" sz="1000"/>
              <a:t>Ihr hört einen leisen Ton.</a:t>
            </a:r>
          </a:p>
          <a:p>
            <a:pPr eaLnBrk="1" hangingPunct="1">
              <a:spcBef>
                <a:spcPct val="0"/>
              </a:spcBef>
              <a:buFontTx/>
              <a:buNone/>
            </a:pPr>
            <a:r>
              <a:rPr lang="de-DE" altLang="de-DE" sz="1000"/>
              <a:t>Wickelt nun die Enden der Bindfäden 2 x um euren Zeigefinger.</a:t>
            </a:r>
          </a:p>
          <a:p>
            <a:pPr eaLnBrk="1" hangingPunct="1">
              <a:spcBef>
                <a:spcPct val="0"/>
              </a:spcBef>
              <a:buFontTx/>
              <a:buNone/>
            </a:pPr>
            <a:r>
              <a:rPr lang="de-DE" altLang="de-DE" sz="1000"/>
              <a:t>Steckt dann beide Zeigefinger in eure Ohren und lasst den Bügel an die Tischkante schlagen. Was hört ihr jetzt?. </a:t>
            </a:r>
          </a:p>
        </p:txBody>
      </p:sp>
      <p:sp>
        <p:nvSpPr>
          <p:cNvPr id="4113" name="Text Box 67">
            <a:extLst>
              <a:ext uri="{FF2B5EF4-FFF2-40B4-BE49-F238E27FC236}">
                <a16:creationId xmlns:a16="http://schemas.microsoft.com/office/drawing/2014/main" id="{41B79C9D-D294-43C8-A083-7DFFB4A5BE99}"/>
              </a:ext>
            </a:extLst>
          </p:cNvPr>
          <p:cNvSpPr txBox="1">
            <a:spLocks noChangeArrowheads="1"/>
          </p:cNvSpPr>
          <p:nvPr/>
        </p:nvSpPr>
        <p:spPr bwMode="auto">
          <a:xfrm>
            <a:off x="1341438" y="6011863"/>
            <a:ext cx="38163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Bügelglocke  -  </a:t>
            </a:r>
            <a:r>
              <a:rPr lang="de-DE" altLang="de-DE" sz="1000"/>
              <a:t>Schallausbreitung durch die Bindfäden</a:t>
            </a:r>
          </a:p>
          <a:p>
            <a:pPr eaLnBrk="1" hangingPunct="1">
              <a:buFontTx/>
              <a:buNone/>
            </a:pPr>
            <a:r>
              <a:rPr lang="de-DE" altLang="de-DE" sz="1000" u="sng"/>
              <a:t>Ihr braucht</a:t>
            </a:r>
            <a:r>
              <a:rPr lang="de-DE" altLang="de-DE" sz="1000"/>
              <a:t>:</a:t>
            </a:r>
          </a:p>
          <a:p>
            <a:pPr eaLnBrk="1" hangingPunct="1">
              <a:spcBef>
                <a:spcPct val="0"/>
              </a:spcBef>
              <a:buFontTx/>
              <a:buNone/>
            </a:pPr>
            <a:r>
              <a:rPr lang="de-DE" altLang="de-DE" sz="1000"/>
              <a:t>1 Drahtbügel mit 2 Bindfäden</a:t>
            </a:r>
          </a:p>
        </p:txBody>
      </p:sp>
      <p:sp>
        <p:nvSpPr>
          <p:cNvPr id="4114" name="Text Box 91">
            <a:extLst>
              <a:ext uri="{FF2B5EF4-FFF2-40B4-BE49-F238E27FC236}">
                <a16:creationId xmlns:a16="http://schemas.microsoft.com/office/drawing/2014/main" id="{09FC776A-1110-411B-9F2C-C62F40F43427}"/>
              </a:ext>
            </a:extLst>
          </p:cNvPr>
          <p:cNvSpPr txBox="1">
            <a:spLocks noChangeArrowheads="1"/>
          </p:cNvSpPr>
          <p:nvPr/>
        </p:nvSpPr>
        <p:spPr bwMode="auto">
          <a:xfrm>
            <a:off x="4149725" y="6227763"/>
            <a:ext cx="2211388" cy="314325"/>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400"/>
              <a:t>e-Karte 8: Bügelglocke</a:t>
            </a:r>
          </a:p>
        </p:txBody>
      </p:sp>
      <p:sp>
        <p:nvSpPr>
          <p:cNvPr id="4115" name="Line 92">
            <a:extLst>
              <a:ext uri="{FF2B5EF4-FFF2-40B4-BE49-F238E27FC236}">
                <a16:creationId xmlns:a16="http://schemas.microsoft.com/office/drawing/2014/main" id="{499EB9E5-500E-485F-A918-ABA40ABCCEFD}"/>
              </a:ext>
            </a:extLst>
          </p:cNvPr>
          <p:cNvSpPr>
            <a:spLocks noChangeShapeType="1"/>
          </p:cNvSpPr>
          <p:nvPr/>
        </p:nvSpPr>
        <p:spPr bwMode="auto">
          <a:xfrm flipV="1">
            <a:off x="0" y="3327400"/>
            <a:ext cx="6858000" cy="1588"/>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4116" name="Group 112">
            <a:extLst>
              <a:ext uri="{FF2B5EF4-FFF2-40B4-BE49-F238E27FC236}">
                <a16:creationId xmlns:a16="http://schemas.microsoft.com/office/drawing/2014/main" id="{602CD70B-A171-48C4-AAF0-0EE2A06503FB}"/>
              </a:ext>
            </a:extLst>
          </p:cNvPr>
          <p:cNvGrpSpPr>
            <a:grpSpLocks/>
          </p:cNvGrpSpPr>
          <p:nvPr/>
        </p:nvGrpSpPr>
        <p:grpSpPr bwMode="auto">
          <a:xfrm>
            <a:off x="665163" y="1331913"/>
            <a:ext cx="1581150" cy="863600"/>
            <a:chOff x="419" y="839"/>
            <a:chExt cx="996" cy="544"/>
          </a:xfrm>
        </p:grpSpPr>
        <p:pic>
          <p:nvPicPr>
            <p:cNvPr id="4123" name="Picture 80" descr="Heulschlauch">
              <a:extLst>
                <a:ext uri="{FF2B5EF4-FFF2-40B4-BE49-F238E27FC236}">
                  <a16:creationId xmlns:a16="http://schemas.microsoft.com/office/drawing/2014/main" id="{9F07B4E6-F771-4F0F-9A38-DBC41684EA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 y="839"/>
              <a:ext cx="429" cy="544"/>
            </a:xfrm>
            <a:prstGeom prst="rect">
              <a:avLst/>
            </a:prstGeom>
            <a:noFill/>
            <a:ln w="9525">
              <a:solidFill>
                <a:srgbClr val="969696"/>
              </a:solidFill>
              <a:miter lim="800000"/>
              <a:headEnd/>
              <a:tailEnd/>
            </a:ln>
            <a:extLst>
              <a:ext uri="{909E8E84-426E-40DD-AFC4-6F175D3DCCD1}">
                <a14:hiddenFill xmlns:a14="http://schemas.microsoft.com/office/drawing/2010/main">
                  <a:solidFill>
                    <a:srgbClr val="FFFFFF"/>
                  </a:solidFill>
                </a14:hiddenFill>
              </a:ext>
            </a:extLst>
          </p:spPr>
        </p:pic>
        <p:pic>
          <p:nvPicPr>
            <p:cNvPr id="4124" name="Picture 106">
              <a:extLst>
                <a:ext uri="{FF2B5EF4-FFF2-40B4-BE49-F238E27FC236}">
                  <a16:creationId xmlns:a16="http://schemas.microsoft.com/office/drawing/2014/main" id="{BE9134EF-D3ED-467B-8D67-9DEEDF210B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5" y="839"/>
              <a:ext cx="480" cy="544"/>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grpSp>
      <p:sp>
        <p:nvSpPr>
          <p:cNvPr id="4117" name="Line 111">
            <a:extLst>
              <a:ext uri="{FF2B5EF4-FFF2-40B4-BE49-F238E27FC236}">
                <a16:creationId xmlns:a16="http://schemas.microsoft.com/office/drawing/2014/main" id="{A66EC9B6-E121-4363-B8F5-50068BA74D1A}"/>
              </a:ext>
            </a:extLst>
          </p:cNvPr>
          <p:cNvSpPr>
            <a:spLocks noChangeShapeType="1"/>
          </p:cNvSpPr>
          <p:nvPr/>
        </p:nvSpPr>
        <p:spPr bwMode="auto">
          <a:xfrm flipV="1">
            <a:off x="0" y="7451725"/>
            <a:ext cx="6858000" cy="1588"/>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4118" name="Group 114">
            <a:extLst>
              <a:ext uri="{FF2B5EF4-FFF2-40B4-BE49-F238E27FC236}">
                <a16:creationId xmlns:a16="http://schemas.microsoft.com/office/drawing/2014/main" id="{C2EFAA81-E9A3-48A1-A0CF-B2979E14BE2C}"/>
              </a:ext>
            </a:extLst>
          </p:cNvPr>
          <p:cNvGrpSpPr>
            <a:grpSpLocks/>
          </p:cNvGrpSpPr>
          <p:nvPr/>
        </p:nvGrpSpPr>
        <p:grpSpPr bwMode="auto">
          <a:xfrm>
            <a:off x="476250" y="7524750"/>
            <a:ext cx="6111875" cy="1619250"/>
            <a:chOff x="300" y="4740"/>
            <a:chExt cx="3850" cy="1020"/>
          </a:xfrm>
        </p:grpSpPr>
        <p:pic>
          <p:nvPicPr>
            <p:cNvPr id="4119" name="Picture 79" descr="Flaschentrommel m Schallwellen">
              <a:extLst>
                <a:ext uri="{FF2B5EF4-FFF2-40B4-BE49-F238E27FC236}">
                  <a16:creationId xmlns:a16="http://schemas.microsoft.com/office/drawing/2014/main" id="{C72E7DA5-592F-499B-83FC-BF87199331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0" y="4812"/>
              <a:ext cx="771" cy="393"/>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4120" name="Text Box 109">
              <a:extLst>
                <a:ext uri="{FF2B5EF4-FFF2-40B4-BE49-F238E27FC236}">
                  <a16:creationId xmlns:a16="http://schemas.microsoft.com/office/drawing/2014/main" id="{AD504108-1204-44BA-9349-7D05D5F0FA25}"/>
                </a:ext>
              </a:extLst>
            </p:cNvPr>
            <p:cNvSpPr txBox="1">
              <a:spLocks noChangeArrowheads="1"/>
            </p:cNvSpPr>
            <p:nvPr/>
          </p:nvSpPr>
          <p:spPr bwMode="auto">
            <a:xfrm>
              <a:off x="1162" y="4740"/>
              <a:ext cx="1993"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Flaschentrommel</a:t>
              </a:r>
              <a:r>
                <a:rPr lang="de-DE" altLang="de-DE" sz="1200" b="1"/>
                <a:t> </a:t>
              </a:r>
              <a:r>
                <a:rPr lang="de-DE" altLang="de-DE" sz="1000"/>
                <a:t>zur Demonstration des Luftdrucks</a:t>
              </a:r>
            </a:p>
            <a:p>
              <a:pPr eaLnBrk="1" hangingPunct="1">
                <a:buFontTx/>
                <a:buNone/>
              </a:pPr>
              <a:r>
                <a:rPr lang="de-DE" altLang="de-DE" sz="1000" u="sng"/>
                <a:t>Ihr braucht</a:t>
              </a:r>
              <a:r>
                <a:rPr lang="de-DE" altLang="de-DE" sz="1000"/>
                <a:t>: </a:t>
              </a:r>
            </a:p>
            <a:p>
              <a:pPr eaLnBrk="1" hangingPunct="1">
                <a:spcBef>
                  <a:spcPct val="0"/>
                </a:spcBef>
                <a:buFontTx/>
                <a:buNone/>
              </a:pPr>
              <a:r>
                <a:rPr lang="de-DE" altLang="de-DE" sz="1000"/>
                <a:t>1 Flasche mit einem Gummiboden</a:t>
              </a:r>
            </a:p>
            <a:p>
              <a:pPr eaLnBrk="1" hangingPunct="1">
                <a:spcBef>
                  <a:spcPct val="0"/>
                </a:spcBef>
                <a:buFontTx/>
                <a:buNone/>
              </a:pPr>
              <a:r>
                <a:rPr lang="de-DE" altLang="de-DE" sz="1000"/>
                <a:t>1 Teelicht und 1 Deckel</a:t>
              </a:r>
            </a:p>
            <a:p>
              <a:pPr eaLnBrk="1" hangingPunct="1">
                <a:spcBef>
                  <a:spcPct val="0"/>
                </a:spcBef>
                <a:buFontTx/>
                <a:buNone/>
              </a:pPr>
              <a:r>
                <a:rPr lang="de-DE" altLang="de-DE" sz="1000"/>
                <a:t>1 Feuerzeug</a:t>
              </a:r>
            </a:p>
          </p:txBody>
        </p:sp>
        <p:sp>
          <p:nvSpPr>
            <p:cNvPr id="4121" name="Textfeld 46">
              <a:extLst>
                <a:ext uri="{FF2B5EF4-FFF2-40B4-BE49-F238E27FC236}">
                  <a16:creationId xmlns:a16="http://schemas.microsoft.com/office/drawing/2014/main" id="{F0235CCF-D399-468D-ADA8-8E779B998F50}"/>
                </a:ext>
              </a:extLst>
            </p:cNvPr>
            <p:cNvSpPr txBox="1">
              <a:spLocks noChangeArrowheads="1"/>
            </p:cNvSpPr>
            <p:nvPr/>
          </p:nvSpPr>
          <p:spPr bwMode="auto">
            <a:xfrm>
              <a:off x="300" y="5318"/>
              <a:ext cx="385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Stellt das Teelicht auf den Deckel und zündet es an. </a:t>
              </a:r>
            </a:p>
            <a:p>
              <a:pPr eaLnBrk="1" hangingPunct="1">
                <a:spcBef>
                  <a:spcPct val="0"/>
                </a:spcBef>
                <a:buFontTx/>
                <a:buNone/>
              </a:pPr>
              <a:r>
                <a:rPr lang="de-DE" altLang="de-DE" sz="1000"/>
                <a:t>Haltet die Öffnung der Flaschentrommel etwa 3 bis 4 cm von der Flamme entfernt und schlagt mit der flachen Hand auf die Gummiseite. Ihr hört einen Ton. Gleichzeitig erlischt die Flamme.</a:t>
              </a:r>
            </a:p>
            <a:p>
              <a:pPr eaLnBrk="1" hangingPunct="1">
                <a:spcBef>
                  <a:spcPct val="0"/>
                </a:spcBef>
                <a:buFontTx/>
                <a:buNone/>
              </a:pPr>
              <a:r>
                <a:rPr lang="de-DE" altLang="de-DE" sz="1000"/>
                <a:t>Offenbar wird der Ton als Druckwelle zur Flamme geleitet</a:t>
              </a:r>
              <a:r>
                <a:rPr lang="de-DE" altLang="de-DE" sz="900"/>
                <a:t> und löscht sie aus.</a:t>
              </a:r>
            </a:p>
          </p:txBody>
        </p:sp>
        <p:sp>
          <p:nvSpPr>
            <p:cNvPr id="4122" name="Text Box 113">
              <a:extLst>
                <a:ext uri="{FF2B5EF4-FFF2-40B4-BE49-F238E27FC236}">
                  <a16:creationId xmlns:a16="http://schemas.microsoft.com/office/drawing/2014/main" id="{0F0A02C1-9251-4E4E-9E66-A9E2EC36CAC1}"/>
                </a:ext>
              </a:extLst>
            </p:cNvPr>
            <p:cNvSpPr txBox="1">
              <a:spLocks noChangeArrowheads="1"/>
            </p:cNvSpPr>
            <p:nvPr/>
          </p:nvSpPr>
          <p:spPr bwMode="auto">
            <a:xfrm>
              <a:off x="2614" y="4967"/>
              <a:ext cx="1483" cy="198"/>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400"/>
                <a:t>Karte 9: Flaschentrommel</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Group 53">
            <a:extLst>
              <a:ext uri="{FF2B5EF4-FFF2-40B4-BE49-F238E27FC236}">
                <a16:creationId xmlns:a16="http://schemas.microsoft.com/office/drawing/2014/main" id="{2F924350-DCB4-44F7-BD9E-EF6A6BE2F4C2}"/>
              </a:ext>
            </a:extLst>
          </p:cNvPr>
          <p:cNvGrpSpPr>
            <a:grpSpLocks/>
          </p:cNvGrpSpPr>
          <p:nvPr/>
        </p:nvGrpSpPr>
        <p:grpSpPr bwMode="auto">
          <a:xfrm>
            <a:off x="549275" y="3563938"/>
            <a:ext cx="6022975" cy="1250950"/>
            <a:chOff x="346" y="2290"/>
            <a:chExt cx="3794" cy="788"/>
          </a:xfrm>
        </p:grpSpPr>
        <p:sp>
          <p:nvSpPr>
            <p:cNvPr id="5157" name="Text Box 5">
              <a:extLst>
                <a:ext uri="{FF2B5EF4-FFF2-40B4-BE49-F238E27FC236}">
                  <a16:creationId xmlns:a16="http://schemas.microsoft.com/office/drawing/2014/main" id="{B9E1150B-9B36-4E32-A9A7-0CA538EF3949}"/>
                </a:ext>
              </a:extLst>
            </p:cNvPr>
            <p:cNvSpPr txBox="1">
              <a:spLocks noChangeArrowheads="1"/>
            </p:cNvSpPr>
            <p:nvPr/>
          </p:nvSpPr>
          <p:spPr bwMode="auto">
            <a:xfrm>
              <a:off x="2251" y="2880"/>
              <a:ext cx="1889" cy="198"/>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400"/>
                <a:t>e-Karte 12: Kitzelndes Backpapier</a:t>
              </a:r>
            </a:p>
          </p:txBody>
        </p:sp>
        <p:pic>
          <p:nvPicPr>
            <p:cNvPr id="5158" name="Picture 20" descr="E:\3-Grundschulphysik\Experimente AKUSTIK\Einzelzeichnungen\T10-Backpapier.jpg">
              <a:extLst>
                <a:ext uri="{FF2B5EF4-FFF2-40B4-BE49-F238E27FC236}">
                  <a16:creationId xmlns:a16="http://schemas.microsoft.com/office/drawing/2014/main" id="{55457023-5B1D-4ECD-BBA7-F34B80DEB1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 y="2336"/>
              <a:ext cx="411" cy="676"/>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5159" name="Text Box 7">
              <a:extLst>
                <a:ext uri="{FF2B5EF4-FFF2-40B4-BE49-F238E27FC236}">
                  <a16:creationId xmlns:a16="http://schemas.microsoft.com/office/drawing/2014/main" id="{A39776AD-EACB-4C6E-9B8F-EB6ED7D4C19C}"/>
                </a:ext>
              </a:extLst>
            </p:cNvPr>
            <p:cNvSpPr txBox="1">
              <a:spLocks noChangeArrowheads="1"/>
            </p:cNvSpPr>
            <p:nvPr/>
          </p:nvSpPr>
          <p:spPr bwMode="auto">
            <a:xfrm>
              <a:off x="799" y="2290"/>
              <a:ext cx="2586" cy="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Kitzelndes Backpapier </a:t>
              </a:r>
              <a:r>
                <a:rPr lang="de-DE" altLang="de-DE" sz="1000"/>
                <a:t>zur Demonstration der Luftbewegung</a:t>
              </a:r>
            </a:p>
            <a:p>
              <a:pPr eaLnBrk="1" hangingPunct="1">
                <a:spcBef>
                  <a:spcPct val="30000"/>
                </a:spcBef>
                <a:buFontTx/>
                <a:buNone/>
              </a:pPr>
              <a:r>
                <a:rPr lang="de-DE" altLang="de-DE" sz="1000" u="sng"/>
                <a:t>Ihr braucht</a:t>
              </a:r>
              <a:r>
                <a:rPr lang="de-DE" altLang="de-DE" sz="1000"/>
                <a:t>:</a:t>
              </a:r>
            </a:p>
            <a:p>
              <a:pPr eaLnBrk="1" hangingPunct="1">
                <a:spcBef>
                  <a:spcPct val="0"/>
                </a:spcBef>
                <a:buFontTx/>
                <a:buNone/>
              </a:pPr>
              <a:r>
                <a:rPr lang="de-DE" altLang="de-DE" sz="1000"/>
                <a:t>2 rechteckige Stücke Backpapier</a:t>
              </a:r>
              <a:r>
                <a:rPr lang="de-DE" altLang="de-DE" sz="1000">
                  <a:solidFill>
                    <a:srgbClr val="008000"/>
                  </a:solidFill>
                </a:rPr>
                <a:t> </a:t>
              </a:r>
              <a:r>
                <a:rPr lang="de-DE" altLang="de-DE" sz="900">
                  <a:solidFill>
                    <a:srgbClr val="008000"/>
                  </a:solidFill>
                </a:rPr>
                <a:t>(ca. </a:t>
              </a:r>
              <a:r>
                <a:rPr lang="de-DE" altLang="de-DE" sz="900"/>
                <a:t>8 cm x 5 cm).</a:t>
              </a:r>
              <a:endParaRPr lang="de-DE" altLang="de-DE" sz="900">
                <a:solidFill>
                  <a:srgbClr val="008000"/>
                </a:solidFill>
              </a:endParaRPr>
            </a:p>
          </p:txBody>
        </p:sp>
        <p:sp>
          <p:nvSpPr>
            <p:cNvPr id="5160" name="Text Box 8">
              <a:extLst>
                <a:ext uri="{FF2B5EF4-FFF2-40B4-BE49-F238E27FC236}">
                  <a16:creationId xmlns:a16="http://schemas.microsoft.com/office/drawing/2014/main" id="{B1F6C908-C74A-459B-9B71-60BE55D3C299}"/>
                </a:ext>
              </a:extLst>
            </p:cNvPr>
            <p:cNvSpPr txBox="1">
              <a:spLocks noChangeArrowheads="1"/>
            </p:cNvSpPr>
            <p:nvPr/>
          </p:nvSpPr>
          <p:spPr bwMode="auto">
            <a:xfrm>
              <a:off x="845" y="2699"/>
              <a:ext cx="326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Trocknet eure Lippen und legt das Backpapier locker auf eure Lippen – wie auf dem Bild..</a:t>
              </a:r>
            </a:p>
            <a:p>
              <a:pPr eaLnBrk="1" hangingPunct="1">
                <a:spcBef>
                  <a:spcPct val="0"/>
                </a:spcBef>
                <a:buFontTx/>
                <a:buNone/>
              </a:pPr>
              <a:r>
                <a:rPr lang="de-DE" altLang="de-DE" sz="1000"/>
                <a:t>Singt La-la-.la.  Was spürt ihr?</a:t>
              </a:r>
            </a:p>
          </p:txBody>
        </p:sp>
      </p:grpSp>
      <p:grpSp>
        <p:nvGrpSpPr>
          <p:cNvPr id="5123" name="Group 9">
            <a:extLst>
              <a:ext uri="{FF2B5EF4-FFF2-40B4-BE49-F238E27FC236}">
                <a16:creationId xmlns:a16="http://schemas.microsoft.com/office/drawing/2014/main" id="{589E2415-ED10-44CD-B259-A38A33B066A8}"/>
              </a:ext>
            </a:extLst>
          </p:cNvPr>
          <p:cNvGrpSpPr>
            <a:grpSpLocks/>
          </p:cNvGrpSpPr>
          <p:nvPr/>
        </p:nvGrpSpPr>
        <p:grpSpPr bwMode="auto">
          <a:xfrm>
            <a:off x="496888" y="7194550"/>
            <a:ext cx="6000750" cy="1878013"/>
            <a:chOff x="300" y="3243"/>
            <a:chExt cx="3780" cy="1183"/>
          </a:xfrm>
        </p:grpSpPr>
        <p:pic>
          <p:nvPicPr>
            <p:cNvPr id="5153" name="Picture 10">
              <a:extLst>
                <a:ext uri="{FF2B5EF4-FFF2-40B4-BE49-F238E27FC236}">
                  <a16:creationId xmlns:a16="http://schemas.microsoft.com/office/drawing/2014/main" id="{96A03C83-4D05-43A3-8C4B-DA81B8159C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 y="3243"/>
              <a:ext cx="544" cy="396"/>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5154" name="Text Box 11">
              <a:extLst>
                <a:ext uri="{FF2B5EF4-FFF2-40B4-BE49-F238E27FC236}">
                  <a16:creationId xmlns:a16="http://schemas.microsoft.com/office/drawing/2014/main" id="{F5692B55-6F2E-45B8-8F90-A314E38FD12B}"/>
                </a:ext>
              </a:extLst>
            </p:cNvPr>
            <p:cNvSpPr txBox="1">
              <a:spLocks noChangeArrowheads="1"/>
            </p:cNvSpPr>
            <p:nvPr/>
          </p:nvSpPr>
          <p:spPr bwMode="auto">
            <a:xfrm>
              <a:off x="935" y="3243"/>
              <a:ext cx="2027"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Klangschale </a:t>
              </a:r>
              <a:r>
                <a:rPr lang="de-DE" altLang="de-DE" sz="1000"/>
                <a:t>zur Demonstration des Richtungshörens</a:t>
              </a:r>
            </a:p>
            <a:p>
              <a:pPr eaLnBrk="1" hangingPunct="1">
                <a:spcBef>
                  <a:spcPct val="0"/>
                </a:spcBef>
                <a:buFontTx/>
                <a:buNone/>
              </a:pPr>
              <a:r>
                <a:rPr lang="de-DE" altLang="de-DE" sz="1000" u="sng"/>
                <a:t>Ihr braucht:</a:t>
              </a:r>
            </a:p>
            <a:p>
              <a:pPr eaLnBrk="1" hangingPunct="1">
                <a:spcBef>
                  <a:spcPct val="0"/>
                </a:spcBef>
                <a:buFontTx/>
                <a:buNone/>
              </a:pPr>
              <a:r>
                <a:rPr lang="de-DE" altLang="de-DE" sz="1000"/>
                <a:t>1 Klangschale</a:t>
              </a:r>
            </a:p>
            <a:p>
              <a:pPr eaLnBrk="1" hangingPunct="1">
                <a:spcBef>
                  <a:spcPct val="0"/>
                </a:spcBef>
                <a:buFontTx/>
                <a:buNone/>
              </a:pPr>
              <a:r>
                <a:rPr lang="de-DE" altLang="de-DE" sz="1000"/>
                <a:t>1 Klöppel</a:t>
              </a:r>
            </a:p>
          </p:txBody>
        </p:sp>
        <p:sp>
          <p:nvSpPr>
            <p:cNvPr id="5155" name="Text Box 12">
              <a:extLst>
                <a:ext uri="{FF2B5EF4-FFF2-40B4-BE49-F238E27FC236}">
                  <a16:creationId xmlns:a16="http://schemas.microsoft.com/office/drawing/2014/main" id="{64204E46-A05F-42A8-B414-16B6075B6C55}"/>
                </a:ext>
              </a:extLst>
            </p:cNvPr>
            <p:cNvSpPr txBox="1">
              <a:spLocks noChangeArrowheads="1"/>
            </p:cNvSpPr>
            <p:nvPr/>
          </p:nvSpPr>
          <p:spPr bwMode="auto">
            <a:xfrm>
              <a:off x="300" y="3696"/>
              <a:ext cx="3719" cy="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Alle Kinder sollen die Augen schließen. </a:t>
              </a:r>
            </a:p>
            <a:p>
              <a:pPr eaLnBrk="1" hangingPunct="1">
                <a:spcBef>
                  <a:spcPct val="0"/>
                </a:spcBef>
                <a:buFontTx/>
                <a:buNone/>
              </a:pPr>
              <a:r>
                <a:rPr lang="de-DE" altLang="de-DE" sz="1000"/>
                <a:t>Die Lehrkraft oder ein  Kind nehmen die Klangsschale und schlagen sie mit dem Klöppel an. </a:t>
              </a:r>
            </a:p>
            <a:p>
              <a:pPr eaLnBrk="1" hangingPunct="1">
                <a:spcBef>
                  <a:spcPct val="0"/>
                </a:spcBef>
                <a:buFontTx/>
                <a:buNone/>
              </a:pPr>
              <a:r>
                <a:rPr lang="de-DE" altLang="de-DE" sz="1000"/>
                <a:t>Sobald die Kinder einen Ton hören, sollen sie einen Arm hochheben und in die Richtung zeigen, aus der der Ton kommt. </a:t>
              </a:r>
            </a:p>
            <a:p>
              <a:pPr eaLnBrk="1" hangingPunct="1">
                <a:spcBef>
                  <a:spcPct val="0"/>
                </a:spcBef>
                <a:buFontTx/>
                <a:buNone/>
              </a:pPr>
              <a:r>
                <a:rPr lang="de-DE" altLang="de-DE" sz="1000"/>
                <a:t>Die Person mit der Klangschale schleicht durch den Raum; die Arme müssen dem Klang folgen. Der Ton wird immer leiser. Kinder, die nichts mehr hören, nehmen ihren Arm herunter. </a:t>
              </a:r>
            </a:p>
            <a:p>
              <a:pPr eaLnBrk="1" hangingPunct="1">
                <a:spcBef>
                  <a:spcPct val="0"/>
                </a:spcBef>
                <a:buFontTx/>
                <a:buNone/>
              </a:pPr>
              <a:r>
                <a:rPr lang="de-DE" altLang="de-DE" sz="1000"/>
                <a:t>Wer hat die besten Ohren?</a:t>
              </a:r>
            </a:p>
          </p:txBody>
        </p:sp>
        <p:sp>
          <p:nvSpPr>
            <p:cNvPr id="5156" name="Text Box 13">
              <a:extLst>
                <a:ext uri="{FF2B5EF4-FFF2-40B4-BE49-F238E27FC236}">
                  <a16:creationId xmlns:a16="http://schemas.microsoft.com/office/drawing/2014/main" id="{73AF9B3A-19D7-41A3-B3C4-8A55D6B2FF8B}"/>
                </a:ext>
              </a:extLst>
            </p:cNvPr>
            <p:cNvSpPr txBox="1">
              <a:spLocks noChangeArrowheads="1"/>
            </p:cNvSpPr>
            <p:nvPr/>
          </p:nvSpPr>
          <p:spPr bwMode="auto">
            <a:xfrm>
              <a:off x="2704" y="3470"/>
              <a:ext cx="1376" cy="198"/>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400"/>
                <a:t>Karte 14: Klangschale</a:t>
              </a:r>
            </a:p>
          </p:txBody>
        </p:sp>
      </p:grpSp>
      <p:grpSp>
        <p:nvGrpSpPr>
          <p:cNvPr id="5124" name="Group 62">
            <a:extLst>
              <a:ext uri="{FF2B5EF4-FFF2-40B4-BE49-F238E27FC236}">
                <a16:creationId xmlns:a16="http://schemas.microsoft.com/office/drawing/2014/main" id="{B0B245F3-3769-4934-ADE6-26F68035B98E}"/>
              </a:ext>
            </a:extLst>
          </p:cNvPr>
          <p:cNvGrpSpPr>
            <a:grpSpLocks/>
          </p:cNvGrpSpPr>
          <p:nvPr/>
        </p:nvGrpSpPr>
        <p:grpSpPr bwMode="auto">
          <a:xfrm>
            <a:off x="476250" y="0"/>
            <a:ext cx="6210300" cy="1535113"/>
            <a:chOff x="300" y="0"/>
            <a:chExt cx="3912" cy="967"/>
          </a:xfrm>
        </p:grpSpPr>
        <p:grpSp>
          <p:nvGrpSpPr>
            <p:cNvPr id="5148" name="Group 23">
              <a:extLst>
                <a:ext uri="{FF2B5EF4-FFF2-40B4-BE49-F238E27FC236}">
                  <a16:creationId xmlns:a16="http://schemas.microsoft.com/office/drawing/2014/main" id="{F47CDA79-E4A7-4151-A23D-7A75FB6522AA}"/>
                </a:ext>
              </a:extLst>
            </p:cNvPr>
            <p:cNvGrpSpPr>
              <a:grpSpLocks/>
            </p:cNvGrpSpPr>
            <p:nvPr/>
          </p:nvGrpSpPr>
          <p:grpSpPr bwMode="auto">
            <a:xfrm>
              <a:off x="358" y="0"/>
              <a:ext cx="3854" cy="504"/>
              <a:chOff x="346" y="68"/>
              <a:chExt cx="3854" cy="504"/>
            </a:xfrm>
          </p:grpSpPr>
          <p:pic>
            <p:nvPicPr>
              <p:cNvPr id="5150" name="Picture 24">
                <a:extLst>
                  <a:ext uri="{FF2B5EF4-FFF2-40B4-BE49-F238E27FC236}">
                    <a16:creationId xmlns:a16="http://schemas.microsoft.com/office/drawing/2014/main" id="{EB8A61F9-25D3-4602-B40B-9ADD63A590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 y="113"/>
                <a:ext cx="771" cy="334"/>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5151" name="Text Box 25">
                <a:extLst>
                  <a:ext uri="{FF2B5EF4-FFF2-40B4-BE49-F238E27FC236}">
                    <a16:creationId xmlns:a16="http://schemas.microsoft.com/office/drawing/2014/main" id="{27D6F9E7-E3CD-4E2B-983D-771D793B11ED}"/>
                  </a:ext>
                </a:extLst>
              </p:cNvPr>
              <p:cNvSpPr txBox="1">
                <a:spLocks noChangeArrowheads="1"/>
              </p:cNvSpPr>
              <p:nvPr/>
            </p:nvSpPr>
            <p:spPr bwMode="auto">
              <a:xfrm>
                <a:off x="2613" y="374"/>
                <a:ext cx="1587" cy="198"/>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400"/>
                  <a:t>e-Karte 10: Tickende Eieruhr</a:t>
                </a:r>
              </a:p>
            </p:txBody>
          </p:sp>
          <p:sp>
            <p:nvSpPr>
              <p:cNvPr id="5152" name="Text Box 26">
                <a:extLst>
                  <a:ext uri="{FF2B5EF4-FFF2-40B4-BE49-F238E27FC236}">
                    <a16:creationId xmlns:a16="http://schemas.microsoft.com/office/drawing/2014/main" id="{338ACB0A-43BA-4C98-9B03-2C3CBFC3C58A}"/>
                  </a:ext>
                </a:extLst>
              </p:cNvPr>
              <p:cNvSpPr txBox="1">
                <a:spLocks noChangeArrowheads="1"/>
              </p:cNvSpPr>
              <p:nvPr/>
            </p:nvSpPr>
            <p:spPr bwMode="auto">
              <a:xfrm>
                <a:off x="1162" y="68"/>
                <a:ext cx="2266" cy="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Tickende Eieruhr </a:t>
                </a:r>
                <a:r>
                  <a:rPr lang="de-DE" altLang="de-DE" sz="1000"/>
                  <a:t>zur Demonstration von Körperschwingung</a:t>
                </a:r>
              </a:p>
              <a:p>
                <a:pPr eaLnBrk="1" hangingPunct="1">
                  <a:buFontTx/>
                  <a:buNone/>
                </a:pPr>
                <a:r>
                  <a:rPr lang="de-DE" altLang="de-DE" sz="1000" u="sng"/>
                  <a:t>Ihr braucht:</a:t>
                </a:r>
                <a:r>
                  <a:rPr lang="de-DE" altLang="de-DE" sz="1000"/>
                  <a:t> </a:t>
                </a:r>
              </a:p>
              <a:p>
                <a:pPr eaLnBrk="1" hangingPunct="1">
                  <a:spcBef>
                    <a:spcPct val="0"/>
                  </a:spcBef>
                  <a:buFontTx/>
                  <a:buNone/>
                </a:pPr>
                <a:r>
                  <a:rPr lang="de-DE" altLang="de-DE" sz="1000"/>
                  <a:t>1 mit Stoff ausgekleideten Becher</a:t>
                </a:r>
              </a:p>
              <a:p>
                <a:pPr eaLnBrk="1" hangingPunct="1">
                  <a:spcBef>
                    <a:spcPct val="0"/>
                  </a:spcBef>
                  <a:buFontTx/>
                  <a:buNone/>
                </a:pPr>
                <a:r>
                  <a:rPr lang="de-DE" altLang="de-DE" sz="1000"/>
                  <a:t>1 Eieruhr</a:t>
                </a:r>
              </a:p>
            </p:txBody>
          </p:sp>
        </p:grpSp>
        <p:sp>
          <p:nvSpPr>
            <p:cNvPr id="5149" name="Text Box 27">
              <a:extLst>
                <a:ext uri="{FF2B5EF4-FFF2-40B4-BE49-F238E27FC236}">
                  <a16:creationId xmlns:a16="http://schemas.microsoft.com/office/drawing/2014/main" id="{8BEA73D0-8C24-4469-AC9C-05A55C3EB5D0}"/>
                </a:ext>
              </a:extLst>
            </p:cNvPr>
            <p:cNvSpPr txBox="1">
              <a:spLocks noChangeArrowheads="1"/>
            </p:cNvSpPr>
            <p:nvPr/>
          </p:nvSpPr>
          <p:spPr bwMode="auto">
            <a:xfrm>
              <a:off x="300" y="525"/>
              <a:ext cx="3901"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Zieht die Eieruhr auf und stellt sie auf den Tsch. Stülpt den Becher über die tickende Eieruhr.</a:t>
              </a:r>
            </a:p>
            <a:p>
              <a:pPr eaLnBrk="1" hangingPunct="1">
                <a:spcBef>
                  <a:spcPct val="0"/>
                </a:spcBef>
                <a:buFontTx/>
                <a:buNone/>
              </a:pPr>
              <a:r>
                <a:rPr lang="de-DE" altLang="de-DE" sz="1000"/>
                <a:t>Jetzt solltet ihr das Ticken kaum noch hören können.</a:t>
              </a:r>
            </a:p>
            <a:p>
              <a:pPr eaLnBrk="1" hangingPunct="1">
                <a:spcBef>
                  <a:spcPct val="0"/>
                </a:spcBef>
                <a:buFontTx/>
                <a:buNone/>
              </a:pPr>
              <a:r>
                <a:rPr lang="de-DE" altLang="de-DE" sz="1000"/>
                <a:t>Legt ein Ohr auf den Tisch. Könnt ihr das Ticken jetzt wieder stärker hören? Ja?</a:t>
              </a:r>
            </a:p>
            <a:p>
              <a:pPr eaLnBrk="1" hangingPunct="1">
                <a:spcBef>
                  <a:spcPct val="0"/>
                </a:spcBef>
                <a:buFontTx/>
                <a:buNone/>
              </a:pPr>
              <a:r>
                <a:rPr lang="de-DE" altLang="de-DE" sz="1000"/>
                <a:t>Dann muss der Tisch die Schallschwingung weitergeleitet haben.</a:t>
              </a:r>
            </a:p>
          </p:txBody>
        </p:sp>
      </p:grpSp>
      <p:sp>
        <p:nvSpPr>
          <p:cNvPr id="5125" name="Line 34">
            <a:extLst>
              <a:ext uri="{FF2B5EF4-FFF2-40B4-BE49-F238E27FC236}">
                <a16:creationId xmlns:a16="http://schemas.microsoft.com/office/drawing/2014/main" id="{C0D83F91-C1E8-4C2B-BA23-6A279EEFA02F}"/>
              </a:ext>
            </a:extLst>
          </p:cNvPr>
          <p:cNvSpPr>
            <a:spLocks noChangeShapeType="1"/>
          </p:cNvSpPr>
          <p:nvPr/>
        </p:nvSpPr>
        <p:spPr bwMode="auto">
          <a:xfrm>
            <a:off x="0" y="3492500"/>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126" name="Line 35">
            <a:extLst>
              <a:ext uri="{FF2B5EF4-FFF2-40B4-BE49-F238E27FC236}">
                <a16:creationId xmlns:a16="http://schemas.microsoft.com/office/drawing/2014/main" id="{568984F9-1C55-4827-BE81-0DB3553B3978}"/>
              </a:ext>
            </a:extLst>
          </p:cNvPr>
          <p:cNvSpPr>
            <a:spLocks noChangeShapeType="1"/>
          </p:cNvSpPr>
          <p:nvPr/>
        </p:nvSpPr>
        <p:spPr bwMode="auto">
          <a:xfrm>
            <a:off x="0" y="7019925"/>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127" name="Line 36">
            <a:extLst>
              <a:ext uri="{FF2B5EF4-FFF2-40B4-BE49-F238E27FC236}">
                <a16:creationId xmlns:a16="http://schemas.microsoft.com/office/drawing/2014/main" id="{1BE76A38-8067-4E9E-B086-AA268F3C051C}"/>
              </a:ext>
            </a:extLst>
          </p:cNvPr>
          <p:cNvSpPr>
            <a:spLocks noChangeShapeType="1"/>
          </p:cNvSpPr>
          <p:nvPr/>
        </p:nvSpPr>
        <p:spPr bwMode="auto">
          <a:xfrm>
            <a:off x="0" y="1619250"/>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128" name="Line 37">
            <a:extLst>
              <a:ext uri="{FF2B5EF4-FFF2-40B4-BE49-F238E27FC236}">
                <a16:creationId xmlns:a16="http://schemas.microsoft.com/office/drawing/2014/main" id="{24E1A0D1-E859-4B45-AEA6-BE3D8C071530}"/>
              </a:ext>
            </a:extLst>
          </p:cNvPr>
          <p:cNvSpPr>
            <a:spLocks noChangeShapeType="1"/>
          </p:cNvSpPr>
          <p:nvPr/>
        </p:nvSpPr>
        <p:spPr bwMode="auto">
          <a:xfrm>
            <a:off x="0" y="4932363"/>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129" name="Line 39">
            <a:extLst>
              <a:ext uri="{FF2B5EF4-FFF2-40B4-BE49-F238E27FC236}">
                <a16:creationId xmlns:a16="http://schemas.microsoft.com/office/drawing/2014/main" id="{B3896792-F9B6-4CBE-96BF-E8CE38D825CB}"/>
              </a:ext>
            </a:extLst>
          </p:cNvPr>
          <p:cNvSpPr>
            <a:spLocks noChangeShapeType="1"/>
          </p:cNvSpPr>
          <p:nvPr/>
        </p:nvSpPr>
        <p:spPr bwMode="auto">
          <a:xfrm>
            <a:off x="0" y="9128125"/>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130" name="Text Box 19">
            <a:extLst>
              <a:ext uri="{FF2B5EF4-FFF2-40B4-BE49-F238E27FC236}">
                <a16:creationId xmlns:a16="http://schemas.microsoft.com/office/drawing/2014/main" id="{D6EBD086-50A6-4FEA-8D3B-D6C911FE835E}"/>
              </a:ext>
            </a:extLst>
          </p:cNvPr>
          <p:cNvSpPr txBox="1">
            <a:spLocks noChangeArrowheads="1"/>
          </p:cNvSpPr>
          <p:nvPr/>
        </p:nvSpPr>
        <p:spPr bwMode="auto">
          <a:xfrm>
            <a:off x="2781300" y="5076825"/>
            <a:ext cx="3149600"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Hörprobe  </a:t>
            </a:r>
            <a:r>
              <a:rPr lang="de-DE" altLang="de-DE" sz="1000"/>
              <a:t>zur Demonstration des</a:t>
            </a:r>
            <a:r>
              <a:rPr lang="de-DE" altLang="de-DE" sz="1000" b="1"/>
              <a:t>  </a:t>
            </a:r>
            <a:r>
              <a:rPr lang="de-DE" altLang="de-DE" sz="1000"/>
              <a:t>Richtungshörens</a:t>
            </a:r>
            <a:r>
              <a:rPr lang="de-DE" altLang="de-DE" sz="1000" b="1"/>
              <a:t> </a:t>
            </a:r>
          </a:p>
          <a:p>
            <a:pPr eaLnBrk="1" hangingPunct="1">
              <a:buFontTx/>
              <a:buNone/>
            </a:pPr>
            <a:r>
              <a:rPr lang="de-DE" altLang="de-DE" sz="1000" u="sng"/>
              <a:t>Ihr braucht:</a:t>
            </a:r>
            <a:r>
              <a:rPr lang="de-DE" altLang="de-DE" sz="1000"/>
              <a:t> </a:t>
            </a:r>
          </a:p>
          <a:p>
            <a:pPr eaLnBrk="1" hangingPunct="1">
              <a:spcBef>
                <a:spcPct val="0"/>
              </a:spcBef>
              <a:buFontTx/>
              <a:buNone/>
            </a:pPr>
            <a:r>
              <a:rPr lang="de-DE" altLang="de-DE" sz="1000"/>
              <a:t>1 Schlauch mit 2 Trichtern</a:t>
            </a:r>
          </a:p>
          <a:p>
            <a:pPr eaLnBrk="1" hangingPunct="1">
              <a:spcBef>
                <a:spcPct val="0"/>
              </a:spcBef>
              <a:buFontTx/>
              <a:buNone/>
            </a:pPr>
            <a:r>
              <a:rPr lang="de-DE" altLang="de-DE" sz="1000"/>
              <a:t>1 Stöckchen</a:t>
            </a:r>
          </a:p>
        </p:txBody>
      </p:sp>
      <p:sp>
        <p:nvSpPr>
          <p:cNvPr id="5131" name="Text Box 20">
            <a:extLst>
              <a:ext uri="{FF2B5EF4-FFF2-40B4-BE49-F238E27FC236}">
                <a16:creationId xmlns:a16="http://schemas.microsoft.com/office/drawing/2014/main" id="{6E44642B-2EF8-449F-B5AE-77BAB98A9F82}"/>
              </a:ext>
            </a:extLst>
          </p:cNvPr>
          <p:cNvSpPr txBox="1">
            <a:spLocks noChangeArrowheads="1"/>
          </p:cNvSpPr>
          <p:nvPr/>
        </p:nvSpPr>
        <p:spPr bwMode="auto">
          <a:xfrm>
            <a:off x="4797425" y="5508625"/>
            <a:ext cx="1728788" cy="314325"/>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400"/>
              <a:t>Karte 13: Hörprobe</a:t>
            </a:r>
          </a:p>
        </p:txBody>
      </p:sp>
      <p:pic>
        <p:nvPicPr>
          <p:cNvPr id="5132" name="Picture 63" descr="Richtungshören">
            <a:extLst>
              <a:ext uri="{FF2B5EF4-FFF2-40B4-BE49-F238E27FC236}">
                <a16:creationId xmlns:a16="http://schemas.microsoft.com/office/drawing/2014/main" id="{28FDD195-28C0-4DC2-9742-38A38F1ED0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713" y="5076825"/>
            <a:ext cx="963612" cy="719138"/>
          </a:xfrm>
          <a:prstGeom prst="rect">
            <a:avLst/>
          </a:prstGeom>
          <a:noFill/>
          <a:ln w="9525">
            <a:solidFill>
              <a:srgbClr val="969696"/>
            </a:solidFill>
            <a:miter lim="800000"/>
            <a:headEnd/>
            <a:tailEnd/>
          </a:ln>
          <a:extLst>
            <a:ext uri="{909E8E84-426E-40DD-AFC4-6F175D3DCCD1}">
              <a14:hiddenFill xmlns:a14="http://schemas.microsoft.com/office/drawing/2010/main">
                <a:solidFill>
                  <a:srgbClr val="FFFFFF"/>
                </a:solidFill>
              </a14:hiddenFill>
            </a:ext>
          </a:extLst>
        </p:spPr>
      </p:pic>
      <p:sp>
        <p:nvSpPr>
          <p:cNvPr id="5133" name="Text Box 44">
            <a:extLst>
              <a:ext uri="{FF2B5EF4-FFF2-40B4-BE49-F238E27FC236}">
                <a16:creationId xmlns:a16="http://schemas.microsoft.com/office/drawing/2014/main" id="{9E2D99C5-48E5-49ED-A5B5-5F70B8A77ADF}"/>
              </a:ext>
            </a:extLst>
          </p:cNvPr>
          <p:cNvSpPr txBox="1">
            <a:spLocks noChangeArrowheads="1"/>
          </p:cNvSpPr>
          <p:nvPr/>
        </p:nvSpPr>
        <p:spPr bwMode="auto">
          <a:xfrm>
            <a:off x="592138" y="5942013"/>
            <a:ext cx="6265862"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Ein Kind setzt die Trichter so an seine Ohren, dass der Plastikschlauch auf dem Rücken liegt. </a:t>
            </a:r>
          </a:p>
          <a:p>
            <a:pPr eaLnBrk="1" hangingPunct="1">
              <a:spcBef>
                <a:spcPct val="0"/>
              </a:spcBef>
              <a:buFontTx/>
              <a:buNone/>
            </a:pPr>
            <a:r>
              <a:rPr lang="de-DE" altLang="de-DE" sz="1000"/>
              <a:t>Ein zweites Kind klopft nun von hinten an irgendeiner Stelle auf den Plastikschlauch.                                    </a:t>
            </a:r>
          </a:p>
          <a:p>
            <a:pPr eaLnBrk="1" hangingPunct="1">
              <a:spcBef>
                <a:spcPct val="0"/>
              </a:spcBef>
              <a:buFontTx/>
              <a:buNone/>
            </a:pPr>
            <a:r>
              <a:rPr lang="de-DE" altLang="de-DE" sz="1000"/>
              <a:t>Das hörende Kind sagt, ob die Klopfstelle näher am linken oder rechten Ohr liegt.</a:t>
            </a:r>
            <a:r>
              <a:rPr lang="de-DE" altLang="de-DE" sz="1000">
                <a:solidFill>
                  <a:schemeClr val="tx2"/>
                </a:solidFill>
              </a:rPr>
              <a:t> </a:t>
            </a:r>
          </a:p>
          <a:p>
            <a:pPr eaLnBrk="1" hangingPunct="1">
              <a:spcBef>
                <a:spcPct val="30000"/>
              </a:spcBef>
              <a:buFontTx/>
              <a:buNone/>
            </a:pPr>
            <a:r>
              <a:rPr lang="de-DE" altLang="de-DE" sz="1000">
                <a:solidFill>
                  <a:schemeClr val="tx2"/>
                </a:solidFill>
              </a:rPr>
              <a:t>Könnt ihr euch erklären, warum es dazu in der Lage ist? </a:t>
            </a:r>
          </a:p>
          <a:p>
            <a:pPr eaLnBrk="1" hangingPunct="1">
              <a:spcBef>
                <a:spcPct val="0"/>
              </a:spcBef>
              <a:buFontTx/>
              <a:buNone/>
            </a:pPr>
            <a:r>
              <a:rPr lang="de-DE" altLang="de-DE" sz="1000">
                <a:solidFill>
                  <a:schemeClr val="tx2"/>
                </a:solidFill>
              </a:rPr>
              <a:t>Seht euch das Bild mit dem Vogel an. Welcher Weg ist länger: der rote oder der blaue? </a:t>
            </a:r>
          </a:p>
          <a:p>
            <a:pPr eaLnBrk="1" hangingPunct="1">
              <a:spcBef>
                <a:spcPct val="0"/>
              </a:spcBef>
              <a:buFontTx/>
              <a:buNone/>
            </a:pPr>
            <a:r>
              <a:rPr lang="de-DE" altLang="de-DE" sz="1000">
                <a:solidFill>
                  <a:schemeClr val="tx2"/>
                </a:solidFill>
              </a:rPr>
              <a:t>Der Ton mit dem längeren Weg kommt etwas später im Ohr an; daraus erkennt man die Richtung.</a:t>
            </a:r>
            <a:endParaRPr lang="de-DE" altLang="de-DE" sz="1000"/>
          </a:p>
        </p:txBody>
      </p:sp>
      <p:grpSp>
        <p:nvGrpSpPr>
          <p:cNvPr id="5134" name="Group 63">
            <a:extLst>
              <a:ext uri="{FF2B5EF4-FFF2-40B4-BE49-F238E27FC236}">
                <a16:creationId xmlns:a16="http://schemas.microsoft.com/office/drawing/2014/main" id="{9FC0E052-871B-4643-BC74-F3FD70BB6AC3}"/>
              </a:ext>
            </a:extLst>
          </p:cNvPr>
          <p:cNvGrpSpPr>
            <a:grpSpLocks/>
          </p:cNvGrpSpPr>
          <p:nvPr/>
        </p:nvGrpSpPr>
        <p:grpSpPr bwMode="auto">
          <a:xfrm>
            <a:off x="476250" y="1692275"/>
            <a:ext cx="6121400" cy="1717675"/>
            <a:chOff x="300" y="1066"/>
            <a:chExt cx="3856" cy="1082"/>
          </a:xfrm>
        </p:grpSpPr>
        <p:sp>
          <p:nvSpPr>
            <p:cNvPr id="5140" name="Text Box 47">
              <a:extLst>
                <a:ext uri="{FF2B5EF4-FFF2-40B4-BE49-F238E27FC236}">
                  <a16:creationId xmlns:a16="http://schemas.microsoft.com/office/drawing/2014/main" id="{4944DC1F-7D2A-4C0F-8D18-E60DAFDA148D}"/>
                </a:ext>
              </a:extLst>
            </p:cNvPr>
            <p:cNvSpPr txBox="1">
              <a:spLocks noChangeArrowheads="1"/>
            </p:cNvSpPr>
            <p:nvPr/>
          </p:nvSpPr>
          <p:spPr bwMode="auto">
            <a:xfrm>
              <a:off x="1071" y="1066"/>
              <a:ext cx="2722" cy="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Glasharmonika </a:t>
              </a:r>
              <a:r>
                <a:rPr lang="de-DE" altLang="de-DE" sz="1000"/>
                <a:t>zur Demonstration von Körperschwingungen</a:t>
              </a:r>
            </a:p>
            <a:p>
              <a:pPr eaLnBrk="1" hangingPunct="1">
                <a:buFontTx/>
                <a:buNone/>
              </a:pPr>
              <a:r>
                <a:rPr lang="de-DE" altLang="de-DE" sz="1000" u="sng"/>
                <a:t>Ihr braucht:</a:t>
              </a:r>
              <a:r>
                <a:rPr lang="de-DE" altLang="de-DE" sz="1000"/>
                <a:t> </a:t>
              </a:r>
            </a:p>
            <a:p>
              <a:pPr eaLnBrk="1" hangingPunct="1">
                <a:spcBef>
                  <a:spcPct val="0"/>
                </a:spcBef>
                <a:buFontTx/>
                <a:buNone/>
              </a:pPr>
              <a:r>
                <a:rPr lang="de-DE" altLang="de-DE" sz="1000"/>
                <a:t>2 Gläser und 1 Stift</a:t>
              </a:r>
            </a:p>
            <a:p>
              <a:pPr eaLnBrk="1" hangingPunct="1">
                <a:spcBef>
                  <a:spcPct val="0"/>
                </a:spcBef>
                <a:buFontTx/>
                <a:buNone/>
              </a:pPr>
              <a:r>
                <a:rPr lang="de-DE" altLang="de-DE" sz="1000"/>
                <a:t>Etwas Wasser</a:t>
              </a:r>
            </a:p>
          </p:txBody>
        </p:sp>
        <p:sp>
          <p:nvSpPr>
            <p:cNvPr id="5141" name="Textfeld 44">
              <a:extLst>
                <a:ext uri="{FF2B5EF4-FFF2-40B4-BE49-F238E27FC236}">
                  <a16:creationId xmlns:a16="http://schemas.microsoft.com/office/drawing/2014/main" id="{BB88AC69-4087-4CEB-B3E0-015F20DF6829}"/>
                </a:ext>
              </a:extLst>
            </p:cNvPr>
            <p:cNvSpPr txBox="1">
              <a:spLocks noChangeArrowheads="1"/>
            </p:cNvSpPr>
            <p:nvPr/>
          </p:nvSpPr>
          <p:spPr bwMode="auto">
            <a:xfrm>
              <a:off x="300" y="1610"/>
              <a:ext cx="3810"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Reinigt einen Zeigefinger. </a:t>
              </a:r>
            </a:p>
            <a:p>
              <a:pPr eaLnBrk="1" hangingPunct="1">
                <a:spcBef>
                  <a:spcPct val="0"/>
                </a:spcBef>
                <a:buFontTx/>
                <a:buNone/>
              </a:pPr>
              <a:r>
                <a:rPr lang="de-DE" altLang="de-DE" sz="1000"/>
                <a:t>Füllt ein Glas mit etwas Wasser und stellt es so dicht neben das andere, dass sich die Gläser berühren. </a:t>
              </a:r>
            </a:p>
            <a:p>
              <a:pPr eaLnBrk="1" hangingPunct="1">
                <a:spcBef>
                  <a:spcPct val="0"/>
                </a:spcBef>
                <a:buFontTx/>
                <a:buNone/>
              </a:pPr>
              <a:r>
                <a:rPr lang="de-DE" altLang="de-DE" sz="1000"/>
                <a:t>Legt den dünnen Stift auf den Rand des leeren Glases. </a:t>
              </a:r>
            </a:p>
            <a:p>
              <a:pPr eaLnBrk="1" hangingPunct="1">
                <a:spcBef>
                  <a:spcPct val="0"/>
                </a:spcBef>
                <a:buFontTx/>
                <a:buNone/>
              </a:pPr>
              <a:r>
                <a:rPr lang="de-DE" altLang="de-DE" sz="1000"/>
                <a:t>Ein Zeigefinger soll nun gleichmäßig über den Rand des gefüllten Glases kreisen.</a:t>
              </a:r>
            </a:p>
            <a:p>
              <a:pPr eaLnBrk="1" hangingPunct="1">
                <a:spcBef>
                  <a:spcPct val="0"/>
                </a:spcBef>
                <a:buFontTx/>
                <a:buNone/>
              </a:pPr>
              <a:r>
                <a:rPr lang="de-DE" altLang="de-DE" sz="1000"/>
                <a:t>Was beobachtet ihr? Beide Gläser geraten in Schwingung, die sich auf den Stift überträgt.</a:t>
              </a:r>
            </a:p>
          </p:txBody>
        </p:sp>
        <p:sp>
          <p:nvSpPr>
            <p:cNvPr id="5142" name="Text Box 49">
              <a:extLst>
                <a:ext uri="{FF2B5EF4-FFF2-40B4-BE49-F238E27FC236}">
                  <a16:creationId xmlns:a16="http://schemas.microsoft.com/office/drawing/2014/main" id="{B4BD2298-3632-405B-80E0-C59D2341F3BC}"/>
                </a:ext>
              </a:extLst>
            </p:cNvPr>
            <p:cNvSpPr txBox="1">
              <a:spLocks noChangeArrowheads="1"/>
            </p:cNvSpPr>
            <p:nvPr/>
          </p:nvSpPr>
          <p:spPr bwMode="auto">
            <a:xfrm>
              <a:off x="2750" y="1384"/>
              <a:ext cx="1406" cy="198"/>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400"/>
                <a:t>Karte 11: Glasharmonika</a:t>
              </a:r>
            </a:p>
          </p:txBody>
        </p:sp>
        <p:grpSp>
          <p:nvGrpSpPr>
            <p:cNvPr id="5143" name="Group 57">
              <a:extLst>
                <a:ext uri="{FF2B5EF4-FFF2-40B4-BE49-F238E27FC236}">
                  <a16:creationId xmlns:a16="http://schemas.microsoft.com/office/drawing/2014/main" id="{7805EA66-B249-48B3-98F2-3B4C6C38678A}"/>
                </a:ext>
              </a:extLst>
            </p:cNvPr>
            <p:cNvGrpSpPr>
              <a:grpSpLocks/>
            </p:cNvGrpSpPr>
            <p:nvPr/>
          </p:nvGrpSpPr>
          <p:grpSpPr bwMode="auto">
            <a:xfrm>
              <a:off x="357" y="1085"/>
              <a:ext cx="680" cy="453"/>
              <a:chOff x="1202" y="346"/>
              <a:chExt cx="1224" cy="792"/>
            </a:xfrm>
          </p:grpSpPr>
          <p:grpSp>
            <p:nvGrpSpPr>
              <p:cNvPr id="5144" name="Group 58">
                <a:extLst>
                  <a:ext uri="{FF2B5EF4-FFF2-40B4-BE49-F238E27FC236}">
                    <a16:creationId xmlns:a16="http://schemas.microsoft.com/office/drawing/2014/main" id="{499DEEC4-9F2C-4285-9270-FAB7DBC8966B}"/>
                  </a:ext>
                </a:extLst>
              </p:cNvPr>
              <p:cNvGrpSpPr>
                <a:grpSpLocks/>
              </p:cNvGrpSpPr>
              <p:nvPr/>
            </p:nvGrpSpPr>
            <p:grpSpPr bwMode="auto">
              <a:xfrm>
                <a:off x="1202" y="346"/>
                <a:ext cx="1212" cy="792"/>
                <a:chOff x="1202" y="346"/>
                <a:chExt cx="1212" cy="792"/>
              </a:xfrm>
            </p:grpSpPr>
            <p:pic>
              <p:nvPicPr>
                <p:cNvPr id="5146" name="Picture 59">
                  <a:extLst>
                    <a:ext uri="{FF2B5EF4-FFF2-40B4-BE49-F238E27FC236}">
                      <a16:creationId xmlns:a16="http://schemas.microsoft.com/office/drawing/2014/main" id="{E1D6AA8E-D970-45B4-AFA2-C61FE9CDD6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02" y="346"/>
                  <a:ext cx="1212" cy="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47" name="Picture 60">
                  <a:extLst>
                    <a:ext uri="{FF2B5EF4-FFF2-40B4-BE49-F238E27FC236}">
                      <a16:creationId xmlns:a16="http://schemas.microsoft.com/office/drawing/2014/main" id="{E44CD9A1-C37E-435E-9795-72AA8ADF79E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05" y="351"/>
                  <a:ext cx="559" cy="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145" name="Rectangle 61">
                <a:extLst>
                  <a:ext uri="{FF2B5EF4-FFF2-40B4-BE49-F238E27FC236}">
                    <a16:creationId xmlns:a16="http://schemas.microsoft.com/office/drawing/2014/main" id="{DBCA482E-2081-4214-865C-F9F68521D698}"/>
                  </a:ext>
                </a:extLst>
              </p:cNvPr>
              <p:cNvSpPr>
                <a:spLocks noChangeArrowheads="1"/>
              </p:cNvSpPr>
              <p:nvPr/>
            </p:nvSpPr>
            <p:spPr bwMode="auto">
              <a:xfrm>
                <a:off x="1202" y="346"/>
                <a:ext cx="1224" cy="784"/>
              </a:xfrm>
              <a:prstGeom prst="rect">
                <a:avLst/>
              </a:prstGeom>
              <a:noFill/>
              <a:ln w="9525">
                <a:solidFill>
                  <a:srgbClr val="C0C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de-DE" altLang="de-DE" sz="1800"/>
              </a:p>
            </p:txBody>
          </p:sp>
        </p:grpSp>
      </p:grpSp>
      <p:sp>
        <p:nvSpPr>
          <p:cNvPr id="5135" name="Text Box 64">
            <a:extLst>
              <a:ext uri="{FF2B5EF4-FFF2-40B4-BE49-F238E27FC236}">
                <a16:creationId xmlns:a16="http://schemas.microsoft.com/office/drawing/2014/main" id="{1DCD682D-4163-4566-AAFE-24DA6D238B3F}"/>
              </a:ext>
            </a:extLst>
          </p:cNvPr>
          <p:cNvSpPr txBox="1">
            <a:spLocks noChangeArrowheads="1"/>
          </p:cNvSpPr>
          <p:nvPr/>
        </p:nvSpPr>
        <p:spPr bwMode="auto">
          <a:xfrm>
            <a:off x="5424488" y="49514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de-DE" altLang="de-DE" sz="1800"/>
          </a:p>
        </p:txBody>
      </p:sp>
      <p:grpSp>
        <p:nvGrpSpPr>
          <p:cNvPr id="5136" name="Group 70">
            <a:extLst>
              <a:ext uri="{FF2B5EF4-FFF2-40B4-BE49-F238E27FC236}">
                <a16:creationId xmlns:a16="http://schemas.microsoft.com/office/drawing/2014/main" id="{8BCDB541-5A56-4576-8F03-2755E878C6A1}"/>
              </a:ext>
            </a:extLst>
          </p:cNvPr>
          <p:cNvGrpSpPr>
            <a:grpSpLocks/>
          </p:cNvGrpSpPr>
          <p:nvPr/>
        </p:nvGrpSpPr>
        <p:grpSpPr bwMode="auto">
          <a:xfrm>
            <a:off x="1628775" y="5076825"/>
            <a:ext cx="1079500" cy="719138"/>
            <a:chOff x="1026" y="3198"/>
            <a:chExt cx="680" cy="453"/>
          </a:xfrm>
        </p:grpSpPr>
        <p:pic>
          <p:nvPicPr>
            <p:cNvPr id="5137" name="Picture 66">
              <a:extLst>
                <a:ext uri="{FF2B5EF4-FFF2-40B4-BE49-F238E27FC236}">
                  <a16:creationId xmlns:a16="http://schemas.microsoft.com/office/drawing/2014/main" id="{6E7ACDD4-46BE-46FD-9FF2-7FFD8B324EA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6" y="3198"/>
              <a:ext cx="680"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8" name="Line 67">
              <a:extLst>
                <a:ext uri="{FF2B5EF4-FFF2-40B4-BE49-F238E27FC236}">
                  <a16:creationId xmlns:a16="http://schemas.microsoft.com/office/drawing/2014/main" id="{9D716A02-365A-4E4E-BA5C-0F866F980429}"/>
                </a:ext>
              </a:extLst>
            </p:cNvPr>
            <p:cNvSpPr>
              <a:spLocks noChangeShapeType="1"/>
            </p:cNvSpPr>
            <p:nvPr/>
          </p:nvSpPr>
          <p:spPr bwMode="auto">
            <a:xfrm>
              <a:off x="1300" y="3354"/>
              <a:ext cx="278" cy="194"/>
            </a:xfrm>
            <a:prstGeom prst="line">
              <a:avLst/>
            </a:prstGeom>
            <a:noFill/>
            <a:ln w="158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139" name="Line 68">
              <a:extLst>
                <a:ext uri="{FF2B5EF4-FFF2-40B4-BE49-F238E27FC236}">
                  <a16:creationId xmlns:a16="http://schemas.microsoft.com/office/drawing/2014/main" id="{5E72F8FC-A3E0-4101-82AB-F0ACB1F851A4}"/>
                </a:ext>
              </a:extLst>
            </p:cNvPr>
            <p:cNvSpPr>
              <a:spLocks noChangeShapeType="1"/>
            </p:cNvSpPr>
            <p:nvPr/>
          </p:nvSpPr>
          <p:spPr bwMode="auto">
            <a:xfrm>
              <a:off x="1130" y="3367"/>
              <a:ext cx="448" cy="181"/>
            </a:xfrm>
            <a:prstGeom prst="line">
              <a:avLst/>
            </a:prstGeom>
            <a:noFill/>
            <a:ln w="158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43">
            <a:extLst>
              <a:ext uri="{FF2B5EF4-FFF2-40B4-BE49-F238E27FC236}">
                <a16:creationId xmlns:a16="http://schemas.microsoft.com/office/drawing/2014/main" id="{5D092A43-21A2-4491-937E-790100BB0D63}"/>
              </a:ext>
            </a:extLst>
          </p:cNvPr>
          <p:cNvGrpSpPr>
            <a:grpSpLocks/>
          </p:cNvGrpSpPr>
          <p:nvPr/>
        </p:nvGrpSpPr>
        <p:grpSpPr bwMode="auto">
          <a:xfrm>
            <a:off x="404813" y="3203575"/>
            <a:ext cx="6602412" cy="2060575"/>
            <a:chOff x="255" y="2880"/>
            <a:chExt cx="4159" cy="1298"/>
          </a:xfrm>
        </p:grpSpPr>
        <p:sp>
          <p:nvSpPr>
            <p:cNvPr id="6178" name="Text Box 71">
              <a:extLst>
                <a:ext uri="{FF2B5EF4-FFF2-40B4-BE49-F238E27FC236}">
                  <a16:creationId xmlns:a16="http://schemas.microsoft.com/office/drawing/2014/main" id="{34B74048-B730-4C69-9159-AE47BCA21B74}"/>
                </a:ext>
              </a:extLst>
            </p:cNvPr>
            <p:cNvSpPr txBox="1">
              <a:spLocks noChangeArrowheads="1"/>
            </p:cNvSpPr>
            <p:nvPr/>
          </p:nvSpPr>
          <p:spPr bwMode="auto">
            <a:xfrm>
              <a:off x="255" y="3515"/>
              <a:ext cx="4159" cy="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Zieht das lose Stück Bindfaden durch zwei Finger. Ihr hört einen leisen Ton.</a:t>
              </a:r>
            </a:p>
            <a:p>
              <a:pPr eaLnBrk="1" hangingPunct="1">
                <a:spcBef>
                  <a:spcPct val="30000"/>
                </a:spcBef>
                <a:buFontTx/>
                <a:buNone/>
              </a:pPr>
              <a:r>
                <a:rPr lang="de-DE" altLang="de-DE" sz="1000"/>
                <a:t>Zieht nun den am Becherboden befestigten Bindfaden durch zwei Finger. </a:t>
              </a:r>
            </a:p>
            <a:p>
              <a:pPr eaLnBrk="1" hangingPunct="1">
                <a:spcBef>
                  <a:spcPct val="0"/>
                </a:spcBef>
                <a:buFontTx/>
                <a:buNone/>
              </a:pPr>
              <a:r>
                <a:rPr lang="de-DE" altLang="de-DE" sz="1000"/>
                <a:t>Jetzt hört ihr einen deutlichen Ton. Warum?</a:t>
              </a:r>
            </a:p>
            <a:p>
              <a:pPr eaLnBrk="1" hangingPunct="1">
                <a:spcBef>
                  <a:spcPct val="0"/>
                </a:spcBef>
                <a:buFontTx/>
                <a:buNone/>
              </a:pPr>
              <a:r>
                <a:rPr lang="de-DE" altLang="de-DE" sz="1000"/>
                <a:t>Der Bindfaden gibt die Schwingung an den Becherboden weiter, der beginnt zu schwingen und gibt die Schwingung an die Luft im Becher weiter. Sie schwingt mit und verstärkt dadurch den Ton. </a:t>
              </a:r>
            </a:p>
            <a:p>
              <a:pPr eaLnBrk="1" hangingPunct="1">
                <a:spcBef>
                  <a:spcPct val="0"/>
                </a:spcBef>
                <a:buFontTx/>
                <a:buNone/>
              </a:pPr>
              <a:r>
                <a:rPr lang="de-DE" altLang="de-DE" sz="1000"/>
                <a:t>Das Gleiche geschieht, wenn ihr in einen Eimer sprecht. </a:t>
              </a:r>
            </a:p>
          </p:txBody>
        </p:sp>
        <p:pic>
          <p:nvPicPr>
            <p:cNvPr id="6179" name="Picture 79" descr="Resonanzbecher">
              <a:extLst>
                <a:ext uri="{FF2B5EF4-FFF2-40B4-BE49-F238E27FC236}">
                  <a16:creationId xmlns:a16="http://schemas.microsoft.com/office/drawing/2014/main" id="{494306AE-6F56-4559-9E35-7FBE7067A7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 y="2880"/>
              <a:ext cx="370" cy="590"/>
            </a:xfrm>
            <a:prstGeom prst="rect">
              <a:avLst/>
            </a:prstGeom>
            <a:noFill/>
            <a:ln w="9525">
              <a:solidFill>
                <a:srgbClr val="969696"/>
              </a:solidFill>
              <a:miter lim="800000"/>
              <a:headEnd/>
              <a:tailEnd/>
            </a:ln>
            <a:extLst>
              <a:ext uri="{909E8E84-426E-40DD-AFC4-6F175D3DCCD1}">
                <a14:hiddenFill xmlns:a14="http://schemas.microsoft.com/office/drawing/2010/main">
                  <a:solidFill>
                    <a:srgbClr val="FFFFFF"/>
                  </a:solidFill>
                </a14:hiddenFill>
              </a:ext>
            </a:extLst>
          </p:spPr>
        </p:pic>
        <p:sp>
          <p:nvSpPr>
            <p:cNvPr id="6180" name="Text Box 7">
              <a:extLst>
                <a:ext uri="{FF2B5EF4-FFF2-40B4-BE49-F238E27FC236}">
                  <a16:creationId xmlns:a16="http://schemas.microsoft.com/office/drawing/2014/main" id="{9552F4F8-C65D-4754-A894-EE016A7C9B23}"/>
                </a:ext>
              </a:extLst>
            </p:cNvPr>
            <p:cNvSpPr txBox="1">
              <a:spLocks noChangeArrowheads="1"/>
            </p:cNvSpPr>
            <p:nvPr/>
          </p:nvSpPr>
          <p:spPr bwMode="auto">
            <a:xfrm>
              <a:off x="845" y="2880"/>
              <a:ext cx="972" cy="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Schallverstärker</a:t>
              </a:r>
            </a:p>
            <a:p>
              <a:pPr eaLnBrk="1" hangingPunct="1">
                <a:buFontTx/>
                <a:buNone/>
              </a:pPr>
              <a:r>
                <a:rPr lang="de-DE" altLang="de-DE" sz="1000" u="sng"/>
                <a:t>Ihr braucht:</a:t>
              </a:r>
              <a:r>
                <a:rPr lang="de-DE" altLang="de-DE" sz="1000"/>
                <a:t> </a:t>
              </a:r>
            </a:p>
            <a:p>
              <a:pPr eaLnBrk="1" hangingPunct="1">
                <a:spcBef>
                  <a:spcPct val="0"/>
                </a:spcBef>
                <a:buFontTx/>
                <a:buNone/>
              </a:pPr>
              <a:r>
                <a:rPr lang="de-DE" altLang="de-DE" sz="1000"/>
                <a:t>1 Becher mit Bindfaden</a:t>
              </a:r>
            </a:p>
            <a:p>
              <a:pPr eaLnBrk="1" hangingPunct="1">
                <a:spcBef>
                  <a:spcPct val="0"/>
                </a:spcBef>
                <a:buFontTx/>
                <a:buNone/>
              </a:pPr>
              <a:r>
                <a:rPr lang="de-DE" altLang="de-DE" sz="1000"/>
                <a:t>1 Stück losen Bindfaden</a:t>
              </a:r>
            </a:p>
          </p:txBody>
        </p:sp>
        <p:sp>
          <p:nvSpPr>
            <p:cNvPr id="6181" name="Text Box 8">
              <a:extLst>
                <a:ext uri="{FF2B5EF4-FFF2-40B4-BE49-F238E27FC236}">
                  <a16:creationId xmlns:a16="http://schemas.microsoft.com/office/drawing/2014/main" id="{916D77CF-A7C2-4F54-B597-D518B4E23CE9}"/>
                </a:ext>
              </a:extLst>
            </p:cNvPr>
            <p:cNvSpPr txBox="1">
              <a:spLocks noChangeArrowheads="1"/>
            </p:cNvSpPr>
            <p:nvPr/>
          </p:nvSpPr>
          <p:spPr bwMode="auto">
            <a:xfrm>
              <a:off x="2526" y="2971"/>
              <a:ext cx="1634" cy="198"/>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400"/>
                <a:t>e-Karte 16: Schallverstärker</a:t>
              </a:r>
            </a:p>
          </p:txBody>
        </p:sp>
      </p:grpSp>
      <p:sp>
        <p:nvSpPr>
          <p:cNvPr id="6147" name="Line 20">
            <a:extLst>
              <a:ext uri="{FF2B5EF4-FFF2-40B4-BE49-F238E27FC236}">
                <a16:creationId xmlns:a16="http://schemas.microsoft.com/office/drawing/2014/main" id="{8F61AA8D-E4B7-4D85-BD6A-272F8C74A51B}"/>
              </a:ext>
            </a:extLst>
          </p:cNvPr>
          <p:cNvSpPr>
            <a:spLocks noChangeShapeType="1"/>
          </p:cNvSpPr>
          <p:nvPr/>
        </p:nvSpPr>
        <p:spPr bwMode="auto">
          <a:xfrm flipV="1">
            <a:off x="0" y="5364163"/>
            <a:ext cx="6858000" cy="0"/>
          </a:xfrm>
          <a:prstGeom prst="line">
            <a:avLst/>
          </a:prstGeom>
          <a:noFill/>
          <a:ln w="952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6148" name="Line 29">
            <a:extLst>
              <a:ext uri="{FF2B5EF4-FFF2-40B4-BE49-F238E27FC236}">
                <a16:creationId xmlns:a16="http://schemas.microsoft.com/office/drawing/2014/main" id="{E2D1A70B-CF99-4116-9564-4ECCB55A8515}"/>
              </a:ext>
            </a:extLst>
          </p:cNvPr>
          <p:cNvSpPr>
            <a:spLocks noChangeShapeType="1"/>
          </p:cNvSpPr>
          <p:nvPr/>
        </p:nvSpPr>
        <p:spPr bwMode="auto">
          <a:xfrm flipV="1">
            <a:off x="0" y="0"/>
            <a:ext cx="6858000" cy="0"/>
          </a:xfrm>
          <a:prstGeom prst="line">
            <a:avLst/>
          </a:prstGeom>
          <a:noFill/>
          <a:ln w="952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6149" name="Line 40">
            <a:extLst>
              <a:ext uri="{FF2B5EF4-FFF2-40B4-BE49-F238E27FC236}">
                <a16:creationId xmlns:a16="http://schemas.microsoft.com/office/drawing/2014/main" id="{FB403580-2A41-49E9-BF59-4FEDD2BC45E3}"/>
              </a:ext>
            </a:extLst>
          </p:cNvPr>
          <p:cNvSpPr>
            <a:spLocks noChangeShapeType="1"/>
          </p:cNvSpPr>
          <p:nvPr/>
        </p:nvSpPr>
        <p:spPr bwMode="auto">
          <a:xfrm flipV="1">
            <a:off x="-100013" y="0"/>
            <a:ext cx="6858001" cy="0"/>
          </a:xfrm>
          <a:prstGeom prst="line">
            <a:avLst/>
          </a:prstGeom>
          <a:noFill/>
          <a:ln w="952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6150" name="Group 95">
            <a:extLst>
              <a:ext uri="{FF2B5EF4-FFF2-40B4-BE49-F238E27FC236}">
                <a16:creationId xmlns:a16="http://schemas.microsoft.com/office/drawing/2014/main" id="{85637AFC-F798-4AFD-8045-1871D93456A3}"/>
              </a:ext>
            </a:extLst>
          </p:cNvPr>
          <p:cNvGrpSpPr>
            <a:grpSpLocks/>
          </p:cNvGrpSpPr>
          <p:nvPr/>
        </p:nvGrpSpPr>
        <p:grpSpPr bwMode="auto">
          <a:xfrm>
            <a:off x="476250" y="5508625"/>
            <a:ext cx="6194425" cy="2032000"/>
            <a:chOff x="300" y="3379"/>
            <a:chExt cx="3902" cy="1280"/>
          </a:xfrm>
        </p:grpSpPr>
        <p:pic>
          <p:nvPicPr>
            <p:cNvPr id="6174" name="Picture 61">
              <a:extLst>
                <a:ext uri="{FF2B5EF4-FFF2-40B4-BE49-F238E27FC236}">
                  <a16:creationId xmlns:a16="http://schemas.microsoft.com/office/drawing/2014/main" id="{BE7C6F79-8D39-41D6-B8C6-5C33BF44C6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46" y="3379"/>
              <a:ext cx="393" cy="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75" name="Text Box 62">
              <a:extLst>
                <a:ext uri="{FF2B5EF4-FFF2-40B4-BE49-F238E27FC236}">
                  <a16:creationId xmlns:a16="http://schemas.microsoft.com/office/drawing/2014/main" id="{3D7D0AD6-4109-4D88-A187-54609EB23D6A}"/>
                </a:ext>
              </a:extLst>
            </p:cNvPr>
            <p:cNvSpPr txBox="1">
              <a:spLocks noChangeArrowheads="1"/>
            </p:cNvSpPr>
            <p:nvPr/>
          </p:nvSpPr>
          <p:spPr bwMode="auto">
            <a:xfrm>
              <a:off x="799" y="3379"/>
              <a:ext cx="138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Donnerröhre </a:t>
              </a:r>
              <a:r>
                <a:rPr lang="de-DE" altLang="de-DE" sz="1000"/>
                <a:t>zur Schallverstärkung</a:t>
              </a:r>
            </a:p>
            <a:p>
              <a:pPr eaLnBrk="1" hangingPunct="1">
                <a:buFontTx/>
                <a:buNone/>
              </a:pPr>
              <a:r>
                <a:rPr lang="de-DE" altLang="de-DE" sz="1000" u="sng"/>
                <a:t>Ihr braucht:</a:t>
              </a:r>
              <a:r>
                <a:rPr lang="de-DE" altLang="de-DE" sz="1000"/>
                <a:t> </a:t>
              </a:r>
            </a:p>
            <a:p>
              <a:pPr eaLnBrk="1" hangingPunct="1">
                <a:spcBef>
                  <a:spcPct val="0"/>
                </a:spcBef>
                <a:buFontTx/>
                <a:buNone/>
              </a:pPr>
              <a:r>
                <a:rPr lang="de-DE" altLang="de-DE" sz="1000"/>
                <a:t>1 Donnerröhre</a:t>
              </a:r>
            </a:p>
          </p:txBody>
        </p:sp>
        <p:sp>
          <p:nvSpPr>
            <p:cNvPr id="6176" name="Text Box 63">
              <a:extLst>
                <a:ext uri="{FF2B5EF4-FFF2-40B4-BE49-F238E27FC236}">
                  <a16:creationId xmlns:a16="http://schemas.microsoft.com/office/drawing/2014/main" id="{A0CF7680-4D5F-4802-AC30-47D8871C71EC}"/>
                </a:ext>
              </a:extLst>
            </p:cNvPr>
            <p:cNvSpPr txBox="1">
              <a:spLocks noChangeArrowheads="1"/>
            </p:cNvSpPr>
            <p:nvPr/>
          </p:nvSpPr>
          <p:spPr bwMode="auto">
            <a:xfrm>
              <a:off x="2568" y="3424"/>
              <a:ext cx="1634" cy="198"/>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400"/>
                <a:t>e-Karte 17: Donnerröhre</a:t>
              </a:r>
            </a:p>
          </p:txBody>
        </p:sp>
        <p:sp>
          <p:nvSpPr>
            <p:cNvPr id="6177" name="Text Box 64">
              <a:extLst>
                <a:ext uri="{FF2B5EF4-FFF2-40B4-BE49-F238E27FC236}">
                  <a16:creationId xmlns:a16="http://schemas.microsoft.com/office/drawing/2014/main" id="{C4474FC3-6598-4F7B-9009-53D628BDFC58}"/>
                </a:ext>
              </a:extLst>
            </p:cNvPr>
            <p:cNvSpPr txBox="1">
              <a:spLocks noChangeArrowheads="1"/>
            </p:cNvSpPr>
            <p:nvPr/>
          </p:nvSpPr>
          <p:spPr bwMode="auto">
            <a:xfrm>
              <a:off x="300" y="4059"/>
              <a:ext cx="3810" cy="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65000"/>
                </a:lnSpc>
                <a:spcBef>
                  <a:spcPct val="0"/>
                </a:spcBef>
                <a:buFontTx/>
                <a:buNone/>
              </a:pPr>
              <a:endParaRPr lang="de-DE" altLang="de-DE" sz="1000"/>
            </a:p>
            <a:p>
              <a:pPr eaLnBrk="1" hangingPunct="1">
                <a:spcBef>
                  <a:spcPct val="0"/>
                </a:spcBef>
                <a:buFontTx/>
                <a:buNone/>
              </a:pPr>
              <a:r>
                <a:rPr lang="de-DE" altLang="de-DE" sz="1000"/>
                <a:t>Nehmt die Donnerröhre in die Hand, lasst die Wurmfeder nach unten hängen.</a:t>
              </a:r>
            </a:p>
            <a:p>
              <a:pPr eaLnBrk="1" hangingPunct="1">
                <a:spcBef>
                  <a:spcPct val="0"/>
                </a:spcBef>
                <a:buFontTx/>
                <a:buNone/>
              </a:pPr>
              <a:r>
                <a:rPr lang="de-DE" altLang="de-DE" sz="1000"/>
                <a:t>Versetzt nun die Wurmfeder in Bewegung, indem ihr die Röhre hin und her bewegt. </a:t>
              </a:r>
            </a:p>
            <a:p>
              <a:pPr eaLnBrk="1" hangingPunct="1">
                <a:spcBef>
                  <a:spcPct val="0"/>
                </a:spcBef>
                <a:buFontTx/>
                <a:buNone/>
              </a:pPr>
              <a:r>
                <a:rPr lang="de-DE" altLang="de-DE" sz="1000"/>
                <a:t>Die Wurmfeder versetzt den Boden in Schwingung. Der Boden versetzt daraufhin die Luft in der Röhre in Schwingung und ihr hört einen lauten Ton.  </a:t>
              </a:r>
            </a:p>
            <a:p>
              <a:pPr eaLnBrk="1" hangingPunct="1">
                <a:spcBef>
                  <a:spcPct val="0"/>
                </a:spcBef>
                <a:buFontTx/>
                <a:buNone/>
              </a:pPr>
              <a:r>
                <a:rPr lang="de-DE" altLang="de-DE" sz="1000"/>
                <a:t>Je größer die Röhre ist, umso größer ist die schwingende Luftmasse und umso lauter wird der Ton..</a:t>
              </a:r>
            </a:p>
          </p:txBody>
        </p:sp>
      </p:grpSp>
      <p:grpSp>
        <p:nvGrpSpPr>
          <p:cNvPr id="6151" name="Group 65">
            <a:extLst>
              <a:ext uri="{FF2B5EF4-FFF2-40B4-BE49-F238E27FC236}">
                <a16:creationId xmlns:a16="http://schemas.microsoft.com/office/drawing/2014/main" id="{DB78EB43-5DFF-4DCE-A9D0-EE2AE4E3ECE3}"/>
              </a:ext>
            </a:extLst>
          </p:cNvPr>
          <p:cNvGrpSpPr>
            <a:grpSpLocks/>
          </p:cNvGrpSpPr>
          <p:nvPr/>
        </p:nvGrpSpPr>
        <p:grpSpPr bwMode="auto">
          <a:xfrm>
            <a:off x="476250" y="1116013"/>
            <a:ext cx="6151563" cy="1908175"/>
            <a:chOff x="300" y="1610"/>
            <a:chExt cx="3875" cy="1202"/>
          </a:xfrm>
        </p:grpSpPr>
        <p:sp>
          <p:nvSpPr>
            <p:cNvPr id="6170" name="Text Box 66">
              <a:extLst>
                <a:ext uri="{FF2B5EF4-FFF2-40B4-BE49-F238E27FC236}">
                  <a16:creationId xmlns:a16="http://schemas.microsoft.com/office/drawing/2014/main" id="{F9124CFE-C8DE-4D28-9B6C-B20F6D1789BE}"/>
                </a:ext>
              </a:extLst>
            </p:cNvPr>
            <p:cNvSpPr txBox="1">
              <a:spLocks noChangeArrowheads="1"/>
            </p:cNvSpPr>
            <p:nvPr/>
          </p:nvSpPr>
          <p:spPr bwMode="auto">
            <a:xfrm>
              <a:off x="880" y="1610"/>
              <a:ext cx="1856" cy="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b="1"/>
                <a:t>Stimmgabel </a:t>
              </a:r>
              <a:r>
                <a:rPr lang="de-DE" altLang="de-DE" sz="1000"/>
                <a:t>mit Schachtel zur Schallverstärkung</a:t>
              </a:r>
            </a:p>
            <a:p>
              <a:pPr eaLnBrk="1" hangingPunct="1">
                <a:buFontTx/>
                <a:buNone/>
              </a:pPr>
              <a:r>
                <a:rPr lang="de-DE" altLang="de-DE" sz="1000" u="sng"/>
                <a:t>Ihr braucht:</a:t>
              </a:r>
              <a:r>
                <a:rPr lang="de-DE" altLang="de-DE" sz="1000"/>
                <a:t> </a:t>
              </a:r>
            </a:p>
            <a:p>
              <a:pPr eaLnBrk="1" hangingPunct="1">
                <a:spcBef>
                  <a:spcPct val="0"/>
                </a:spcBef>
                <a:buFontTx/>
                <a:buNone/>
              </a:pPr>
              <a:r>
                <a:rPr lang="de-DE" altLang="de-DE" sz="1000"/>
                <a:t>2 Stimmgabeln</a:t>
              </a:r>
            </a:p>
            <a:p>
              <a:pPr eaLnBrk="1" hangingPunct="1">
                <a:spcBef>
                  <a:spcPct val="0"/>
                </a:spcBef>
                <a:buFontTx/>
                <a:buNone/>
              </a:pPr>
              <a:r>
                <a:rPr lang="de-DE" altLang="de-DE" sz="1000"/>
                <a:t>1 Schachtel und 1 Blechdeckel</a:t>
              </a:r>
            </a:p>
            <a:p>
              <a:pPr eaLnBrk="1" hangingPunct="1">
                <a:spcBef>
                  <a:spcPct val="0"/>
                </a:spcBef>
                <a:buFontTx/>
                <a:buNone/>
              </a:pPr>
              <a:r>
                <a:rPr lang="de-DE" altLang="de-DE" sz="1000"/>
                <a:t>1 Blatt Papier</a:t>
              </a:r>
            </a:p>
          </p:txBody>
        </p:sp>
        <p:sp>
          <p:nvSpPr>
            <p:cNvPr id="6171" name="Text Box 67">
              <a:extLst>
                <a:ext uri="{FF2B5EF4-FFF2-40B4-BE49-F238E27FC236}">
                  <a16:creationId xmlns:a16="http://schemas.microsoft.com/office/drawing/2014/main" id="{4E7BE0F7-E53F-4DBE-B74F-FD589F073FB7}"/>
                </a:ext>
              </a:extLst>
            </p:cNvPr>
            <p:cNvSpPr txBox="1">
              <a:spLocks noChangeArrowheads="1"/>
            </p:cNvSpPr>
            <p:nvPr/>
          </p:nvSpPr>
          <p:spPr bwMode="auto">
            <a:xfrm>
              <a:off x="2614" y="1882"/>
              <a:ext cx="1406" cy="198"/>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400"/>
                <a:t>Karte 15: Stimmgabel</a:t>
              </a:r>
            </a:p>
          </p:txBody>
        </p:sp>
        <p:pic>
          <p:nvPicPr>
            <p:cNvPr id="6172" name="Picture 68">
              <a:extLst>
                <a:ext uri="{FF2B5EF4-FFF2-40B4-BE49-F238E27FC236}">
                  <a16:creationId xmlns:a16="http://schemas.microsoft.com/office/drawing/2014/main" id="{86D048C5-75B8-4F9A-815A-68235CEFB0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 y="1655"/>
              <a:ext cx="458" cy="488"/>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6173" name="Text Box 69">
              <a:extLst>
                <a:ext uri="{FF2B5EF4-FFF2-40B4-BE49-F238E27FC236}">
                  <a16:creationId xmlns:a16="http://schemas.microsoft.com/office/drawing/2014/main" id="{3B6BA90A-1EDF-4BE6-B09D-418D2AD763C2}"/>
                </a:ext>
              </a:extLst>
            </p:cNvPr>
            <p:cNvSpPr txBox="1">
              <a:spLocks noChangeArrowheads="1"/>
            </p:cNvSpPr>
            <p:nvPr/>
          </p:nvSpPr>
          <p:spPr bwMode="auto">
            <a:xfrm>
              <a:off x="300" y="2245"/>
              <a:ext cx="3875" cy="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Schlagt die Stimmgabel an der Tischkante an und haltet sie</a:t>
              </a:r>
            </a:p>
            <a:p>
              <a:pPr eaLnBrk="1" hangingPunct="1">
                <a:spcBef>
                  <a:spcPct val="0"/>
                </a:spcBef>
                <a:buFontTx/>
                <a:buChar char="-"/>
              </a:pPr>
              <a:r>
                <a:rPr lang="de-DE" altLang="de-DE" sz="1000"/>
                <a:t> an die Lippe        - an eure Backe             - an den Rand des Papierblattes – an eure Kleidung</a:t>
              </a:r>
            </a:p>
            <a:p>
              <a:pPr eaLnBrk="1" hangingPunct="1">
                <a:spcBef>
                  <a:spcPct val="30000"/>
                </a:spcBef>
                <a:buFontTx/>
                <a:buNone/>
              </a:pPr>
              <a:r>
                <a:rPr lang="de-DE" altLang="de-DE" sz="1000"/>
                <a:t>Schlagt die Stimmgabel an der Tischkante an und stellt sie </a:t>
              </a:r>
            </a:p>
            <a:p>
              <a:pPr eaLnBrk="1" hangingPunct="1">
                <a:spcBef>
                  <a:spcPct val="0"/>
                </a:spcBef>
                <a:buFontTx/>
                <a:buChar char="-"/>
              </a:pPr>
              <a:r>
                <a:rPr lang="de-DE" altLang="de-DE" sz="1000"/>
                <a:t> auf die Schachtel  - auf den Blechdeckel   - auf eine weiche Unterlage</a:t>
              </a:r>
            </a:p>
            <a:p>
              <a:pPr eaLnBrk="1" hangingPunct="1">
                <a:spcBef>
                  <a:spcPct val="0"/>
                </a:spcBef>
                <a:buFontTx/>
                <a:buNone/>
              </a:pPr>
              <a:r>
                <a:rPr lang="de-DE" altLang="de-DE" sz="1000"/>
                <a:t>Bei welchem Versuch wird der Ton lauter?</a:t>
              </a:r>
            </a:p>
          </p:txBody>
        </p:sp>
      </p:grpSp>
      <p:sp>
        <p:nvSpPr>
          <p:cNvPr id="6152" name="Text Box 70">
            <a:extLst>
              <a:ext uri="{FF2B5EF4-FFF2-40B4-BE49-F238E27FC236}">
                <a16:creationId xmlns:a16="http://schemas.microsoft.com/office/drawing/2014/main" id="{E3F73493-A990-4BA0-B3D9-5F1966FEDCB3}"/>
              </a:ext>
            </a:extLst>
          </p:cNvPr>
          <p:cNvSpPr>
            <a:spLocks noChangeArrowheads="1"/>
          </p:cNvSpPr>
          <p:nvPr>
            <p:ph type="body" idx="1"/>
          </p:nvPr>
        </p:nvSpPr>
        <p:spPr>
          <a:xfrm>
            <a:off x="549275" y="107950"/>
            <a:ext cx="6056313" cy="935038"/>
          </a:xfrm>
          <a:solidFill>
            <a:srgbClr val="CCFFCC"/>
          </a:solidFill>
          <a:ln w="22225">
            <a:solidFill>
              <a:schemeClr val="tx1"/>
            </a:solidFill>
            <a:miter lim="800000"/>
            <a:headEnd/>
            <a:tailEnd/>
          </a:ln>
        </p:spPr>
        <p:txBody>
          <a:bodyPr/>
          <a:lstStyle/>
          <a:p>
            <a:pPr eaLnBrk="1" hangingPunct="1">
              <a:spcBef>
                <a:spcPct val="0"/>
              </a:spcBef>
              <a:buFontTx/>
              <a:buNone/>
            </a:pPr>
            <a:r>
              <a:rPr lang="de-DE" altLang="de-DE" sz="1000" b="1"/>
              <a:t>3. Schallverstärkung</a:t>
            </a:r>
            <a:r>
              <a:rPr lang="de-DE" altLang="de-DE" sz="1000"/>
              <a:t>: Schallwellen breiten sich kugelförmig in alle Richtungen aus. Wenn man sie in </a:t>
            </a:r>
          </a:p>
          <a:p>
            <a:pPr eaLnBrk="1" hangingPunct="1">
              <a:spcBef>
                <a:spcPct val="0"/>
              </a:spcBef>
              <a:buFontTx/>
              <a:buNone/>
            </a:pPr>
            <a:r>
              <a:rPr lang="de-DE" altLang="de-DE" sz="1000"/>
              <a:t>eine Richtung bündelt, werden sie in dieser Richtung lauter wahrgenommen (Beispiel: Schalltrichter und </a:t>
            </a:r>
          </a:p>
          <a:p>
            <a:pPr eaLnBrk="1" hangingPunct="1">
              <a:spcBef>
                <a:spcPct val="0"/>
              </a:spcBef>
              <a:buFontTx/>
              <a:buNone/>
            </a:pPr>
            <a:r>
              <a:rPr lang="de-DE" altLang="de-DE" sz="1000"/>
              <a:t>in einen Eimer sprechen) . </a:t>
            </a:r>
          </a:p>
          <a:p>
            <a:pPr eaLnBrk="1" hangingPunct="1">
              <a:spcBef>
                <a:spcPct val="0"/>
              </a:spcBef>
              <a:buFontTx/>
              <a:buNone/>
            </a:pPr>
            <a:r>
              <a:rPr lang="de-DE" altLang="de-DE" sz="1000"/>
              <a:t>Körper können zum  Mitschwingen angeregt werden und geben dann ihrerseits die Schwingungen an </a:t>
            </a:r>
          </a:p>
          <a:p>
            <a:pPr eaLnBrk="1" hangingPunct="1">
              <a:spcBef>
                <a:spcPct val="0"/>
              </a:spcBef>
              <a:buFontTx/>
              <a:buNone/>
            </a:pPr>
            <a:r>
              <a:rPr lang="de-DE" altLang="de-DE" sz="1000"/>
              <a:t>mitschwingende Luftmassen weiter.</a:t>
            </a:r>
          </a:p>
          <a:p>
            <a:pPr eaLnBrk="1" hangingPunct="1">
              <a:spcBef>
                <a:spcPct val="0"/>
              </a:spcBef>
              <a:buFontTx/>
              <a:buNone/>
            </a:pPr>
            <a:endParaRPr lang="de-DE" altLang="de-DE" sz="800"/>
          </a:p>
        </p:txBody>
      </p:sp>
      <p:sp>
        <p:nvSpPr>
          <p:cNvPr id="6153" name="Line 71">
            <a:extLst>
              <a:ext uri="{FF2B5EF4-FFF2-40B4-BE49-F238E27FC236}">
                <a16:creationId xmlns:a16="http://schemas.microsoft.com/office/drawing/2014/main" id="{C33BCE54-8C8F-40B1-965A-24FC640DE6F2}"/>
              </a:ext>
            </a:extLst>
          </p:cNvPr>
          <p:cNvSpPr>
            <a:spLocks noChangeShapeType="1"/>
          </p:cNvSpPr>
          <p:nvPr/>
        </p:nvSpPr>
        <p:spPr bwMode="auto">
          <a:xfrm>
            <a:off x="0" y="3059113"/>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6154" name="Line 72">
            <a:extLst>
              <a:ext uri="{FF2B5EF4-FFF2-40B4-BE49-F238E27FC236}">
                <a16:creationId xmlns:a16="http://schemas.microsoft.com/office/drawing/2014/main" id="{AA6E3DF1-BAC9-4060-B96B-A6AE3D28E46B}"/>
              </a:ext>
            </a:extLst>
          </p:cNvPr>
          <p:cNvSpPr>
            <a:spLocks noChangeShapeType="1"/>
          </p:cNvSpPr>
          <p:nvPr/>
        </p:nvSpPr>
        <p:spPr bwMode="auto">
          <a:xfrm>
            <a:off x="0" y="1116013"/>
            <a:ext cx="6858000" cy="0"/>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6155" name="Line 73">
            <a:extLst>
              <a:ext uri="{FF2B5EF4-FFF2-40B4-BE49-F238E27FC236}">
                <a16:creationId xmlns:a16="http://schemas.microsoft.com/office/drawing/2014/main" id="{65725816-E2A4-48AB-9FEB-DF0DA1E496D6}"/>
              </a:ext>
            </a:extLst>
          </p:cNvPr>
          <p:cNvSpPr>
            <a:spLocks noChangeShapeType="1"/>
          </p:cNvSpPr>
          <p:nvPr/>
        </p:nvSpPr>
        <p:spPr bwMode="auto">
          <a:xfrm flipV="1">
            <a:off x="0" y="7667625"/>
            <a:ext cx="6858000" cy="0"/>
          </a:xfrm>
          <a:prstGeom prst="line">
            <a:avLst/>
          </a:prstGeom>
          <a:noFill/>
          <a:ln w="952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6156" name="Text Box 75">
            <a:extLst>
              <a:ext uri="{FF2B5EF4-FFF2-40B4-BE49-F238E27FC236}">
                <a16:creationId xmlns:a16="http://schemas.microsoft.com/office/drawing/2014/main" id="{F60C8C6D-288B-4927-A4B0-F0C00B296090}"/>
              </a:ext>
            </a:extLst>
          </p:cNvPr>
          <p:cNvSpPr txBox="1">
            <a:spLocks noChangeArrowheads="1"/>
          </p:cNvSpPr>
          <p:nvPr/>
        </p:nvSpPr>
        <p:spPr bwMode="auto">
          <a:xfrm>
            <a:off x="744538" y="77597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de-DE" altLang="de-DE" sz="1800"/>
          </a:p>
        </p:txBody>
      </p:sp>
      <p:sp>
        <p:nvSpPr>
          <p:cNvPr id="6157" name="Text Box 77">
            <a:extLst>
              <a:ext uri="{FF2B5EF4-FFF2-40B4-BE49-F238E27FC236}">
                <a16:creationId xmlns:a16="http://schemas.microsoft.com/office/drawing/2014/main" id="{2FD3A039-095E-4D08-805B-D003ED64C71A}"/>
              </a:ext>
            </a:extLst>
          </p:cNvPr>
          <p:cNvSpPr txBox="1">
            <a:spLocks noChangeArrowheads="1"/>
          </p:cNvSpPr>
          <p:nvPr/>
        </p:nvSpPr>
        <p:spPr bwMode="auto">
          <a:xfrm>
            <a:off x="600075" y="77597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de-DE" altLang="de-DE" sz="1800"/>
          </a:p>
        </p:txBody>
      </p:sp>
      <p:sp>
        <p:nvSpPr>
          <p:cNvPr id="6158" name="Line 92">
            <a:extLst>
              <a:ext uri="{FF2B5EF4-FFF2-40B4-BE49-F238E27FC236}">
                <a16:creationId xmlns:a16="http://schemas.microsoft.com/office/drawing/2014/main" id="{302C2606-3979-44A3-B9B9-8FB6D6F28046}"/>
              </a:ext>
            </a:extLst>
          </p:cNvPr>
          <p:cNvSpPr>
            <a:spLocks noChangeShapeType="1"/>
          </p:cNvSpPr>
          <p:nvPr/>
        </p:nvSpPr>
        <p:spPr bwMode="auto">
          <a:xfrm flipV="1">
            <a:off x="0" y="9036050"/>
            <a:ext cx="6858000" cy="0"/>
          </a:xfrm>
          <a:prstGeom prst="line">
            <a:avLst/>
          </a:prstGeom>
          <a:noFill/>
          <a:ln w="952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6159" name="Group 94">
            <a:extLst>
              <a:ext uri="{FF2B5EF4-FFF2-40B4-BE49-F238E27FC236}">
                <a16:creationId xmlns:a16="http://schemas.microsoft.com/office/drawing/2014/main" id="{38DA3A32-2910-4DB5-8AC2-59E66598DC96}"/>
              </a:ext>
            </a:extLst>
          </p:cNvPr>
          <p:cNvGrpSpPr>
            <a:grpSpLocks/>
          </p:cNvGrpSpPr>
          <p:nvPr/>
        </p:nvGrpSpPr>
        <p:grpSpPr bwMode="auto">
          <a:xfrm>
            <a:off x="549275" y="7667625"/>
            <a:ext cx="6049963" cy="1247775"/>
            <a:chOff x="346" y="4740"/>
            <a:chExt cx="3811" cy="786"/>
          </a:xfrm>
        </p:grpSpPr>
        <p:grpSp>
          <p:nvGrpSpPr>
            <p:cNvPr id="6160" name="Group 88">
              <a:extLst>
                <a:ext uri="{FF2B5EF4-FFF2-40B4-BE49-F238E27FC236}">
                  <a16:creationId xmlns:a16="http://schemas.microsoft.com/office/drawing/2014/main" id="{7A2BFFC1-9889-4A67-87A3-494C1D3B0D67}"/>
                </a:ext>
              </a:extLst>
            </p:cNvPr>
            <p:cNvGrpSpPr>
              <a:grpSpLocks/>
            </p:cNvGrpSpPr>
            <p:nvPr/>
          </p:nvGrpSpPr>
          <p:grpSpPr bwMode="auto">
            <a:xfrm>
              <a:off x="346" y="4740"/>
              <a:ext cx="1315" cy="635"/>
              <a:chOff x="346" y="4785"/>
              <a:chExt cx="1406" cy="680"/>
            </a:xfrm>
          </p:grpSpPr>
          <p:grpSp>
            <p:nvGrpSpPr>
              <p:cNvPr id="6164" name="Group 86">
                <a:extLst>
                  <a:ext uri="{FF2B5EF4-FFF2-40B4-BE49-F238E27FC236}">
                    <a16:creationId xmlns:a16="http://schemas.microsoft.com/office/drawing/2014/main" id="{7220790E-ECCC-4B61-AFE2-3E3E66818A2D}"/>
                  </a:ext>
                </a:extLst>
              </p:cNvPr>
              <p:cNvGrpSpPr>
                <a:grpSpLocks/>
              </p:cNvGrpSpPr>
              <p:nvPr/>
            </p:nvGrpSpPr>
            <p:grpSpPr bwMode="auto">
              <a:xfrm>
                <a:off x="346" y="4785"/>
                <a:ext cx="1360" cy="644"/>
                <a:chOff x="346" y="4785"/>
                <a:chExt cx="1360" cy="644"/>
              </a:xfrm>
            </p:grpSpPr>
            <p:pic>
              <p:nvPicPr>
                <p:cNvPr id="6166" name="Picture 79">
                  <a:extLst>
                    <a:ext uri="{FF2B5EF4-FFF2-40B4-BE49-F238E27FC236}">
                      <a16:creationId xmlns:a16="http://schemas.microsoft.com/office/drawing/2014/main" id="{6867FF75-5021-43A0-813F-BF69FEDAD1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5" y="4839"/>
                  <a:ext cx="453" cy="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7" name="Picture 82">
                  <a:extLst>
                    <a:ext uri="{FF2B5EF4-FFF2-40B4-BE49-F238E27FC236}">
                      <a16:creationId xmlns:a16="http://schemas.microsoft.com/office/drawing/2014/main" id="{B9369F48-88AD-4868-A6E1-1F7C150F77D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38026">
                  <a:off x="346" y="4831"/>
                  <a:ext cx="498" cy="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8" name="Picture 83">
                  <a:extLst>
                    <a:ext uri="{FF2B5EF4-FFF2-40B4-BE49-F238E27FC236}">
                      <a16:creationId xmlns:a16="http://schemas.microsoft.com/office/drawing/2014/main" id="{D08692CF-1F68-4A9F-9DC3-9B27A36D7C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62" y="4785"/>
                  <a:ext cx="544"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9" name="Text Box 67">
                  <a:extLst>
                    <a:ext uri="{FF2B5EF4-FFF2-40B4-BE49-F238E27FC236}">
                      <a16:creationId xmlns:a16="http://schemas.microsoft.com/office/drawing/2014/main" id="{F2150061-2A47-4B04-B7AF-62964C35B11C}"/>
                    </a:ext>
                  </a:extLst>
                </p:cNvPr>
                <p:cNvSpPr txBox="1">
                  <a:spLocks noChangeArrowheads="1"/>
                </p:cNvSpPr>
                <p:nvPr/>
              </p:nvSpPr>
              <p:spPr bwMode="auto">
                <a:xfrm>
                  <a:off x="436" y="5284"/>
                  <a:ext cx="127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800"/>
                    <a:t>Vuvuzela        Luftrüssel         Tröte</a:t>
                  </a:r>
                </a:p>
              </p:txBody>
            </p:sp>
          </p:grpSp>
          <p:sp>
            <p:nvSpPr>
              <p:cNvPr id="6165" name="Rectangle 87">
                <a:extLst>
                  <a:ext uri="{FF2B5EF4-FFF2-40B4-BE49-F238E27FC236}">
                    <a16:creationId xmlns:a16="http://schemas.microsoft.com/office/drawing/2014/main" id="{D483B680-0A51-4611-BA16-6CE19C9D998D}"/>
                  </a:ext>
                </a:extLst>
              </p:cNvPr>
              <p:cNvSpPr>
                <a:spLocks noChangeArrowheads="1"/>
              </p:cNvSpPr>
              <p:nvPr/>
            </p:nvSpPr>
            <p:spPr bwMode="auto">
              <a:xfrm>
                <a:off x="346" y="4876"/>
                <a:ext cx="1406" cy="589"/>
              </a:xfrm>
              <a:prstGeom prst="rect">
                <a:avLst/>
              </a:prstGeom>
              <a:noFill/>
              <a:ln w="9525">
                <a:solidFill>
                  <a:srgbClr val="C0C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de-DE" altLang="de-DE" sz="1800"/>
              </a:p>
            </p:txBody>
          </p:sp>
        </p:grpSp>
        <p:sp>
          <p:nvSpPr>
            <p:cNvPr id="6161" name="Text Box 89">
              <a:extLst>
                <a:ext uri="{FF2B5EF4-FFF2-40B4-BE49-F238E27FC236}">
                  <a16:creationId xmlns:a16="http://schemas.microsoft.com/office/drawing/2014/main" id="{F1EF1A99-C50F-44F6-A208-C6B1E81E705F}"/>
                </a:ext>
              </a:extLst>
            </p:cNvPr>
            <p:cNvSpPr txBox="1">
              <a:spLocks noChangeArrowheads="1"/>
            </p:cNvSpPr>
            <p:nvPr/>
          </p:nvSpPr>
          <p:spPr bwMode="auto">
            <a:xfrm>
              <a:off x="2659" y="4830"/>
              <a:ext cx="1498" cy="198"/>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400"/>
                <a:t>Karte 18: Schlusskonzert</a:t>
              </a:r>
            </a:p>
          </p:txBody>
        </p:sp>
        <p:sp>
          <p:nvSpPr>
            <p:cNvPr id="6162" name="Text Box 91">
              <a:extLst>
                <a:ext uri="{FF2B5EF4-FFF2-40B4-BE49-F238E27FC236}">
                  <a16:creationId xmlns:a16="http://schemas.microsoft.com/office/drawing/2014/main" id="{EAA19B2E-56FD-405D-B426-90BDD10AEEEA}"/>
                </a:ext>
              </a:extLst>
            </p:cNvPr>
            <p:cNvSpPr txBox="1">
              <a:spLocks noChangeArrowheads="1"/>
            </p:cNvSpPr>
            <p:nvPr/>
          </p:nvSpPr>
          <p:spPr bwMode="auto">
            <a:xfrm>
              <a:off x="1661" y="5103"/>
              <a:ext cx="2450" cy="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a:t>Führt nach einander euer Instrument vor und sagt, was schwingt:</a:t>
              </a:r>
              <a:r>
                <a:rPr lang="de-DE" altLang="de-DE" sz="1800"/>
                <a:t> </a:t>
              </a:r>
              <a:r>
                <a:rPr lang="de-DE" altLang="de-DE" sz="1000"/>
                <a:t>eine Saite, ein Körper oder ein Teil von einem Körper  </a:t>
              </a:r>
              <a:r>
                <a:rPr lang="de-DE" altLang="de-DE" sz="1000" u="sng"/>
                <a:t>und</a:t>
              </a:r>
            </a:p>
            <a:p>
              <a:pPr eaLnBrk="1" hangingPunct="1">
                <a:spcBef>
                  <a:spcPct val="0"/>
                </a:spcBef>
                <a:buFontTx/>
                <a:buNone/>
              </a:pPr>
              <a:r>
                <a:rPr lang="de-DE" altLang="de-DE" sz="1000"/>
                <a:t>ob man die Tonhöhe verändern kann.</a:t>
              </a:r>
            </a:p>
          </p:txBody>
        </p:sp>
        <p:sp>
          <p:nvSpPr>
            <p:cNvPr id="6163" name="Text Box 93">
              <a:extLst>
                <a:ext uri="{FF2B5EF4-FFF2-40B4-BE49-F238E27FC236}">
                  <a16:creationId xmlns:a16="http://schemas.microsoft.com/office/drawing/2014/main" id="{8E0536A8-42D8-4217-9FF3-B4B8197A52B0}"/>
                </a:ext>
              </a:extLst>
            </p:cNvPr>
            <p:cNvSpPr txBox="1">
              <a:spLocks noChangeArrowheads="1"/>
            </p:cNvSpPr>
            <p:nvPr/>
          </p:nvSpPr>
          <p:spPr bwMode="auto">
            <a:xfrm>
              <a:off x="1637" y="4830"/>
              <a:ext cx="95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000" u="sng"/>
                <a:t>Holt euch möglichst alle</a:t>
              </a:r>
            </a:p>
            <a:p>
              <a:pPr eaLnBrk="1" hangingPunct="1">
                <a:spcBef>
                  <a:spcPct val="0"/>
                </a:spcBef>
                <a:buFontTx/>
                <a:buNone/>
              </a:pPr>
              <a:r>
                <a:rPr lang="de-DE" altLang="de-DE" sz="1000" u="sng"/>
                <a:t>ein Instrument</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a:extLst>
              <a:ext uri="{FF2B5EF4-FFF2-40B4-BE49-F238E27FC236}">
                <a16:creationId xmlns:a16="http://schemas.microsoft.com/office/drawing/2014/main" id="{75A92502-C730-403A-8FBB-B86B9CEA7719}"/>
              </a:ext>
            </a:extLst>
          </p:cNvPr>
          <p:cNvSpPr txBox="1">
            <a:spLocks noChangeArrowheads="1"/>
          </p:cNvSpPr>
          <p:nvPr/>
        </p:nvSpPr>
        <p:spPr bwMode="auto">
          <a:xfrm>
            <a:off x="1489075" y="8388350"/>
            <a:ext cx="45735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800"/>
              <a:t>Materialien für Zusatzversuche Akustik </a:t>
            </a:r>
            <a:r>
              <a:rPr lang="de-DE" altLang="de-DE" sz="1000"/>
              <a:t>(Bild 1)</a:t>
            </a:r>
          </a:p>
        </p:txBody>
      </p:sp>
      <p:sp>
        <p:nvSpPr>
          <p:cNvPr id="7171" name="Line 4">
            <a:extLst>
              <a:ext uri="{FF2B5EF4-FFF2-40B4-BE49-F238E27FC236}">
                <a16:creationId xmlns:a16="http://schemas.microsoft.com/office/drawing/2014/main" id="{C8F953F7-2BAD-4150-A64F-FA68377C9095}"/>
              </a:ext>
            </a:extLst>
          </p:cNvPr>
          <p:cNvSpPr>
            <a:spLocks noChangeShapeType="1"/>
          </p:cNvSpPr>
          <p:nvPr/>
        </p:nvSpPr>
        <p:spPr bwMode="auto">
          <a:xfrm>
            <a:off x="0" y="8964613"/>
            <a:ext cx="6845300" cy="39687"/>
          </a:xfrm>
          <a:prstGeom prst="line">
            <a:avLst/>
          </a:prstGeom>
          <a:noFill/>
          <a:ln w="952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7172" name="Group 15">
            <a:extLst>
              <a:ext uri="{FF2B5EF4-FFF2-40B4-BE49-F238E27FC236}">
                <a16:creationId xmlns:a16="http://schemas.microsoft.com/office/drawing/2014/main" id="{04EF6AEC-E08B-4F6B-A3E0-4A06B79BFEC0}"/>
              </a:ext>
            </a:extLst>
          </p:cNvPr>
          <p:cNvGrpSpPr>
            <a:grpSpLocks/>
          </p:cNvGrpSpPr>
          <p:nvPr/>
        </p:nvGrpSpPr>
        <p:grpSpPr bwMode="auto">
          <a:xfrm>
            <a:off x="836613" y="250825"/>
            <a:ext cx="5514975" cy="8005763"/>
            <a:chOff x="527" y="158"/>
            <a:chExt cx="3474" cy="5043"/>
          </a:xfrm>
        </p:grpSpPr>
        <p:pic>
          <p:nvPicPr>
            <p:cNvPr id="7173" name="Picture 3">
              <a:extLst>
                <a:ext uri="{FF2B5EF4-FFF2-40B4-BE49-F238E27FC236}">
                  <a16:creationId xmlns:a16="http://schemas.microsoft.com/office/drawing/2014/main" id="{A838F009-2EC9-428D-BD61-D9A83DEF63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 y="204"/>
              <a:ext cx="2787" cy="4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Text Box 5">
              <a:extLst>
                <a:ext uri="{FF2B5EF4-FFF2-40B4-BE49-F238E27FC236}">
                  <a16:creationId xmlns:a16="http://schemas.microsoft.com/office/drawing/2014/main" id="{04AA8180-6077-4ABA-A92C-B0BBBA4713FD}"/>
                </a:ext>
              </a:extLst>
            </p:cNvPr>
            <p:cNvSpPr txBox="1">
              <a:spLocks noChangeArrowheads="1"/>
            </p:cNvSpPr>
            <p:nvPr/>
          </p:nvSpPr>
          <p:spPr bwMode="auto">
            <a:xfrm>
              <a:off x="527" y="1882"/>
              <a:ext cx="594" cy="154"/>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000"/>
                <a:t>Heulschlauch</a:t>
              </a:r>
            </a:p>
          </p:txBody>
        </p:sp>
        <p:sp>
          <p:nvSpPr>
            <p:cNvPr id="7175" name="Text Box 6">
              <a:extLst>
                <a:ext uri="{FF2B5EF4-FFF2-40B4-BE49-F238E27FC236}">
                  <a16:creationId xmlns:a16="http://schemas.microsoft.com/office/drawing/2014/main" id="{68C35D2B-834B-4A81-B14D-92EE275A4421}"/>
                </a:ext>
              </a:extLst>
            </p:cNvPr>
            <p:cNvSpPr txBox="1">
              <a:spLocks noChangeArrowheads="1"/>
            </p:cNvSpPr>
            <p:nvPr/>
          </p:nvSpPr>
          <p:spPr bwMode="auto">
            <a:xfrm>
              <a:off x="1888" y="2699"/>
              <a:ext cx="673" cy="154"/>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000"/>
                <a:t>Richtungshören</a:t>
              </a:r>
            </a:p>
          </p:txBody>
        </p:sp>
        <p:sp>
          <p:nvSpPr>
            <p:cNvPr id="7176" name="Text Box 7">
              <a:extLst>
                <a:ext uri="{FF2B5EF4-FFF2-40B4-BE49-F238E27FC236}">
                  <a16:creationId xmlns:a16="http://schemas.microsoft.com/office/drawing/2014/main" id="{A4E9BC4A-CDB2-4F49-A1AF-E79EA226278F}"/>
                </a:ext>
              </a:extLst>
            </p:cNvPr>
            <p:cNvSpPr txBox="1">
              <a:spLocks noChangeArrowheads="1"/>
            </p:cNvSpPr>
            <p:nvPr/>
          </p:nvSpPr>
          <p:spPr bwMode="auto">
            <a:xfrm>
              <a:off x="709" y="3787"/>
              <a:ext cx="600" cy="154"/>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000"/>
                <a:t>Gummigitarre</a:t>
              </a:r>
            </a:p>
          </p:txBody>
        </p:sp>
        <p:sp>
          <p:nvSpPr>
            <p:cNvPr id="7177" name="Text Box 8">
              <a:extLst>
                <a:ext uri="{FF2B5EF4-FFF2-40B4-BE49-F238E27FC236}">
                  <a16:creationId xmlns:a16="http://schemas.microsoft.com/office/drawing/2014/main" id="{BE154C04-1C4B-4D81-8381-7DA44571C5B9}"/>
                </a:ext>
              </a:extLst>
            </p:cNvPr>
            <p:cNvSpPr txBox="1">
              <a:spLocks noChangeArrowheads="1"/>
            </p:cNvSpPr>
            <p:nvPr/>
          </p:nvSpPr>
          <p:spPr bwMode="auto">
            <a:xfrm>
              <a:off x="2076" y="4195"/>
              <a:ext cx="673" cy="154"/>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000"/>
                <a:t>Schlauchstücke</a:t>
              </a:r>
            </a:p>
          </p:txBody>
        </p:sp>
        <p:sp>
          <p:nvSpPr>
            <p:cNvPr id="7178" name="Text Box 9">
              <a:extLst>
                <a:ext uri="{FF2B5EF4-FFF2-40B4-BE49-F238E27FC236}">
                  <a16:creationId xmlns:a16="http://schemas.microsoft.com/office/drawing/2014/main" id="{8EB1625E-3D84-4102-A0D0-A4E5A15FF274}"/>
                </a:ext>
              </a:extLst>
            </p:cNvPr>
            <p:cNvSpPr txBox="1">
              <a:spLocks noChangeArrowheads="1"/>
            </p:cNvSpPr>
            <p:nvPr/>
          </p:nvSpPr>
          <p:spPr bwMode="auto">
            <a:xfrm>
              <a:off x="3067" y="4150"/>
              <a:ext cx="513" cy="154"/>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000"/>
                <a:t>Kolbenflöte</a:t>
              </a:r>
            </a:p>
          </p:txBody>
        </p:sp>
        <p:sp>
          <p:nvSpPr>
            <p:cNvPr id="7179" name="Text Box 10">
              <a:extLst>
                <a:ext uri="{FF2B5EF4-FFF2-40B4-BE49-F238E27FC236}">
                  <a16:creationId xmlns:a16="http://schemas.microsoft.com/office/drawing/2014/main" id="{099A2C63-247A-485D-BE14-EB8A7E20D39C}"/>
                </a:ext>
              </a:extLst>
            </p:cNvPr>
            <p:cNvSpPr txBox="1">
              <a:spLocks noChangeArrowheads="1"/>
            </p:cNvSpPr>
            <p:nvPr/>
          </p:nvSpPr>
          <p:spPr bwMode="auto">
            <a:xfrm>
              <a:off x="2568" y="4967"/>
              <a:ext cx="572" cy="154"/>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000"/>
                <a:t>Glockenspiel</a:t>
              </a:r>
            </a:p>
          </p:txBody>
        </p:sp>
        <p:sp>
          <p:nvSpPr>
            <p:cNvPr id="7180" name="Text Box 11">
              <a:extLst>
                <a:ext uri="{FF2B5EF4-FFF2-40B4-BE49-F238E27FC236}">
                  <a16:creationId xmlns:a16="http://schemas.microsoft.com/office/drawing/2014/main" id="{A44AD061-E569-4318-9289-0EB00FB00CD7}"/>
                </a:ext>
              </a:extLst>
            </p:cNvPr>
            <p:cNvSpPr txBox="1">
              <a:spLocks noChangeArrowheads="1"/>
            </p:cNvSpPr>
            <p:nvPr/>
          </p:nvSpPr>
          <p:spPr bwMode="auto">
            <a:xfrm>
              <a:off x="1706" y="2018"/>
              <a:ext cx="594" cy="250"/>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000"/>
                <a:t>Kitzelndes Backpapier</a:t>
              </a:r>
            </a:p>
          </p:txBody>
        </p:sp>
        <p:sp>
          <p:nvSpPr>
            <p:cNvPr id="7181" name="Text Box 12">
              <a:extLst>
                <a:ext uri="{FF2B5EF4-FFF2-40B4-BE49-F238E27FC236}">
                  <a16:creationId xmlns:a16="http://schemas.microsoft.com/office/drawing/2014/main" id="{790B8A2C-7798-49E0-9A40-33F94926BB16}"/>
                </a:ext>
              </a:extLst>
            </p:cNvPr>
            <p:cNvSpPr txBox="1">
              <a:spLocks noChangeArrowheads="1"/>
            </p:cNvSpPr>
            <p:nvPr/>
          </p:nvSpPr>
          <p:spPr bwMode="auto">
            <a:xfrm>
              <a:off x="3158" y="2381"/>
              <a:ext cx="728" cy="154"/>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000"/>
                <a:t>Flaschentrommel</a:t>
              </a:r>
            </a:p>
          </p:txBody>
        </p:sp>
        <p:sp>
          <p:nvSpPr>
            <p:cNvPr id="7182" name="Text Box 13">
              <a:extLst>
                <a:ext uri="{FF2B5EF4-FFF2-40B4-BE49-F238E27FC236}">
                  <a16:creationId xmlns:a16="http://schemas.microsoft.com/office/drawing/2014/main" id="{4AD182B4-1A3F-4C2C-8396-1ACC398F64A8}"/>
                </a:ext>
              </a:extLst>
            </p:cNvPr>
            <p:cNvSpPr txBox="1">
              <a:spLocks noChangeArrowheads="1"/>
            </p:cNvSpPr>
            <p:nvPr/>
          </p:nvSpPr>
          <p:spPr bwMode="auto">
            <a:xfrm>
              <a:off x="3385" y="1020"/>
              <a:ext cx="616" cy="154"/>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000"/>
                <a:t>Flaschenorgel</a:t>
              </a:r>
            </a:p>
          </p:txBody>
        </p:sp>
        <p:sp>
          <p:nvSpPr>
            <p:cNvPr id="7183" name="Text Box 14">
              <a:extLst>
                <a:ext uri="{FF2B5EF4-FFF2-40B4-BE49-F238E27FC236}">
                  <a16:creationId xmlns:a16="http://schemas.microsoft.com/office/drawing/2014/main" id="{AE7B705C-527E-4DFF-BE00-425363BB5498}"/>
                </a:ext>
              </a:extLst>
            </p:cNvPr>
            <p:cNvSpPr txBox="1">
              <a:spLocks noChangeArrowheads="1"/>
            </p:cNvSpPr>
            <p:nvPr/>
          </p:nvSpPr>
          <p:spPr bwMode="auto">
            <a:xfrm>
              <a:off x="2115" y="158"/>
              <a:ext cx="563" cy="154"/>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000"/>
                <a:t>Donnerröhre</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5">
            <a:extLst>
              <a:ext uri="{FF2B5EF4-FFF2-40B4-BE49-F238E27FC236}">
                <a16:creationId xmlns:a16="http://schemas.microsoft.com/office/drawing/2014/main" id="{0AD6E7FB-7A5C-4472-A241-390DCAD5DC9D}"/>
              </a:ext>
            </a:extLst>
          </p:cNvPr>
          <p:cNvSpPr txBox="1">
            <a:spLocks noChangeArrowheads="1"/>
          </p:cNvSpPr>
          <p:nvPr/>
        </p:nvSpPr>
        <p:spPr bwMode="auto">
          <a:xfrm>
            <a:off x="1557338" y="8101013"/>
            <a:ext cx="45735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800"/>
              <a:t>Materialien für Zusatzversuche Akustik </a:t>
            </a:r>
            <a:r>
              <a:rPr lang="de-DE" altLang="de-DE" sz="1000"/>
              <a:t>(Bild 2)</a:t>
            </a:r>
          </a:p>
        </p:txBody>
      </p:sp>
      <p:grpSp>
        <p:nvGrpSpPr>
          <p:cNvPr id="8195" name="Group 13">
            <a:extLst>
              <a:ext uri="{FF2B5EF4-FFF2-40B4-BE49-F238E27FC236}">
                <a16:creationId xmlns:a16="http://schemas.microsoft.com/office/drawing/2014/main" id="{575EBA18-AB47-4768-9929-CD9151002F96}"/>
              </a:ext>
            </a:extLst>
          </p:cNvPr>
          <p:cNvGrpSpPr>
            <a:grpSpLocks/>
          </p:cNvGrpSpPr>
          <p:nvPr/>
        </p:nvGrpSpPr>
        <p:grpSpPr bwMode="auto">
          <a:xfrm>
            <a:off x="1052513" y="611188"/>
            <a:ext cx="5113337" cy="7362825"/>
            <a:chOff x="663" y="385"/>
            <a:chExt cx="3221" cy="4638"/>
          </a:xfrm>
        </p:grpSpPr>
        <p:pic>
          <p:nvPicPr>
            <p:cNvPr id="8196" name="Picture 4">
              <a:extLst>
                <a:ext uri="{FF2B5EF4-FFF2-40B4-BE49-F238E27FC236}">
                  <a16:creationId xmlns:a16="http://schemas.microsoft.com/office/drawing/2014/main" id="{ACEDF9FE-E0C1-4D42-A5FE-DFD14E479F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 y="385"/>
              <a:ext cx="3221" cy="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6">
              <a:extLst>
                <a:ext uri="{FF2B5EF4-FFF2-40B4-BE49-F238E27FC236}">
                  <a16:creationId xmlns:a16="http://schemas.microsoft.com/office/drawing/2014/main" id="{56F4F631-C133-4589-9CB5-CAA48A3DFB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0" y="3696"/>
              <a:ext cx="1769" cy="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Text Box 7">
              <a:extLst>
                <a:ext uri="{FF2B5EF4-FFF2-40B4-BE49-F238E27FC236}">
                  <a16:creationId xmlns:a16="http://schemas.microsoft.com/office/drawing/2014/main" id="{EB210D45-FD3A-45F7-90B7-7C3460969716}"/>
                </a:ext>
              </a:extLst>
            </p:cNvPr>
            <p:cNvSpPr txBox="1">
              <a:spLocks noChangeArrowheads="1"/>
            </p:cNvSpPr>
            <p:nvPr/>
          </p:nvSpPr>
          <p:spPr bwMode="auto">
            <a:xfrm>
              <a:off x="1344" y="703"/>
              <a:ext cx="364" cy="154"/>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000"/>
                <a:t>Spirale</a:t>
              </a:r>
            </a:p>
          </p:txBody>
        </p:sp>
        <p:sp>
          <p:nvSpPr>
            <p:cNvPr id="8199" name="Text Box 9">
              <a:extLst>
                <a:ext uri="{FF2B5EF4-FFF2-40B4-BE49-F238E27FC236}">
                  <a16:creationId xmlns:a16="http://schemas.microsoft.com/office/drawing/2014/main" id="{04FFF056-8C5B-40AC-8DB6-C2546288C0F7}"/>
                </a:ext>
              </a:extLst>
            </p:cNvPr>
            <p:cNvSpPr txBox="1">
              <a:spLocks noChangeArrowheads="1"/>
            </p:cNvSpPr>
            <p:nvPr/>
          </p:nvSpPr>
          <p:spPr bwMode="auto">
            <a:xfrm>
              <a:off x="2566" y="3152"/>
              <a:ext cx="549" cy="154"/>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000"/>
                <a:t>Bügelglocke</a:t>
              </a:r>
            </a:p>
          </p:txBody>
        </p:sp>
        <p:sp>
          <p:nvSpPr>
            <p:cNvPr id="8200" name="Text Box 10">
              <a:extLst>
                <a:ext uri="{FF2B5EF4-FFF2-40B4-BE49-F238E27FC236}">
                  <a16:creationId xmlns:a16="http://schemas.microsoft.com/office/drawing/2014/main" id="{D7B17351-7F91-482F-96B9-32E4B395078B}"/>
                </a:ext>
              </a:extLst>
            </p:cNvPr>
            <p:cNvSpPr txBox="1">
              <a:spLocks noChangeArrowheads="1"/>
            </p:cNvSpPr>
            <p:nvPr/>
          </p:nvSpPr>
          <p:spPr bwMode="auto">
            <a:xfrm>
              <a:off x="1118" y="1655"/>
              <a:ext cx="540" cy="154"/>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000"/>
                <a:t>Löffelglocke</a:t>
              </a:r>
            </a:p>
          </p:txBody>
        </p:sp>
        <p:sp>
          <p:nvSpPr>
            <p:cNvPr id="8201" name="Text Box 11">
              <a:extLst>
                <a:ext uri="{FF2B5EF4-FFF2-40B4-BE49-F238E27FC236}">
                  <a16:creationId xmlns:a16="http://schemas.microsoft.com/office/drawing/2014/main" id="{91E65A00-F32E-4AF8-8818-392EB2A90924}"/>
                </a:ext>
              </a:extLst>
            </p:cNvPr>
            <p:cNvSpPr txBox="1">
              <a:spLocks noChangeArrowheads="1"/>
            </p:cNvSpPr>
            <p:nvPr/>
          </p:nvSpPr>
          <p:spPr bwMode="auto">
            <a:xfrm>
              <a:off x="2498" y="521"/>
              <a:ext cx="688" cy="154"/>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000"/>
                <a:t>Schallverstärker</a:t>
              </a:r>
            </a:p>
          </p:txBody>
        </p:sp>
        <p:sp>
          <p:nvSpPr>
            <p:cNvPr id="8202" name="Text Box 12">
              <a:extLst>
                <a:ext uri="{FF2B5EF4-FFF2-40B4-BE49-F238E27FC236}">
                  <a16:creationId xmlns:a16="http://schemas.microsoft.com/office/drawing/2014/main" id="{8EEFE03E-367F-4A81-AD34-274824C7AAFC}"/>
                </a:ext>
              </a:extLst>
            </p:cNvPr>
            <p:cNvSpPr txBox="1">
              <a:spLocks noChangeArrowheads="1"/>
            </p:cNvSpPr>
            <p:nvPr/>
          </p:nvSpPr>
          <p:spPr bwMode="auto">
            <a:xfrm>
              <a:off x="2473" y="4150"/>
              <a:ext cx="922" cy="154"/>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000"/>
                <a:t>Stimmgabel mit Karton</a:t>
              </a:r>
            </a:p>
          </p:txBody>
        </p:sp>
      </p:grpSp>
    </p:spTree>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1955</Words>
  <Application>Microsoft Office PowerPoint</Application>
  <PresentationFormat>Bildschirmpräsentation (4:3)</PresentationFormat>
  <Paragraphs>252</Paragraphs>
  <Slides>7</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7</vt:i4>
      </vt:variant>
    </vt:vector>
  </HeadingPairs>
  <TitlesOfParts>
    <vt:vector size="10" baseType="lpstr">
      <vt:lpstr>Arial</vt:lpstr>
      <vt:lpstr>Calibri</vt:lpstr>
      <vt:lpstr>Standarddesign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MH</dc:creator>
  <cp:lastModifiedBy>Maren Heinzerling</cp:lastModifiedBy>
  <cp:revision>130</cp:revision>
  <dcterms:created xsi:type="dcterms:W3CDTF">2018-04-01T10:03:33Z</dcterms:created>
  <dcterms:modified xsi:type="dcterms:W3CDTF">2020-05-21T11:18:45Z</dcterms:modified>
</cp:coreProperties>
</file>