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0" r:id="rId5"/>
  </p:sldMasterIdLst>
  <p:notesMasterIdLst>
    <p:notesMasterId r:id="rId34"/>
  </p:notesMasterIdLst>
  <p:handoutMasterIdLst>
    <p:handoutMasterId r:id="rId35"/>
  </p:handoutMasterIdLst>
  <p:sldIdLst>
    <p:sldId id="256" r:id="rId6"/>
    <p:sldId id="303" r:id="rId7"/>
    <p:sldId id="259" r:id="rId8"/>
    <p:sldId id="276" r:id="rId9"/>
    <p:sldId id="277" r:id="rId10"/>
    <p:sldId id="278" r:id="rId11"/>
    <p:sldId id="281" r:id="rId12"/>
    <p:sldId id="291" r:id="rId13"/>
    <p:sldId id="292" r:id="rId14"/>
    <p:sldId id="293" r:id="rId15"/>
    <p:sldId id="271" r:id="rId16"/>
    <p:sldId id="275" r:id="rId17"/>
    <p:sldId id="273" r:id="rId18"/>
    <p:sldId id="285" r:id="rId19"/>
    <p:sldId id="286" r:id="rId20"/>
    <p:sldId id="287" r:id="rId21"/>
    <p:sldId id="294" r:id="rId22"/>
    <p:sldId id="295" r:id="rId23"/>
    <p:sldId id="296" r:id="rId24"/>
    <p:sldId id="297" r:id="rId25"/>
    <p:sldId id="298" r:id="rId26"/>
    <p:sldId id="299" r:id="rId27"/>
    <p:sldId id="300" r:id="rId28"/>
    <p:sldId id="301" r:id="rId29"/>
    <p:sldId id="302" r:id="rId30"/>
    <p:sldId id="288" r:id="rId31"/>
    <p:sldId id="289" r:id="rId32"/>
    <p:sldId id="290" r:id="rId3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3001" autoAdjust="0"/>
  </p:normalViewPr>
  <p:slideViewPr>
    <p:cSldViewPr snapToGrid="0">
      <p:cViewPr varScale="1">
        <p:scale>
          <a:sx n="56" d="100"/>
          <a:sy n="56" d="100"/>
        </p:scale>
        <p:origin x="1068" y="28"/>
      </p:cViewPr>
      <p:guideLst/>
    </p:cSldViewPr>
  </p:slideViewPr>
  <p:notesTextViewPr>
    <p:cViewPr>
      <p:scale>
        <a:sx n="1" d="1"/>
        <a:sy n="1" d="1"/>
      </p:scale>
      <p:origin x="0" y="0"/>
    </p:cViewPr>
  </p:notesTextViewPr>
  <p:notesViewPr>
    <p:cSldViewPr snapToGrid="0" showGuides="1">
      <p:cViewPr varScale="1">
        <p:scale>
          <a:sx n="45" d="100"/>
          <a:sy n="45" d="100"/>
        </p:scale>
        <p:origin x="2760"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sterkamp, Hellen" userId="e401759a-2396-4a49-b5c4-89ccbbe61ac3" providerId="ADAL" clId="{15C58C71-290C-4A61-A988-2D51C84C36B5}"/>
    <pc:docChg chg="delSld modSld">
      <pc:chgData name="Heisterkamp, Hellen" userId="e401759a-2396-4a49-b5c4-89ccbbe61ac3" providerId="ADAL" clId="{15C58C71-290C-4A61-A988-2D51C84C36B5}" dt="2019-08-30T12:26:44.349" v="10" actId="20577"/>
      <pc:docMkLst>
        <pc:docMk/>
      </pc:docMkLst>
      <pc:sldChg chg="modSp">
        <pc:chgData name="Heisterkamp, Hellen" userId="e401759a-2396-4a49-b5c4-89ccbbe61ac3" providerId="ADAL" clId="{15C58C71-290C-4A61-A988-2D51C84C36B5}" dt="2019-08-30T12:26:44.349" v="10" actId="20577"/>
        <pc:sldMkLst>
          <pc:docMk/>
          <pc:sldMk cId="4159834968" sldId="259"/>
        </pc:sldMkLst>
        <pc:spChg chg="mod">
          <ac:chgData name="Heisterkamp, Hellen" userId="e401759a-2396-4a49-b5c4-89ccbbe61ac3" providerId="ADAL" clId="{15C58C71-290C-4A61-A988-2D51C84C36B5}" dt="2019-08-30T12:26:44.349" v="10" actId="20577"/>
          <ac:spMkLst>
            <pc:docMk/>
            <pc:sldMk cId="4159834968" sldId="259"/>
            <ac:spMk id="8" creationId="{390E9722-9D19-41AC-B61E-15DABCC6B57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94A33A7-5D25-4510-AE94-083C9B5288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a:extLst>
              <a:ext uri="{FF2B5EF4-FFF2-40B4-BE49-F238E27FC236}">
                <a16:creationId xmlns:a16="http://schemas.microsoft.com/office/drawing/2014/main" id="{0B970B6A-5C93-42DD-B29D-4F14116DAE6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E6A7D1-8FBC-485E-8B27-15711CFA4B8A}" type="datetimeFigureOut">
              <a:rPr lang="de-DE" smtClean="0"/>
              <a:t>26.11.2020</a:t>
            </a:fld>
            <a:endParaRPr lang="de-DE"/>
          </a:p>
        </p:txBody>
      </p:sp>
      <p:sp>
        <p:nvSpPr>
          <p:cNvPr id="4" name="Footer Placeholder 3">
            <a:extLst>
              <a:ext uri="{FF2B5EF4-FFF2-40B4-BE49-F238E27FC236}">
                <a16:creationId xmlns:a16="http://schemas.microsoft.com/office/drawing/2014/main" id="{592EE600-AA84-4B23-AB8B-2833C680D6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a:extLst>
              <a:ext uri="{FF2B5EF4-FFF2-40B4-BE49-F238E27FC236}">
                <a16:creationId xmlns:a16="http://schemas.microsoft.com/office/drawing/2014/main" id="{75566380-B9F8-4537-B271-1A669BE828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C844F0-1523-41F5-87EB-CFD94DDFC8B2}" type="slidenum">
              <a:rPr lang="de-DE" smtClean="0"/>
              <a:t>‹#›</a:t>
            </a:fld>
            <a:endParaRPr lang="de-DE"/>
          </a:p>
        </p:txBody>
      </p:sp>
    </p:spTree>
    <p:extLst>
      <p:ext uri="{BB962C8B-B14F-4D97-AF65-F5344CB8AC3E}">
        <p14:creationId xmlns:p14="http://schemas.microsoft.com/office/powerpoint/2010/main" val="33362694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8A7530-256F-4BA6-B21E-3C641760B1D4}" type="datetimeFigureOut">
              <a:rPr lang="de-DE" smtClean="0"/>
              <a:t>26.11.2020</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68790-3B45-40A7-A745-18ED7FB589B8}" type="slidenum">
              <a:rPr lang="de-DE" smtClean="0"/>
              <a:t>‹#›</a:t>
            </a:fld>
            <a:endParaRPr lang="de-DE"/>
          </a:p>
        </p:txBody>
      </p:sp>
    </p:spTree>
    <p:extLst>
      <p:ext uri="{BB962C8B-B14F-4D97-AF65-F5344CB8AC3E}">
        <p14:creationId xmlns:p14="http://schemas.microsoft.com/office/powerpoint/2010/main" val="353286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digitale-lernwerkstatt.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AB62514A-D87F-4347-A64C-7D22A7C417CF}" type="slidenum">
              <a:rPr lang="de-DE" smtClean="0"/>
              <a:t>3</a:t>
            </a:fld>
            <a:endParaRPr lang="de-DE"/>
          </a:p>
        </p:txBody>
      </p:sp>
    </p:spTree>
    <p:extLst>
      <p:ext uri="{BB962C8B-B14F-4D97-AF65-F5344CB8AC3E}">
        <p14:creationId xmlns:p14="http://schemas.microsoft.com/office/powerpoint/2010/main" val="2124482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dirty="0"/>
              <a:t>Einführendes Video zu digitalen Berufen im 21. Jahrhundert</a:t>
            </a:r>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4</a:t>
            </a:fld>
            <a:endParaRPr lang="de-DE"/>
          </a:p>
        </p:txBody>
      </p:sp>
    </p:spTree>
    <p:extLst>
      <p:ext uri="{BB962C8B-B14F-4D97-AF65-F5344CB8AC3E}">
        <p14:creationId xmlns:p14="http://schemas.microsoft.com/office/powerpoint/2010/main" val="3870883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a:t>
            </a:r>
          </a:p>
          <a:p>
            <a:r>
              <a:rPr lang="de-DE"/>
              <a:t>Einleitende Frage an Schüler*innen.</a:t>
            </a:r>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5</a:t>
            </a:fld>
            <a:endParaRPr lang="de-DE"/>
          </a:p>
        </p:txBody>
      </p:sp>
    </p:spTree>
    <p:extLst>
      <p:ext uri="{BB962C8B-B14F-4D97-AF65-F5344CB8AC3E}">
        <p14:creationId xmlns:p14="http://schemas.microsoft.com/office/powerpoint/2010/main" val="2191595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a:t>
            </a:r>
          </a:p>
          <a:p>
            <a:endParaRPr lang="de-DE"/>
          </a:p>
          <a:p>
            <a:r>
              <a:rPr lang="de-DE" sz="1200" b="0" i="0" kern="1200">
                <a:solidFill>
                  <a:schemeClr val="tx1"/>
                </a:solidFill>
                <a:effectLst/>
                <a:latin typeface="+mn-lt"/>
                <a:ea typeface="+mn-ea"/>
                <a:cs typeface="+mn-cs"/>
              </a:rPr>
              <a:t>Die Studiengemeinschaft Darmstadt und TNS Infratest befragten in ihrer gemeinsamen Studie 300 Personalverantwortliche aus deutschen Unternehmen befragt, welche digitalen Skills wichtig sind. </a:t>
            </a:r>
          </a:p>
          <a:p>
            <a:r>
              <a:rPr lang="de-DE" sz="1200" b="0" i="0" kern="1200">
                <a:solidFill>
                  <a:schemeClr val="tx1"/>
                </a:solidFill>
                <a:effectLst/>
                <a:latin typeface="+mn-lt"/>
                <a:ea typeface="+mn-ea"/>
                <a:cs typeface="+mn-cs"/>
              </a:rPr>
              <a:t>Die Daten zeigen, dass Arbeitnehmer mit entsprechenden Kenntnissen hochgeschätzt werden. Dementsprechend lohnt es sich auch für Schüler*innen einem Studiengang/Ausbildung zu absolvieren, der/die sich mit der Digitalisierung beschäftigt. </a:t>
            </a:r>
          </a:p>
          <a:p>
            <a:endParaRPr lang="de-DE" sz="1200" b="0" i="0" kern="1200">
              <a:solidFill>
                <a:schemeClr val="tx1"/>
              </a:solidFill>
              <a:effectLst/>
              <a:latin typeface="+mn-lt"/>
              <a:ea typeface="+mn-ea"/>
              <a:cs typeface="+mn-cs"/>
            </a:endParaRPr>
          </a:p>
          <a:p>
            <a:r>
              <a:rPr lang="de-DE" sz="1200" b="0" i="0" kern="1200">
                <a:solidFill>
                  <a:schemeClr val="tx1"/>
                </a:solidFill>
                <a:effectLst/>
                <a:latin typeface="+mn-lt"/>
                <a:ea typeface="+mn-ea"/>
                <a:cs typeface="+mn-cs"/>
              </a:rPr>
              <a:t>Die vollständige Studie findet sich hier: http://www.sgd.de/weiterbildungstrends.php</a:t>
            </a:r>
            <a:endParaRPr lang="de-DE"/>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6</a:t>
            </a:fld>
            <a:endParaRPr lang="de-DE"/>
          </a:p>
        </p:txBody>
      </p:sp>
    </p:spTree>
    <p:extLst>
      <p:ext uri="{BB962C8B-B14F-4D97-AF65-F5344CB8AC3E}">
        <p14:creationId xmlns:p14="http://schemas.microsoft.com/office/powerpoint/2010/main" val="393822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a:t>
            </a:r>
          </a:p>
          <a:p>
            <a:endParaRPr lang="de-DE"/>
          </a:p>
          <a:p>
            <a:endParaRPr lang="de-DE"/>
          </a:p>
          <a:p>
            <a:r>
              <a:rPr lang="de-DE"/>
              <a:t>Ergänzungen: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a:t>-wichtigste</a:t>
            </a:r>
            <a:r>
              <a:rPr lang="de-DE" baseline="0"/>
              <a:t> Aufgabe: Persönliche Ansprache der Kunden und </a:t>
            </a:r>
            <a:r>
              <a:rPr lang="de-DE" sz="1200"/>
              <a:t>Konsistenz der Markenpräsentation über verschiedene digitale Kanäle</a:t>
            </a:r>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7</a:t>
            </a:fld>
            <a:endParaRPr lang="de-DE"/>
          </a:p>
        </p:txBody>
      </p:sp>
    </p:spTree>
    <p:extLst>
      <p:ext uri="{BB962C8B-B14F-4D97-AF65-F5344CB8AC3E}">
        <p14:creationId xmlns:p14="http://schemas.microsoft.com/office/powerpoint/2010/main" val="608959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baseline="0" dirty="0"/>
              <a:t>Dieser Job ist eher ein Beispiel dafür, dass Digitalisierung nicht nur darauf wirkt, was wir arbeiten, sondern auch beeinflusst, wie wir in Zukunft arbeiten (wollen). Er soll zeigen, dass Unternehmen im Zuge der Digitalisierung im Wettbewerb um das beste Personal auch neue (vielleicht bessere) Bedingungen für ihre Mitarbeiter schaffen müssen. Ein Feel Good Manager als moderne Variante des Personalmanagers ist dafür ein gutes Beispiel. Aktuell finden sich vor allem in der Digitalbranche viele Unternehmen, die FG-Manager beschäftigen. </a:t>
            </a:r>
            <a:br>
              <a:rPr lang="de-DE" baseline="0" dirty="0"/>
            </a:br>
            <a:br>
              <a:rPr lang="de-DE" baseline="0" dirty="0"/>
            </a:br>
            <a:r>
              <a:rPr lang="de-DE" baseline="0" dirty="0"/>
              <a:t>Ergänzungen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 </a:t>
            </a:r>
            <a:r>
              <a:rPr lang="de-DE" sz="1200" dirty="0"/>
              <a:t>„Moderne Variante des Personalmanagers“, kümmert sich um das Wohlergehen des Personals</a:t>
            </a:r>
          </a:p>
          <a:p>
            <a:r>
              <a:rPr lang="de-DE" dirty="0"/>
              <a:t>-</a:t>
            </a:r>
            <a:r>
              <a:rPr lang="de-DE" sz="1200" dirty="0"/>
              <a:t>Die meisten Feel Good Manager kommen aus dem Personalbereich, aber auch Quereinsteiger sind nicht selten. </a:t>
            </a:r>
          </a:p>
          <a:p>
            <a:r>
              <a:rPr lang="de-DE" sz="1200" dirty="0"/>
              <a:t>-Ein Studium ist für diesen Job keine Voraussetzung.</a:t>
            </a:r>
            <a:endParaRPr lang="de-DE"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8</a:t>
            </a:fld>
            <a:endParaRPr lang="de-DE"/>
          </a:p>
        </p:txBody>
      </p:sp>
    </p:spTree>
    <p:extLst>
      <p:ext uri="{BB962C8B-B14F-4D97-AF65-F5344CB8AC3E}">
        <p14:creationId xmlns:p14="http://schemas.microsoft.com/office/powerpoint/2010/main" val="2291502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9</a:t>
            </a:fld>
            <a:endParaRPr lang="de-DE"/>
          </a:p>
        </p:txBody>
      </p:sp>
    </p:spTree>
    <p:extLst>
      <p:ext uri="{BB962C8B-B14F-4D97-AF65-F5344CB8AC3E}">
        <p14:creationId xmlns:p14="http://schemas.microsoft.com/office/powerpoint/2010/main" val="1964837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dirty="0"/>
              <a:t>Mögliche Übung für die</a:t>
            </a:r>
            <a:r>
              <a:rPr lang="de-DE" baseline="0" dirty="0"/>
              <a:t> Klasse: jede/r Schüler/in sucht sich einen IT-Beruf raus (15 min), gibt in eigenen Worten die Tätigkeit wieder und erläutert in einigen Sätzen, warum er/sie ihn interessant findet. </a:t>
            </a:r>
            <a:endParaRPr lang="de-DE"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10</a:t>
            </a:fld>
            <a:endParaRPr lang="de-DE"/>
          </a:p>
        </p:txBody>
      </p:sp>
    </p:spTree>
    <p:extLst>
      <p:ext uri="{BB962C8B-B14F-4D97-AF65-F5344CB8AC3E}">
        <p14:creationId xmlns:p14="http://schemas.microsoft.com/office/powerpoint/2010/main" val="2969035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mn-lt"/>
                <a:ea typeface="+mn-ea"/>
                <a:cs typeface="+mn-cs"/>
              </a:rPr>
              <a:t>Hinweise: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mn-lt"/>
                <a:ea typeface="+mn-ea"/>
                <a:cs typeface="+mn-cs"/>
              </a:rPr>
              <a:t>Zum Abschluss auf die Erwartungen eingehen, die die Teilnehmer für sich notiert haben oder die am Flipchart stehen. Konkret darauf eingehen und nachhaken, wo noch Fragen offen sind. </a:t>
            </a:r>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12</a:t>
            </a:fld>
            <a:endParaRPr lang="de-DE"/>
          </a:p>
        </p:txBody>
      </p:sp>
    </p:spTree>
    <p:extLst>
      <p:ext uri="{BB962C8B-B14F-4D97-AF65-F5344CB8AC3E}">
        <p14:creationId xmlns:p14="http://schemas.microsoft.com/office/powerpoint/2010/main" val="2457526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dirty="0"/>
              <a:t>Es gibt auch die Möglichkeit dieses Modul auf der Seite </a:t>
            </a:r>
            <a:r>
              <a:rPr lang="de-DE" dirty="0">
                <a:hlinkClick r:id="rId3"/>
              </a:rPr>
              <a:t>www.digitale-lernwerkstatt.com</a:t>
            </a:r>
            <a:r>
              <a:rPr lang="de-DE" dirty="0"/>
              <a:t> den Schülern digital zu vermitteln.</a:t>
            </a:r>
            <a:r>
              <a:rPr lang="de-DE" baseline="0" dirty="0"/>
              <a:t> Die Schüler klicken sich am Computer eigenständig durch die Informationen. </a:t>
            </a:r>
            <a:endParaRPr lang="de-DE" dirty="0"/>
          </a:p>
          <a:p>
            <a:endParaRPr lang="de-DE" dirty="0"/>
          </a:p>
        </p:txBody>
      </p:sp>
      <p:sp>
        <p:nvSpPr>
          <p:cNvPr id="4" name="Slide Number Placeholder 3"/>
          <p:cNvSpPr>
            <a:spLocks noGrp="1"/>
          </p:cNvSpPr>
          <p:nvPr>
            <p:ph type="sldNum" sz="quarter" idx="5"/>
          </p:nvPr>
        </p:nvSpPr>
        <p:spPr/>
        <p:txBody>
          <a:bodyPr/>
          <a:lstStyle/>
          <a:p>
            <a:fld id="{AB62514A-D87F-4347-A64C-7D22A7C417CF}" type="slidenum">
              <a:rPr lang="de-DE" smtClean="0"/>
              <a:t>13</a:t>
            </a:fld>
            <a:endParaRPr lang="de-DE"/>
          </a:p>
        </p:txBody>
      </p:sp>
    </p:spTree>
    <p:extLst>
      <p:ext uri="{BB962C8B-B14F-4D97-AF65-F5344CB8AC3E}">
        <p14:creationId xmlns:p14="http://schemas.microsoft.com/office/powerpoint/2010/main" val="3910779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a:t>
            </a:r>
          </a:p>
          <a:p>
            <a:endParaRPr lang="de-DE"/>
          </a:p>
          <a:p>
            <a:r>
              <a:rPr lang="de-DE"/>
              <a:t>Eventuell eigene E-Mail Adresse angeben, falls die Workshopteilnehmer</a:t>
            </a:r>
            <a:r>
              <a:rPr lang="de-DE" baseline="0"/>
              <a:t> im Nachgang noch Fragen haben.</a:t>
            </a:r>
            <a:endParaRPr lang="de-DE"/>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14</a:t>
            </a:fld>
            <a:endParaRPr lang="de-DE"/>
          </a:p>
        </p:txBody>
      </p:sp>
    </p:spTree>
    <p:extLst>
      <p:ext uri="{BB962C8B-B14F-4D97-AF65-F5344CB8AC3E}">
        <p14:creationId xmlns:p14="http://schemas.microsoft.com/office/powerpoint/2010/main" val="3027825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16</a:t>
            </a:fld>
            <a:endParaRPr lang="de-DE"/>
          </a:p>
        </p:txBody>
      </p:sp>
    </p:spTree>
    <p:extLst>
      <p:ext uri="{BB962C8B-B14F-4D97-AF65-F5344CB8AC3E}">
        <p14:creationId xmlns:p14="http://schemas.microsoft.com/office/powerpoint/2010/main" val="2879995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17</a:t>
            </a:fld>
            <a:endParaRPr lang="de-DE"/>
          </a:p>
        </p:txBody>
      </p:sp>
    </p:spTree>
    <p:extLst>
      <p:ext uri="{BB962C8B-B14F-4D97-AF65-F5344CB8AC3E}">
        <p14:creationId xmlns:p14="http://schemas.microsoft.com/office/powerpoint/2010/main" val="28346005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18</a:t>
            </a:fld>
            <a:endParaRPr lang="de-DE"/>
          </a:p>
        </p:txBody>
      </p:sp>
    </p:spTree>
    <p:extLst>
      <p:ext uri="{BB962C8B-B14F-4D97-AF65-F5344CB8AC3E}">
        <p14:creationId xmlns:p14="http://schemas.microsoft.com/office/powerpoint/2010/main" val="1061201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endParaRPr lang="de-DE" dirty="0"/>
          </a:p>
          <a:p>
            <a:r>
              <a:rPr lang="de-DE" dirty="0"/>
              <a:t>Eher ein Beispiel dafür, wo man sich hin entwickeln kann (wenn man zum Beispiel als Big Data Engineer, Management</a:t>
            </a:r>
            <a:r>
              <a:rPr lang="de-DE" baseline="0" dirty="0"/>
              <a:t> Scientist oder Big Data Scientist startet)</a:t>
            </a:r>
            <a:r>
              <a:rPr lang="de-DE" dirty="0"/>
              <a:t>, da dieser Job mehrjährige Berufserfahrung</a:t>
            </a:r>
            <a:r>
              <a:rPr lang="de-DE" baseline="0" dirty="0"/>
              <a:t> voraussetzt. </a:t>
            </a:r>
            <a:endParaRPr lang="de-DE"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19</a:t>
            </a:fld>
            <a:endParaRPr lang="de-DE"/>
          </a:p>
        </p:txBody>
      </p:sp>
    </p:spTree>
    <p:extLst>
      <p:ext uri="{BB962C8B-B14F-4D97-AF65-F5344CB8AC3E}">
        <p14:creationId xmlns:p14="http://schemas.microsoft.com/office/powerpoint/2010/main" val="34634219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20</a:t>
            </a:fld>
            <a:endParaRPr lang="de-DE"/>
          </a:p>
        </p:txBody>
      </p:sp>
    </p:spTree>
    <p:extLst>
      <p:ext uri="{BB962C8B-B14F-4D97-AF65-F5344CB8AC3E}">
        <p14:creationId xmlns:p14="http://schemas.microsoft.com/office/powerpoint/2010/main" val="2955048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21</a:t>
            </a:fld>
            <a:endParaRPr lang="de-DE"/>
          </a:p>
        </p:txBody>
      </p:sp>
    </p:spTree>
    <p:extLst>
      <p:ext uri="{BB962C8B-B14F-4D97-AF65-F5344CB8AC3E}">
        <p14:creationId xmlns:p14="http://schemas.microsoft.com/office/powerpoint/2010/main" val="1547258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22</a:t>
            </a:fld>
            <a:endParaRPr lang="de-DE"/>
          </a:p>
        </p:txBody>
      </p:sp>
    </p:spTree>
    <p:extLst>
      <p:ext uri="{BB962C8B-B14F-4D97-AF65-F5344CB8AC3E}">
        <p14:creationId xmlns:p14="http://schemas.microsoft.com/office/powerpoint/2010/main" val="2989771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23</a:t>
            </a:fld>
            <a:endParaRPr lang="de-DE"/>
          </a:p>
        </p:txBody>
      </p:sp>
    </p:spTree>
    <p:extLst>
      <p:ext uri="{BB962C8B-B14F-4D97-AF65-F5344CB8AC3E}">
        <p14:creationId xmlns:p14="http://schemas.microsoft.com/office/powerpoint/2010/main" val="299678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Hinweis:</a:t>
            </a:r>
            <a:r>
              <a:rPr lang="de-DE" baseline="0"/>
              <a:t> Dies ist auch noch ein Job, der Berufserfahrung voraussetzt. Er wurde ausgewählt um zu zeigen, wie man auf mehreren der vorangegangenen Berufe aufsetzen kann und in welche Richtung die Entwicklung möglich ist. </a:t>
            </a:r>
            <a:endParaRPr lang="de-DE"/>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24</a:t>
            </a:fld>
            <a:endParaRPr lang="de-DE"/>
          </a:p>
        </p:txBody>
      </p:sp>
    </p:spTree>
    <p:extLst>
      <p:ext uri="{BB962C8B-B14F-4D97-AF65-F5344CB8AC3E}">
        <p14:creationId xmlns:p14="http://schemas.microsoft.com/office/powerpoint/2010/main" val="100489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25</a:t>
            </a:fld>
            <a:endParaRPr lang="de-DE"/>
          </a:p>
        </p:txBody>
      </p:sp>
    </p:spTree>
    <p:extLst>
      <p:ext uri="{BB962C8B-B14F-4D97-AF65-F5344CB8AC3E}">
        <p14:creationId xmlns:p14="http://schemas.microsoft.com/office/powerpoint/2010/main" val="3250207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 </a:t>
            </a:r>
          </a:p>
          <a:p>
            <a:endParaRPr lang="de-DE"/>
          </a:p>
          <a:p>
            <a:r>
              <a:rPr lang="de-DE"/>
              <a:t>Weitere</a:t>
            </a:r>
            <a:r>
              <a:rPr lang="de-DE" baseline="0"/>
              <a:t> Details im Word-Dokument. Hinweis für die Teilnehmer: Mit diesem Job kann man in allen produzierenden Unternehmen arbeiten, aber auch in der Verkehrs- und Energiewirtschaft. </a:t>
            </a:r>
            <a:endParaRPr lang="de-DE"/>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26</a:t>
            </a:fld>
            <a:endParaRPr lang="de-DE"/>
          </a:p>
        </p:txBody>
      </p:sp>
    </p:spTree>
    <p:extLst>
      <p:ext uri="{BB962C8B-B14F-4D97-AF65-F5344CB8AC3E}">
        <p14:creationId xmlns:p14="http://schemas.microsoft.com/office/powerpoint/2010/main" val="38163864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 </a:t>
            </a:r>
          </a:p>
          <a:p>
            <a:endParaRPr lang="de-DE"/>
          </a:p>
          <a:p>
            <a:r>
              <a:rPr lang="de-DE"/>
              <a:t>Weitere</a:t>
            </a:r>
            <a:r>
              <a:rPr lang="de-DE" baseline="0"/>
              <a:t> Details im Word-Dokument. Hinweis für die Teilnehmer: Mit diesem Job kann man Beschäftigung in so gut wie allen Wirtschaftsbereichen finden. Das technische Verständnis, das Informatikkaufleute erlernen ist eine wichtige Grundlage, um im Zeitalter der Digitalisierung auch Quereinsteigerjobs zu finden, weil man das IT-Wissen gut mit den verschiedensten anderen Inhalten verknüpfen kann.</a:t>
            </a:r>
            <a:endParaRPr lang="de-DE"/>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27</a:t>
            </a:fld>
            <a:endParaRPr lang="de-DE"/>
          </a:p>
        </p:txBody>
      </p:sp>
    </p:spTree>
    <p:extLst>
      <p:ext uri="{BB962C8B-B14F-4D97-AF65-F5344CB8AC3E}">
        <p14:creationId xmlns:p14="http://schemas.microsoft.com/office/powerpoint/2010/main" val="25053238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 </a:t>
            </a:r>
          </a:p>
          <a:p>
            <a:endParaRPr lang="de-DE"/>
          </a:p>
          <a:p>
            <a:r>
              <a:rPr lang="de-DE"/>
              <a:t>Video: https://www.youtube.com/watch?v=e1W13KI18aY&amp;list=PLuxgzHkn4wvJrEJQ4QmAcCnMwGrCjXrfG#t=87 (4:24</a:t>
            </a:r>
            <a:r>
              <a:rPr lang="de-DE" baseline="0"/>
              <a:t> min; laufen lassen bis 3:45, danach kommt nur Abspann mit Versprechern)</a:t>
            </a:r>
            <a:endParaRPr lang="de-DE"/>
          </a:p>
          <a:p>
            <a:endParaRPr lang="de-DE"/>
          </a:p>
          <a:p>
            <a:endParaRPr lang="de-DE"/>
          </a:p>
          <a:p>
            <a:r>
              <a:rPr lang="de-DE"/>
              <a:t>Weitere</a:t>
            </a:r>
            <a:r>
              <a:rPr lang="de-DE" baseline="0"/>
              <a:t> Details im Word-Dokument. Hinweis für die Teilnehmer: Mit diesem Job kann man in allen produzierenden Unternehmen arbeiten. Es ist einer der führenden Berufe, wenn es um Digitalisierung geht, weil er sich mit einer Vielzahl neuer Technologien beschäftigt und diese im Unternehmen einsetzt. Besonders interessant wird es bei dem Einsatz von Robotern und der Planung für Mensch-Maschine Teams.</a:t>
            </a:r>
            <a:endParaRPr lang="de-DE"/>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28</a:t>
            </a:fld>
            <a:endParaRPr lang="de-DE"/>
          </a:p>
        </p:txBody>
      </p:sp>
    </p:spTree>
    <p:extLst>
      <p:ext uri="{BB962C8B-B14F-4D97-AF65-F5344CB8AC3E}">
        <p14:creationId xmlns:p14="http://schemas.microsoft.com/office/powerpoint/2010/main" val="34858100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D060373-5565-4212-9B8B-3A419FF66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234"/>
            <a:ext cx="12192000" cy="6858000"/>
          </a:xfrm>
          <a:prstGeom prst="rect">
            <a:avLst/>
          </a:prstGeom>
        </p:spPr>
      </p:pic>
      <p:sp>
        <p:nvSpPr>
          <p:cNvPr id="2" name="Title 1">
            <a:extLst>
              <a:ext uri="{FF2B5EF4-FFF2-40B4-BE49-F238E27FC236}">
                <a16:creationId xmlns:a16="http://schemas.microsoft.com/office/drawing/2014/main" id="{DA91C95E-1F60-4FFE-951E-955247E1E80C}"/>
              </a:ext>
            </a:extLst>
          </p:cNvPr>
          <p:cNvSpPr>
            <a:spLocks noGrp="1"/>
          </p:cNvSpPr>
          <p:nvPr>
            <p:ph type="ctrTitle"/>
          </p:nvPr>
        </p:nvSpPr>
        <p:spPr>
          <a:xfrm>
            <a:off x="839788" y="1139492"/>
            <a:ext cx="9144000" cy="2387600"/>
          </a:xfrm>
        </p:spPr>
        <p:txBody>
          <a:bodyPr anchor="b">
            <a:normAutofit/>
          </a:bodyPr>
          <a:lstStyle>
            <a:lvl1pPr algn="l">
              <a:defRPr sz="6600" b="1">
                <a:latin typeface="+mj-lt"/>
              </a:defRPr>
            </a:lvl1pPr>
          </a:lstStyle>
          <a:p>
            <a:endParaRPr lang="de-DE" dirty="0"/>
          </a:p>
        </p:txBody>
      </p:sp>
      <p:sp>
        <p:nvSpPr>
          <p:cNvPr id="3" name="Subtitle 2">
            <a:extLst>
              <a:ext uri="{FF2B5EF4-FFF2-40B4-BE49-F238E27FC236}">
                <a16:creationId xmlns:a16="http://schemas.microsoft.com/office/drawing/2014/main" id="{E43D1D47-C51E-4BE4-BC39-63F5EED0BFED}"/>
              </a:ext>
            </a:extLst>
          </p:cNvPr>
          <p:cNvSpPr>
            <a:spLocks noGrp="1"/>
          </p:cNvSpPr>
          <p:nvPr>
            <p:ph type="subTitle" idx="1"/>
          </p:nvPr>
        </p:nvSpPr>
        <p:spPr>
          <a:xfrm>
            <a:off x="839788" y="3527092"/>
            <a:ext cx="9144000" cy="1655762"/>
          </a:xfrm>
        </p:spPr>
        <p:txBody>
          <a:bodyPr>
            <a:normAutofit/>
          </a:bodyPr>
          <a:lstStyle>
            <a:lvl1pPr marL="0" indent="0" algn="l">
              <a:buNone/>
              <a:defRPr sz="4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DE" dirty="0"/>
          </a:p>
        </p:txBody>
      </p:sp>
      <p:sp>
        <p:nvSpPr>
          <p:cNvPr id="5" name="Footer Placeholder 4">
            <a:extLst>
              <a:ext uri="{FF2B5EF4-FFF2-40B4-BE49-F238E27FC236}">
                <a16:creationId xmlns:a16="http://schemas.microsoft.com/office/drawing/2014/main" id="{FAC8A9A6-7606-463C-A46F-29027323BCF9}"/>
              </a:ext>
            </a:extLst>
          </p:cNvPr>
          <p:cNvSpPr>
            <a:spLocks noGrp="1"/>
          </p:cNvSpPr>
          <p:nvPr>
            <p:ph type="ftr" sz="quarter" idx="11"/>
          </p:nvPr>
        </p:nvSpPr>
        <p:spPr/>
        <p:txBody>
          <a:bodyPr/>
          <a:lstStyle/>
          <a:p>
            <a:endParaRPr lang="de-DE" dirty="0"/>
          </a:p>
        </p:txBody>
      </p:sp>
      <p:sp>
        <p:nvSpPr>
          <p:cNvPr id="9" name="AMC_Footer">
            <a:extLst>
              <a:ext uri="{FF2B5EF4-FFF2-40B4-BE49-F238E27FC236}">
                <a16:creationId xmlns:a16="http://schemas.microsoft.com/office/drawing/2014/main" id="{1CF029F6-4DD9-4EA3-9B74-4EA2C6E36FE7}"/>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176092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9788" y="406881"/>
            <a:ext cx="10515600" cy="1325563"/>
          </a:xfrm>
        </p:spPr>
        <p:txBody>
          <a:bodyPr/>
          <a:lstStyle>
            <a:lvl1pPr>
              <a:defRPr>
                <a:latin typeface="+mj-lt"/>
                <a:cs typeface="Calibri" panose="020F0502020204030204" pitchFamily="34" charset="0"/>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3802088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9788" y="406881"/>
            <a:ext cx="10515600" cy="1325563"/>
          </a:xfrm>
        </p:spPr>
        <p:txBody>
          <a:bodyPr/>
          <a:lstStyle>
            <a:lvl1pPr>
              <a:defRPr>
                <a:latin typeface="+mj-lt"/>
                <a:cs typeface="Calibri" panose="020F0502020204030204" pitchFamily="34" charset="0"/>
              </a:defRPr>
            </a:lvl1pPr>
          </a:lstStyle>
          <a:p>
            <a:r>
              <a:rPr lang="en-US" dirty="0"/>
              <a:t>Click to edit Master title style</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281128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wei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238271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wei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3367794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lamp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normAutofit/>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pic>
        <p:nvPicPr>
          <p:cNvPr id="7" name="Content Placeholder 3">
            <a:extLst>
              <a:ext uri="{FF2B5EF4-FFF2-40B4-BE49-F238E27FC236}">
                <a16:creationId xmlns:a16="http://schemas.microsoft.com/office/drawing/2014/main" id="{C936FF59-91C5-4476-88BE-0937B3EBD974}"/>
              </a:ext>
            </a:extLst>
          </p:cNvPr>
          <p:cNvPicPr>
            <a:picLocks noChangeAspect="1"/>
          </p:cNvPicPr>
          <p:nvPr userDrawn="1"/>
        </p:nvPicPr>
        <p:blipFill rotWithShape="1">
          <a:blip r:embed="rId2" cstate="screen">
            <a:alphaModFix amt="69000"/>
            <a:extLst>
              <a:ext uri="{28A0092B-C50C-407E-A947-70E740481C1C}">
                <a14:useLocalDpi xmlns:a14="http://schemas.microsoft.com/office/drawing/2010/main"/>
              </a:ext>
            </a:extLst>
          </a:blip>
          <a:srcRect/>
          <a:stretch/>
        </p:blipFill>
        <p:spPr>
          <a:xfrm>
            <a:off x="7946720" y="533400"/>
            <a:ext cx="4899640" cy="5791200"/>
          </a:xfrm>
          <a:prstGeom prst="rect">
            <a:avLst/>
          </a:prstGeom>
        </p:spPr>
      </p:pic>
    </p:spTree>
    <p:extLst>
      <p:ext uri="{BB962C8B-B14F-4D97-AF65-F5344CB8AC3E}">
        <p14:creationId xmlns:p14="http://schemas.microsoft.com/office/powerpoint/2010/main" val="1302810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mädch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45000"/>
            <a:extLst>
              <a:ext uri="{28A0092B-C50C-407E-A947-70E740481C1C}">
                <a14:useLocalDpi xmlns:a14="http://schemas.microsoft.com/office/drawing/2010/main"/>
              </a:ext>
            </a:extLst>
          </a:blip>
          <a:srcRect/>
          <a:stretch/>
        </p:blipFill>
        <p:spPr>
          <a:xfrm>
            <a:off x="1541907" y="1235829"/>
            <a:ext cx="10331116" cy="5958153"/>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a:xfrm>
            <a:off x="839788" y="407655"/>
            <a:ext cx="10515600" cy="1325563"/>
          </a:xfrm>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E3430721-D2B7-4010-86A0-5E7186DE052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3222040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rob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dirty="0"/>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5107405" y="2187074"/>
            <a:ext cx="7006390" cy="4670926"/>
          </a:xfrm>
          <a:prstGeom prst="rect">
            <a:avLst/>
          </a:prstGeom>
        </p:spPr>
      </p:pic>
      <p:sp>
        <p:nvSpPr>
          <p:cNvPr id="8" name="Content Placeholder 2">
            <a:extLst>
              <a:ext uri="{FF2B5EF4-FFF2-40B4-BE49-F238E27FC236}">
                <a16:creationId xmlns:a16="http://schemas.microsoft.com/office/drawing/2014/main" id="{36B00A57-F87D-4563-8CDE-4290D0B2A0D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914407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des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190847" y="1"/>
            <a:ext cx="13673822" cy="7806036"/>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132188ED-3C6F-4F67-A105-8C03509F561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2076100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B95D-8159-4519-A970-06EB74C8E15D}"/>
              </a:ext>
            </a:extLst>
          </p:cNvPr>
          <p:cNvSpPr>
            <a:spLocks noGrp="1"/>
          </p:cNvSpPr>
          <p:nvPr>
            <p:ph type="title"/>
          </p:nvPr>
        </p:nvSpPr>
        <p:spPr>
          <a:xfrm>
            <a:off x="839788" y="410368"/>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0905D2B2-1A1F-40B0-83B5-0780B4AEFEDD}"/>
              </a:ext>
            </a:extLst>
          </p:cNvPr>
          <p:cNvSpPr>
            <a:spLocks noGrp="1"/>
          </p:cNvSpPr>
          <p:nvPr>
            <p:ph sz="half" idx="1"/>
          </p:nvPr>
        </p:nvSpPr>
        <p:spPr>
          <a:xfrm>
            <a:off x="838200" y="1825625"/>
            <a:ext cx="5181600" cy="4351338"/>
          </a:xfrm>
          <a:solidFill>
            <a:schemeClr val="accent4"/>
          </a:solidFill>
        </p:spPr>
        <p:txBody>
          <a:bodyPr>
            <a:normAutofit/>
          </a:bodyPr>
          <a:lstStyle>
            <a:lvl1pPr>
              <a:defRPr sz="2000">
                <a:latin typeface="+mn-lt"/>
              </a:defRPr>
            </a:lvl1pPr>
            <a:lvl2pPr>
              <a:defRPr sz="1800">
                <a:latin typeface="Graphik" panose="020B0503030202060203" pitchFamily="34" charset="0"/>
              </a:defRPr>
            </a:lvl2pPr>
            <a:lvl3pPr>
              <a:defRPr sz="1600">
                <a:latin typeface="Graphik" panose="020B0503030202060203" pitchFamily="34" charset="0"/>
              </a:defRPr>
            </a:lvl3pPr>
            <a:lvl4pPr>
              <a:defRPr sz="1400">
                <a:latin typeface="Graphik" panose="020B0503030202060203" pitchFamily="34" charset="0"/>
              </a:defRPr>
            </a:lvl4pPr>
            <a:lvl5pPr>
              <a:defRPr sz="1400">
                <a:latin typeface="Graphik" panose="020B050303020206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4" name="Content Placeholder 3">
            <a:extLst>
              <a:ext uri="{FF2B5EF4-FFF2-40B4-BE49-F238E27FC236}">
                <a16:creationId xmlns:a16="http://schemas.microsoft.com/office/drawing/2014/main" id="{5A8641BC-BE72-4905-B3F3-4C0EDA09C569}"/>
              </a:ext>
            </a:extLst>
          </p:cNvPr>
          <p:cNvSpPr>
            <a:spLocks noGrp="1"/>
          </p:cNvSpPr>
          <p:nvPr>
            <p:ph sz="half" idx="2"/>
          </p:nvPr>
        </p:nvSpPr>
        <p:spPr>
          <a:xfrm>
            <a:off x="6172200" y="1825625"/>
            <a:ext cx="5181600" cy="4351338"/>
          </a:xfrm>
          <a:solidFill>
            <a:schemeClr val="accent4"/>
          </a:solidFill>
        </p:spPr>
        <p:txBody>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6" name="Footer Placeholder 5">
            <a:extLst>
              <a:ext uri="{FF2B5EF4-FFF2-40B4-BE49-F238E27FC236}">
                <a16:creationId xmlns:a16="http://schemas.microsoft.com/office/drawing/2014/main" id="{D7F39782-CF5B-4277-94CB-E7FD3AE0482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F663053-698E-4BFD-8F24-C656168770F1}"/>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2037768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pic">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B95D-8159-4519-A970-06EB74C8E15D}"/>
              </a:ext>
            </a:extLst>
          </p:cNvPr>
          <p:cNvSpPr>
            <a:spLocks noGrp="1"/>
          </p:cNvSpPr>
          <p:nvPr>
            <p:ph type="title"/>
          </p:nvPr>
        </p:nvSpPr>
        <p:spPr>
          <a:xfrm>
            <a:off x="839788" y="410368"/>
            <a:ext cx="5180012"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0905D2B2-1A1F-40B0-83B5-0780B4AEFEDD}"/>
              </a:ext>
            </a:extLst>
          </p:cNvPr>
          <p:cNvSpPr>
            <a:spLocks noGrp="1"/>
          </p:cNvSpPr>
          <p:nvPr>
            <p:ph sz="half" idx="1"/>
          </p:nvPr>
        </p:nvSpPr>
        <p:spPr>
          <a:xfrm>
            <a:off x="838200" y="1825625"/>
            <a:ext cx="5181600" cy="4351338"/>
          </a:xfrm>
          <a:solidFill>
            <a:schemeClr val="accent4"/>
          </a:solidFill>
        </p:spPr>
        <p:txBody>
          <a:bodyPr>
            <a:normAutofit/>
          </a:bodyPr>
          <a:lstStyle>
            <a:lvl1pPr>
              <a:defRPr sz="2000">
                <a:latin typeface="+mn-lt"/>
              </a:defRPr>
            </a:lvl1pPr>
            <a:lvl2pPr>
              <a:defRPr sz="1800">
                <a:latin typeface="Graphik" panose="020B0503030202060203" pitchFamily="34" charset="0"/>
              </a:defRPr>
            </a:lvl2pPr>
            <a:lvl3pPr>
              <a:defRPr sz="1600">
                <a:latin typeface="Graphik" panose="020B0503030202060203" pitchFamily="34" charset="0"/>
              </a:defRPr>
            </a:lvl3pPr>
            <a:lvl4pPr>
              <a:defRPr sz="1400">
                <a:latin typeface="Graphik" panose="020B0503030202060203" pitchFamily="34" charset="0"/>
              </a:defRPr>
            </a:lvl4pPr>
            <a:lvl5pPr>
              <a:defRPr sz="1400">
                <a:latin typeface="Graphik" panose="020B050303020206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6" name="Footer Placeholder 5">
            <a:extLst>
              <a:ext uri="{FF2B5EF4-FFF2-40B4-BE49-F238E27FC236}">
                <a16:creationId xmlns:a16="http://schemas.microsoft.com/office/drawing/2014/main" id="{D7F39782-CF5B-4277-94CB-E7FD3AE0482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F663053-698E-4BFD-8F24-C656168770F1}"/>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5" name="Rectangle 4">
            <a:extLst>
              <a:ext uri="{FF2B5EF4-FFF2-40B4-BE49-F238E27FC236}">
                <a16:creationId xmlns:a16="http://schemas.microsoft.com/office/drawing/2014/main" id="{A47FD3A1-E39B-40D4-9EF7-DD6A28E186B1}"/>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91476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bu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E6F7C016-5434-4FF4-8E65-96FEB3DB6C04}"/>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12493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rnzie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187D12-8256-42E4-9F2A-419D2A014255}"/>
              </a:ext>
            </a:extLst>
          </p:cNvPr>
          <p:cNvSpPr/>
          <p:nvPr userDrawn="1"/>
        </p:nvSpPr>
        <p:spPr>
          <a:xfrm>
            <a:off x="0" y="3703156"/>
            <a:ext cx="12192000" cy="315484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Content Placeholder 2">
            <a:extLst>
              <a:ext uri="{FF2B5EF4-FFF2-40B4-BE49-F238E27FC236}">
                <a16:creationId xmlns:a16="http://schemas.microsoft.com/office/drawing/2014/main" id="{81B97BC5-1265-45E2-8B4E-8064D4892101}"/>
              </a:ext>
            </a:extLst>
          </p:cNvPr>
          <p:cNvSpPr>
            <a:spLocks noGrp="1"/>
          </p:cNvSpPr>
          <p:nvPr>
            <p:ph idx="1" hasCustomPrompt="1"/>
          </p:nvPr>
        </p:nvSpPr>
        <p:spPr>
          <a:xfrm>
            <a:off x="838200" y="1823300"/>
            <a:ext cx="10515600" cy="4351338"/>
          </a:xfrm>
        </p:spPr>
        <p:txBody>
          <a:bodyPr/>
          <a:lstStyle>
            <a:lvl1pPr marL="0" indent="0">
              <a:buFontTx/>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Vermittlung folgender Aspekte:</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7" name="Content Placeholder 2">
            <a:extLst>
              <a:ext uri="{FF2B5EF4-FFF2-40B4-BE49-F238E27FC236}">
                <a16:creationId xmlns:a16="http://schemas.microsoft.com/office/drawing/2014/main" id="{98FA0E93-016D-4C94-8139-9CE4AB26BAAF}"/>
              </a:ext>
            </a:extLst>
          </p:cNvPr>
          <p:cNvSpPr>
            <a:spLocks noGrp="1"/>
          </p:cNvSpPr>
          <p:nvPr>
            <p:ph idx="17" hasCustomPrompt="1"/>
          </p:nvPr>
        </p:nvSpPr>
        <p:spPr>
          <a:xfrm>
            <a:off x="839788" y="3703156"/>
            <a:ext cx="10515600" cy="3154844"/>
          </a:xfrm>
          <a:solidFill>
            <a:srgbClr val="FFC000"/>
          </a:solidFill>
        </p:spPr>
        <p:txBody>
          <a:bodyPr/>
          <a:lstStyle>
            <a:lvl1pPr marL="0" indent="0">
              <a:lnSpc>
                <a:spcPct val="100000"/>
              </a:lnSpc>
              <a:spcBef>
                <a:spcPts val="1200"/>
              </a:spcBef>
              <a:buNone/>
              <a:defRPr sz="20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err="1"/>
              <a:t>Voraussetzungen</a:t>
            </a:r>
            <a:r>
              <a:rPr lang="en-US" dirty="0"/>
              <a:t>:</a:t>
            </a:r>
          </a:p>
          <a:p>
            <a:pPr lvl="0"/>
            <a:r>
              <a:rPr lang="en-US" dirty="0" err="1"/>
              <a:t>Empfohlen</a:t>
            </a:r>
            <a:r>
              <a:rPr lang="en-US" dirty="0"/>
              <a:t> </a:t>
            </a:r>
            <a:r>
              <a:rPr lang="en-US" dirty="0" err="1"/>
              <a:t>für</a:t>
            </a:r>
            <a:r>
              <a:rPr lang="en-US" dirty="0"/>
              <a:t>:                                                                       </a:t>
            </a:r>
            <a:r>
              <a:rPr lang="en-US" dirty="0" err="1"/>
              <a:t>Vorbereitung</a:t>
            </a:r>
            <a:r>
              <a:rPr lang="en-US" dirty="0"/>
              <a:t>:</a:t>
            </a:r>
            <a:endParaRPr lang="de-DE" dirty="0"/>
          </a:p>
        </p:txBody>
      </p:sp>
      <p:sp>
        <p:nvSpPr>
          <p:cNvPr id="15" name="Footer Placeholder 5">
            <a:extLst>
              <a:ext uri="{FF2B5EF4-FFF2-40B4-BE49-F238E27FC236}">
                <a16:creationId xmlns:a16="http://schemas.microsoft.com/office/drawing/2014/main" id="{600CC83E-1BD1-7A41-86C3-2C01ADA2D2DC}"/>
              </a:ext>
            </a:extLst>
          </p:cNvPr>
          <p:cNvSpPr>
            <a:spLocks noGrp="1"/>
          </p:cNvSpPr>
          <p:nvPr>
            <p:ph type="ftr" sz="quarter" idx="11"/>
          </p:nvPr>
        </p:nvSpPr>
        <p:spPr>
          <a:xfrm>
            <a:off x="7391584" y="6537399"/>
            <a:ext cx="4141956" cy="161962"/>
          </a:xfrm>
        </p:spPr>
        <p:txBody>
          <a:bodyPr/>
          <a:lstStyle>
            <a:lvl1pPr>
              <a:defRPr>
                <a:latin typeface="Graphik" panose="020B0503030202060203" pitchFamily="34" charset="77"/>
              </a:defRPr>
            </a:lvl1pPr>
          </a:lstStyle>
          <a:p>
            <a:endParaRPr lang="en-US" dirty="0"/>
          </a:p>
        </p:txBody>
      </p:sp>
      <p:pic>
        <p:nvPicPr>
          <p:cNvPr id="4" name="Picture Placeholder 15">
            <a:extLst>
              <a:ext uri="{FF2B5EF4-FFF2-40B4-BE49-F238E27FC236}">
                <a16:creationId xmlns:a16="http://schemas.microsoft.com/office/drawing/2014/main" id="{23F8211E-C7E0-4037-A163-E10A13506E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1449388"/>
          </a:xfrm>
          <a:prstGeom prst="rect">
            <a:avLst/>
          </a:prstGeom>
        </p:spPr>
      </p:pic>
      <p:sp>
        <p:nvSpPr>
          <p:cNvPr id="18" name="Text Placeholder 2">
            <a:extLst>
              <a:ext uri="{FF2B5EF4-FFF2-40B4-BE49-F238E27FC236}">
                <a16:creationId xmlns:a16="http://schemas.microsoft.com/office/drawing/2014/main" id="{491BF72F-5E14-4759-A458-7654D8BCF299}"/>
              </a:ext>
            </a:extLst>
          </p:cNvPr>
          <p:cNvSpPr>
            <a:spLocks noGrp="1"/>
          </p:cNvSpPr>
          <p:nvPr>
            <p:ph type="body" sz="quarter" idx="14"/>
          </p:nvPr>
        </p:nvSpPr>
        <p:spPr>
          <a:xfrm>
            <a:off x="8072067" y="4198511"/>
            <a:ext cx="2964528" cy="2071687"/>
          </a:xfrm>
        </p:spPr>
        <p:txBody>
          <a:bodyPr>
            <a:noAutofit/>
          </a:bodyPr>
          <a:lstStyle>
            <a:lvl1pPr marL="228600" indent="-228600">
              <a:buFont typeface="Wingdings" panose="05000000000000000000" pitchFamily="2" charset="2"/>
              <a:buChar char="ü"/>
              <a:defRPr sz="1600">
                <a:solidFill>
                  <a:schemeClr val="tx1"/>
                </a:solidFill>
              </a:defRPr>
            </a:lvl1pPr>
            <a:lvl2pPr>
              <a:defRPr sz="1050"/>
            </a:lvl2pPr>
            <a:lvl3pPr>
              <a:defRPr sz="1000"/>
            </a:lvl3pPr>
            <a:lvl4pPr>
              <a:defRPr sz="900"/>
            </a:lvl4pPr>
            <a:lvl5pPr>
              <a:defRPr sz="900"/>
            </a:lvl5pPr>
          </a:lstStyle>
          <a:p>
            <a:pPr lvl="0"/>
            <a:r>
              <a:rPr lang="en-US" dirty="0"/>
              <a:t>Click to edit Master text styles</a:t>
            </a:r>
          </a:p>
        </p:txBody>
      </p:sp>
      <p:sp>
        <p:nvSpPr>
          <p:cNvPr id="20" name="Text Placeholder 2">
            <a:extLst>
              <a:ext uri="{FF2B5EF4-FFF2-40B4-BE49-F238E27FC236}">
                <a16:creationId xmlns:a16="http://schemas.microsoft.com/office/drawing/2014/main" id="{BA591DCE-1E8B-4D79-9355-B288AF887923}"/>
              </a:ext>
            </a:extLst>
          </p:cNvPr>
          <p:cNvSpPr>
            <a:spLocks noGrp="1"/>
          </p:cNvSpPr>
          <p:nvPr>
            <p:ph type="body" sz="quarter" idx="16"/>
          </p:nvPr>
        </p:nvSpPr>
        <p:spPr>
          <a:xfrm>
            <a:off x="2780559" y="4198511"/>
            <a:ext cx="3488962" cy="2071687"/>
          </a:xfrm>
        </p:spPr>
        <p:txBody>
          <a:bodyPr>
            <a:noAutofit/>
          </a:bodyPr>
          <a:lstStyle>
            <a:lvl1pPr marL="228600" indent="-228600">
              <a:buFont typeface="Wingdings" panose="05000000000000000000" pitchFamily="2" charset="2"/>
              <a:buChar char="ü"/>
              <a:defRPr sz="1600">
                <a:solidFill>
                  <a:schemeClr val="tx1"/>
                </a:solidFill>
              </a:defRPr>
            </a:lvl1pPr>
            <a:lvl2pPr>
              <a:defRPr sz="1050"/>
            </a:lvl2pPr>
            <a:lvl3pPr>
              <a:defRPr sz="1000"/>
            </a:lvl3pPr>
            <a:lvl4pPr>
              <a:defRPr sz="900"/>
            </a:lvl4pPr>
            <a:lvl5pPr>
              <a:defRPr sz="900"/>
            </a:lvl5pPr>
          </a:lstStyle>
          <a:p>
            <a:pPr lvl="0"/>
            <a:r>
              <a:rPr lang="en-US" dirty="0"/>
              <a:t>Click to edit Master text styles</a:t>
            </a:r>
          </a:p>
        </p:txBody>
      </p:sp>
      <p:sp>
        <p:nvSpPr>
          <p:cNvPr id="12" name="Title 1">
            <a:extLst>
              <a:ext uri="{FF2B5EF4-FFF2-40B4-BE49-F238E27FC236}">
                <a16:creationId xmlns:a16="http://schemas.microsoft.com/office/drawing/2014/main" id="{1BAC5371-6ACB-42B5-97C7-7612A463BB9F}"/>
              </a:ext>
            </a:extLst>
          </p:cNvPr>
          <p:cNvSpPr txBox="1">
            <a:spLocks/>
          </p:cNvSpPr>
          <p:nvPr userDrawn="1"/>
        </p:nvSpPr>
        <p:spPr>
          <a:xfrm>
            <a:off x="839788" y="40688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Lernziele</a:t>
            </a:r>
            <a:endParaRPr lang="de-DE" dirty="0"/>
          </a:p>
        </p:txBody>
      </p:sp>
      <p:sp>
        <p:nvSpPr>
          <p:cNvPr id="21" name="AMC_Footer">
            <a:extLst>
              <a:ext uri="{FF2B5EF4-FFF2-40B4-BE49-F238E27FC236}">
                <a16:creationId xmlns:a16="http://schemas.microsoft.com/office/drawing/2014/main" id="{CE32ED7B-6CA9-41D0-8CED-BF6E8ADB1EEA}"/>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3339416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utzungsbedingunge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AFFC4A1-58EE-4031-B316-7A2D965A52A7}"/>
              </a:ext>
            </a:extLst>
          </p:cNvPr>
          <p:cNvPicPr>
            <a:picLocks noChangeAspect="1"/>
          </p:cNvPicPr>
          <p:nvPr userDrawn="1"/>
        </p:nvPicPr>
        <p:blipFill>
          <a:blip r:embed="rId2">
            <a:alphaModFix amt="46000"/>
          </a:blip>
          <a:stretch>
            <a:fillRect/>
          </a:stretch>
        </p:blipFill>
        <p:spPr>
          <a:xfrm>
            <a:off x="4762" y="-11025"/>
            <a:ext cx="12187239" cy="6858751"/>
          </a:xfrm>
          <a:prstGeom prst="rect">
            <a:avLst/>
          </a:prstGeom>
        </p:spPr>
      </p:pic>
      <p:sp>
        <p:nvSpPr>
          <p:cNvPr id="11" name="Content Placeholder 2">
            <a:extLst>
              <a:ext uri="{FF2B5EF4-FFF2-40B4-BE49-F238E27FC236}">
                <a16:creationId xmlns:a16="http://schemas.microsoft.com/office/drawing/2014/main" id="{8DED377E-E4DD-4946-B104-44D645B86A14}"/>
              </a:ext>
            </a:extLst>
          </p:cNvPr>
          <p:cNvSpPr>
            <a:spLocks noGrp="1"/>
          </p:cNvSpPr>
          <p:nvPr>
            <p:ph idx="1" hasCustomPrompt="1"/>
          </p:nvPr>
        </p:nvSpPr>
        <p:spPr>
          <a:xfrm>
            <a:off x="839788" y="1807398"/>
            <a:ext cx="10685904" cy="4351338"/>
          </a:xfrm>
        </p:spPr>
        <p:txBody>
          <a:bodyPr>
            <a:normAutofit/>
          </a:bodyPr>
          <a:lstStyle>
            <a:lvl1pPr marL="0" indent="0" algn="just">
              <a:lnSpc>
                <a:spcPct val="100000"/>
              </a:lnSpc>
              <a:spcBef>
                <a:spcPts val="600"/>
              </a:spcBef>
              <a:spcAft>
                <a:spcPts val="300"/>
              </a:spcAft>
              <a:buNone/>
              <a:defRPr sz="900">
                <a:latin typeface="+mn-lt"/>
              </a:defRPr>
            </a:lvl1pPr>
            <a:lvl2pPr>
              <a:defRPr>
                <a:latin typeface="+mn-lt"/>
              </a:defRPr>
            </a:lvl2pPr>
            <a:lvl3pPr>
              <a:defRPr>
                <a:latin typeface="+mn-lt"/>
              </a:defRPr>
            </a:lvl3pPr>
            <a:lvl4pPr>
              <a:defRPr>
                <a:latin typeface="+mn-lt"/>
              </a:defRPr>
            </a:lvl4pPr>
            <a:lvl5pPr>
              <a:defRPr>
                <a:latin typeface="+mn-lt"/>
              </a:defRPr>
            </a:lvl5pPr>
          </a:lstStyle>
          <a:p>
            <a:pPr fontAlgn="t"/>
            <a:r>
              <a:rPr lang="en-US" sz="800" dirty="0"/>
              <a:t>D</a:t>
            </a:r>
            <a:r>
              <a:rPr lang="de-DE" sz="800" dirty="0"/>
              <a:t>iese Allgemeinen Geschäftsbedingungen ("AGB") gelten für die Nutzung des Portals „Digitale Lernwerkstatt“ (das „Portal“). Die AGB regeln das Verhältnis zwischen der Accenture Holding GmbH &amp; Co. KG als den Betreibern des Portals ("Accenture") und dem jeweiligen Nutzer ("Nutzer"). "Inhalt(e)" bedeutet Bilder, Videos, Präsentationen und sonstige Schulungsunterlagen, diese stehen unter der Lizenz Creative Commons BY NC ND auf dem Portal zur Verfügung. Accenture kann diese Bedingungen jederzeit und ohne Ankündigung anpassen. Accenture behält sich das Recht vor, den Nutzungsvertrag jederzeit und ohne Angabe von Gründen zu kündigen und die weitere Nutzung der Website zu untersagen, es besteht kein Anspruch zur Nutzung des Portals. Das Massenkopieren der bereitgestellten Inhalte ist untersagt sofern keine ausdrückliche Erlaubnis durch Accenture erteilt wurde. Die Zusammenstellung der Inhalte ist als kollektives Werk entsprechend internationaler Konventionen und Gesetze zum geistigen Eigentum urheberrechtlich geschützt. Alle bereitgestellten Inhalte auf dem Portal werden unter der Lizenz Creative Commons BY NC ND zur Verfügung gestellt. Die Inhalte können kostenlos für nicht kommerzielle Anwendungen in digitaler oder gedruckter Form verwendet werden. Zur Nutzung für kommerzielle Zwecke ist die vorherige Zustimmung von Accenture einzuholen. Der Nutzer ist für die Art und Weise der Verwendung der bereitgestellten Inhalte und der Beachtung der Nutzungsbedingungen verlinkter Plattformen und Webseiten selbst verantwortlich. Der Nutzer stellt Accenture von sämtlichen Ansprüchen frei, die Dritte gegenüber Accenture geltend machen aufgrund einer Verletzung ihrer Rechte durch die Nutzung der über das Portal zur Verfügung stehenden Inhalte. Der Nutzer übernimmt hierbei die Kosten einer notwendigen Rechtsverteidigung von Accenture einschließlich sämtlicher Gerichts- und Anwaltskosten. Dies gilt dann nicht, wenn die Rechtsverletzung nicht durch schuldhaftes Verhalten des Nutzers verursacht wurde. Der Nutzer ist verpflichtet, Accenture für den Fall einer Inanspruchnahme durch Dritte unverzüglich, wahrheitsgemäß und vollständig sämtliche ihm zur Verfügung stehende Informationen mitzuteilen, die für eine Prüfung der Ansprüche und eine Verteidigung erforderlich sind. Darüber hinausgehende Schadensersatzansprüche von Accenture gegenüber dem Nutzer bleiben unberührt. Sämtliche Inhalte, die auf dem Portal bereitgestellt werden, wurden und werden mit äußerster Sorgfalt erstellt und regelmäßig überprüft. Accenture übernimmt jedoch keinerlei Gewähr für die Aktualität, Korrektheit, Vollständigkeit oder Qualität der Inhalte sowie für Links oder Webseiten Dritter. Die Inhalte der Digitalen Lernwerkstatt stellen keine Rechtsberatung dar. Haftungsansprüche gegen Accenture oder mit ihr verbundene Unternehmen, welche sich auf Schäden materieller oder ideeller Art beziehen, die durch die Nutzung oder Nichtnutzung der bereitgestellten Inhalte bzw. durch die Nutzung fehlerhafter und unvollständiger Informationen verursacht wurden, sind, soweit gesetzlich zulässig, ausgeschlossen. Sollten einzelne Bestimmungen dieser Nutzungsbedingungen ganz oder teilweise nicht rechtswirksam sein oder ihre Rechtswirksamkeit später verlieren, wird die Gültigkeit der Nutzungsbedingungen im Übrigen nicht berührt. Auf das Vertragsverhältnis zwischen den Nutzern und Accenture findet das Recht der Bundesrepublik Deutschland Anwendung. Soweit zulässig, wird als Gerichtsstand Frankfurt a.M. vereinbart.</a:t>
            </a:r>
          </a:p>
        </p:txBody>
      </p:sp>
      <p:sp>
        <p:nvSpPr>
          <p:cNvPr id="10" name="Title 1">
            <a:extLst>
              <a:ext uri="{FF2B5EF4-FFF2-40B4-BE49-F238E27FC236}">
                <a16:creationId xmlns:a16="http://schemas.microsoft.com/office/drawing/2014/main" id="{E6A7BD0C-D58D-4504-888E-242BBE77B822}"/>
              </a:ext>
            </a:extLst>
          </p:cNvPr>
          <p:cNvSpPr txBox="1">
            <a:spLocks/>
          </p:cNvSpPr>
          <p:nvPr userDrawn="1"/>
        </p:nvSpPr>
        <p:spPr>
          <a:xfrm>
            <a:off x="839787" y="406881"/>
            <a:ext cx="1068590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Nutzungsbedingungen</a:t>
            </a:r>
            <a:r>
              <a:rPr lang="en-US" dirty="0"/>
              <a:t> – </a:t>
            </a:r>
            <a:r>
              <a:rPr lang="en-US" dirty="0" err="1"/>
              <a:t>Digitale</a:t>
            </a:r>
            <a:r>
              <a:rPr lang="en-US" dirty="0"/>
              <a:t> </a:t>
            </a:r>
            <a:r>
              <a:rPr lang="en-US" dirty="0" err="1"/>
              <a:t>Lernwerkstatt</a:t>
            </a:r>
            <a:endParaRPr lang="de-DE" dirty="0"/>
          </a:p>
        </p:txBody>
      </p:sp>
      <p:sp>
        <p:nvSpPr>
          <p:cNvPr id="14" name="Footer Placeholder 4">
            <a:extLst>
              <a:ext uri="{FF2B5EF4-FFF2-40B4-BE49-F238E27FC236}">
                <a16:creationId xmlns:a16="http://schemas.microsoft.com/office/drawing/2014/main" id="{16FBDEC2-BA97-4900-ACC3-EADAF00A1D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de-DE" dirty="0"/>
          </a:p>
        </p:txBody>
      </p:sp>
      <p:sp>
        <p:nvSpPr>
          <p:cNvPr id="15" name="Slide Number Placeholder 5">
            <a:extLst>
              <a:ext uri="{FF2B5EF4-FFF2-40B4-BE49-F238E27FC236}">
                <a16:creationId xmlns:a16="http://schemas.microsoft.com/office/drawing/2014/main" id="{7569581B-9B99-430B-8155-5ACDC9DA9E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89DD9CB-275F-4CA2-9703-A265EA73BB11}" type="slidenum">
              <a:rPr lang="de-DE" smtClean="0"/>
              <a:pPr/>
              <a:t>‹#›</a:t>
            </a:fld>
            <a:endParaRPr lang="de-DE" dirty="0"/>
          </a:p>
        </p:txBody>
      </p:sp>
    </p:spTree>
    <p:extLst>
      <p:ext uri="{BB962C8B-B14F-4D97-AF65-F5344CB8AC3E}">
        <p14:creationId xmlns:p14="http://schemas.microsoft.com/office/powerpoint/2010/main" val="2029866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azit">
    <p:bg>
      <p:bgPr>
        <a:solidFill>
          <a:schemeClr val="accent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F241A5-C16C-46A8-A878-87D1F9C6B4A1}"/>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AMC_Footer">
            <a:extLst>
              <a:ext uri="{FF2B5EF4-FFF2-40B4-BE49-F238E27FC236}">
                <a16:creationId xmlns:a16="http://schemas.microsoft.com/office/drawing/2014/main" id="{D3D8450E-0C47-4339-84E5-1C9F29078DA4}"/>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
        <p:nvSpPr>
          <p:cNvPr id="9" name="Title 1">
            <a:extLst>
              <a:ext uri="{FF2B5EF4-FFF2-40B4-BE49-F238E27FC236}">
                <a16:creationId xmlns:a16="http://schemas.microsoft.com/office/drawing/2014/main" id="{B0BC9851-DA10-44AA-8EBC-C5AE88AC3B94}"/>
              </a:ext>
            </a:extLst>
          </p:cNvPr>
          <p:cNvSpPr>
            <a:spLocks noGrp="1"/>
          </p:cNvSpPr>
          <p:nvPr>
            <p:ph type="title"/>
          </p:nvPr>
        </p:nvSpPr>
        <p:spPr>
          <a:xfrm>
            <a:off x="6308650" y="945807"/>
            <a:ext cx="5438660" cy="822112"/>
          </a:xfrm>
        </p:spPr>
        <p:txBody>
          <a:bodyPr/>
          <a:lstStyle>
            <a:lvl1pPr>
              <a:defRPr>
                <a:latin typeface="+mj-lt"/>
              </a:defRPr>
            </a:lvl1pPr>
          </a:lstStyle>
          <a:p>
            <a:r>
              <a:rPr lang="en-US" dirty="0"/>
              <a:t>Click to edit Master title style</a:t>
            </a:r>
            <a:endParaRPr lang="de-DE" dirty="0"/>
          </a:p>
        </p:txBody>
      </p:sp>
      <p:sp>
        <p:nvSpPr>
          <p:cNvPr id="10" name="Content Placeholder 2">
            <a:extLst>
              <a:ext uri="{FF2B5EF4-FFF2-40B4-BE49-F238E27FC236}">
                <a16:creationId xmlns:a16="http://schemas.microsoft.com/office/drawing/2014/main" id="{DB702296-4219-441A-996B-028BD434EDAD}"/>
              </a:ext>
            </a:extLst>
          </p:cNvPr>
          <p:cNvSpPr>
            <a:spLocks noGrp="1"/>
          </p:cNvSpPr>
          <p:nvPr>
            <p:ph idx="1"/>
          </p:nvPr>
        </p:nvSpPr>
        <p:spPr>
          <a:xfrm>
            <a:off x="6308650" y="2005012"/>
            <a:ext cx="5045149"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146454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ild rechts und Tite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5C215C-5C50-4A16-B944-C66F2800E5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Footer Placeholder 2">
            <a:extLst>
              <a:ext uri="{FF2B5EF4-FFF2-40B4-BE49-F238E27FC236}">
                <a16:creationId xmlns:a16="http://schemas.microsoft.com/office/drawing/2014/main" id="{A91C248B-A667-482F-9C08-3FFC3D5D6C12}"/>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D5A1C48E-4AE7-485E-B9EC-6086A6600E9A}"/>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7" name="TextBox 6">
            <a:extLst>
              <a:ext uri="{FF2B5EF4-FFF2-40B4-BE49-F238E27FC236}">
                <a16:creationId xmlns:a16="http://schemas.microsoft.com/office/drawing/2014/main" id="{34BFF6D8-1043-4AFC-ADD8-CBAED8BE49C9}"/>
              </a:ext>
            </a:extLst>
          </p:cNvPr>
          <p:cNvSpPr txBox="1"/>
          <p:nvPr userDrawn="1"/>
        </p:nvSpPr>
        <p:spPr>
          <a:xfrm>
            <a:off x="838200" y="638735"/>
            <a:ext cx="5723021" cy="769441"/>
          </a:xfrm>
          <a:prstGeom prst="rect">
            <a:avLst/>
          </a:prstGeom>
          <a:noFill/>
        </p:spPr>
        <p:txBody>
          <a:bodyPr wrap="square" rtlCol="0">
            <a:spAutoFit/>
          </a:bodyPr>
          <a:lstStyle/>
          <a:p>
            <a:r>
              <a:rPr lang="de-DE" sz="4400" dirty="0">
                <a:solidFill>
                  <a:schemeClr val="tx1"/>
                </a:solidFill>
                <a:latin typeface="+mj-lt"/>
              </a:rPr>
              <a:t>Wie sehen Sie das?</a:t>
            </a:r>
          </a:p>
        </p:txBody>
      </p:sp>
    </p:spTree>
    <p:extLst>
      <p:ext uri="{BB962C8B-B14F-4D97-AF65-F5344CB8AC3E}">
        <p14:creationId xmlns:p14="http://schemas.microsoft.com/office/powerpoint/2010/main" val="3768579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bschluss/Trenn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80000"/>
            <a:extLst>
              <a:ext uri="{28A0092B-C50C-407E-A947-70E740481C1C}">
                <a14:useLocalDpi xmlns:a14="http://schemas.microsoft.com/office/drawing/2010/main"/>
              </a:ext>
            </a:extLst>
          </a:blip>
          <a:srcRect b="-3704"/>
          <a:stretch/>
        </p:blipFill>
        <p:spPr>
          <a:xfrm rot="5400000">
            <a:off x="2441154" y="-2892848"/>
            <a:ext cx="6857999" cy="12643697"/>
          </a:xfrm>
          <a:prstGeom prst="rect">
            <a:avLst/>
          </a:prstGeom>
        </p:spPr>
      </p:pic>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dirty="0"/>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AMC_Footer">
            <a:extLst>
              <a:ext uri="{FF2B5EF4-FFF2-40B4-BE49-F238E27FC236}">
                <a16:creationId xmlns:a16="http://schemas.microsoft.com/office/drawing/2014/main" id="{22C8922A-D4E7-43B7-9254-67ECB555B615}"/>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
        <p:nvSpPr>
          <p:cNvPr id="10" name="Title 1">
            <a:extLst>
              <a:ext uri="{FF2B5EF4-FFF2-40B4-BE49-F238E27FC236}">
                <a16:creationId xmlns:a16="http://schemas.microsoft.com/office/drawing/2014/main" id="{49734978-A2E1-47A5-9C83-B3F899225534}"/>
              </a:ext>
            </a:extLst>
          </p:cNvPr>
          <p:cNvSpPr>
            <a:spLocks noGrp="1"/>
          </p:cNvSpPr>
          <p:nvPr>
            <p:ph type="ctrTitle"/>
          </p:nvPr>
        </p:nvSpPr>
        <p:spPr>
          <a:xfrm>
            <a:off x="992188" y="1291892"/>
            <a:ext cx="9144000" cy="2387600"/>
          </a:xfrm>
        </p:spPr>
        <p:txBody>
          <a:bodyPr anchor="b">
            <a:normAutofit/>
          </a:bodyPr>
          <a:lstStyle>
            <a:lvl1pPr algn="l">
              <a:defRPr sz="6600" b="1">
                <a:latin typeface="+mj-lt"/>
              </a:defRPr>
            </a:lvl1pPr>
          </a:lstStyle>
          <a:p>
            <a:endParaRPr lang="de-DE" dirty="0"/>
          </a:p>
        </p:txBody>
      </p:sp>
      <p:sp>
        <p:nvSpPr>
          <p:cNvPr id="11" name="Subtitle 2">
            <a:extLst>
              <a:ext uri="{FF2B5EF4-FFF2-40B4-BE49-F238E27FC236}">
                <a16:creationId xmlns:a16="http://schemas.microsoft.com/office/drawing/2014/main" id="{9CA79CD4-0B2F-4879-883B-8DE88B839B5D}"/>
              </a:ext>
            </a:extLst>
          </p:cNvPr>
          <p:cNvSpPr>
            <a:spLocks noGrp="1"/>
          </p:cNvSpPr>
          <p:nvPr>
            <p:ph type="subTitle" idx="1"/>
          </p:nvPr>
        </p:nvSpPr>
        <p:spPr>
          <a:xfrm>
            <a:off x="992188" y="3679492"/>
            <a:ext cx="9144000" cy="1655762"/>
          </a:xfrm>
        </p:spPr>
        <p:txBody>
          <a:bodyPr>
            <a:normAutofit/>
          </a:bodyPr>
          <a:lstStyle>
            <a:lvl1pPr marL="0" indent="0" algn="l">
              <a:buNone/>
              <a:defRPr sz="4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DE" dirty="0"/>
          </a:p>
        </p:txBody>
      </p:sp>
    </p:spTree>
    <p:extLst>
      <p:ext uri="{BB962C8B-B14F-4D97-AF65-F5344CB8AC3E}">
        <p14:creationId xmlns:p14="http://schemas.microsoft.com/office/powerpoint/2010/main" val="3355347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ild rechts und Tite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5C215C-5C50-4A16-B944-C66F2800E5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Footer Placeholder 2">
            <a:extLst>
              <a:ext uri="{FF2B5EF4-FFF2-40B4-BE49-F238E27FC236}">
                <a16:creationId xmlns:a16="http://schemas.microsoft.com/office/drawing/2014/main" id="{A91C248B-A667-482F-9C08-3FFC3D5D6C1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D5A1C48E-4AE7-485E-B9EC-6086A6600E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DD9CB-275F-4CA2-9703-A265EA73BB1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BD7BC482-758C-47EB-9B63-D0BC38B92CE5}"/>
              </a:ext>
            </a:extLst>
          </p:cNvPr>
          <p:cNvSpPr>
            <a:spLocks noGrp="1"/>
          </p:cNvSpPr>
          <p:nvPr>
            <p:ph type="title"/>
          </p:nvPr>
        </p:nvSpPr>
        <p:spPr>
          <a:xfrm>
            <a:off x="344730" y="946800"/>
            <a:ext cx="5438660" cy="822112"/>
          </a:xfrm>
        </p:spPr>
        <p:txBody>
          <a:bodyPr/>
          <a:lstStyle>
            <a:lvl1pPr>
              <a:defRPr>
                <a:latin typeface="+mj-lt"/>
              </a:defRPr>
            </a:lvl1pPr>
          </a:lstStyle>
          <a:p>
            <a:r>
              <a:rPr lang="en-US"/>
              <a:t>Click to edit Master title style</a:t>
            </a:r>
            <a:endParaRPr lang="de-DE" dirty="0"/>
          </a:p>
        </p:txBody>
      </p:sp>
      <p:sp>
        <p:nvSpPr>
          <p:cNvPr id="10" name="Content Placeholder 2">
            <a:extLst>
              <a:ext uri="{FF2B5EF4-FFF2-40B4-BE49-F238E27FC236}">
                <a16:creationId xmlns:a16="http://schemas.microsoft.com/office/drawing/2014/main" id="{49BEE963-ABDC-4EC6-AA6F-529E9D7D2EB1}"/>
              </a:ext>
            </a:extLst>
          </p:cNvPr>
          <p:cNvSpPr>
            <a:spLocks noGrp="1"/>
          </p:cNvSpPr>
          <p:nvPr>
            <p:ph idx="1"/>
          </p:nvPr>
        </p:nvSpPr>
        <p:spPr>
          <a:xfrm>
            <a:off x="344730" y="2005012"/>
            <a:ext cx="5043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7358264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el">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D060373-5565-4212-9B8B-3A419FF66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234"/>
            <a:ext cx="12192000" cy="6858000"/>
          </a:xfrm>
          <a:prstGeom prst="rect">
            <a:avLst/>
          </a:prstGeom>
        </p:spPr>
      </p:pic>
      <p:sp>
        <p:nvSpPr>
          <p:cNvPr id="2" name="Title 1">
            <a:extLst>
              <a:ext uri="{FF2B5EF4-FFF2-40B4-BE49-F238E27FC236}">
                <a16:creationId xmlns:a16="http://schemas.microsoft.com/office/drawing/2014/main" id="{DA91C95E-1F60-4FFE-951E-955247E1E80C}"/>
              </a:ext>
            </a:extLst>
          </p:cNvPr>
          <p:cNvSpPr>
            <a:spLocks noGrp="1"/>
          </p:cNvSpPr>
          <p:nvPr>
            <p:ph type="ctrTitle"/>
          </p:nvPr>
        </p:nvSpPr>
        <p:spPr>
          <a:xfrm>
            <a:off x="839788" y="1139492"/>
            <a:ext cx="9144000" cy="2387600"/>
          </a:xfrm>
        </p:spPr>
        <p:txBody>
          <a:bodyPr anchor="b">
            <a:normAutofit/>
          </a:bodyPr>
          <a:lstStyle>
            <a:lvl1pPr algn="l">
              <a:defRPr sz="6600" b="1">
                <a:latin typeface="+mj-lt"/>
              </a:defRPr>
            </a:lvl1pPr>
          </a:lstStyle>
          <a:p>
            <a:endParaRPr lang="de-DE" dirty="0"/>
          </a:p>
        </p:txBody>
      </p:sp>
      <p:sp>
        <p:nvSpPr>
          <p:cNvPr id="3" name="Subtitle 2">
            <a:extLst>
              <a:ext uri="{FF2B5EF4-FFF2-40B4-BE49-F238E27FC236}">
                <a16:creationId xmlns:a16="http://schemas.microsoft.com/office/drawing/2014/main" id="{E43D1D47-C51E-4BE4-BC39-63F5EED0BFED}"/>
              </a:ext>
            </a:extLst>
          </p:cNvPr>
          <p:cNvSpPr>
            <a:spLocks noGrp="1"/>
          </p:cNvSpPr>
          <p:nvPr>
            <p:ph type="subTitle" idx="1"/>
          </p:nvPr>
        </p:nvSpPr>
        <p:spPr>
          <a:xfrm>
            <a:off x="839788" y="3527092"/>
            <a:ext cx="9144000" cy="1655762"/>
          </a:xfrm>
        </p:spPr>
        <p:txBody>
          <a:bodyPr>
            <a:normAutofit/>
          </a:bodyPr>
          <a:lstStyle>
            <a:lvl1pPr marL="0" indent="0" algn="l">
              <a:buNone/>
              <a:defRPr sz="4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DE" dirty="0"/>
          </a:p>
        </p:txBody>
      </p:sp>
      <p:sp>
        <p:nvSpPr>
          <p:cNvPr id="5" name="Footer Placeholder 4">
            <a:extLst>
              <a:ext uri="{FF2B5EF4-FFF2-40B4-BE49-F238E27FC236}">
                <a16:creationId xmlns:a16="http://schemas.microsoft.com/office/drawing/2014/main" id="{FAC8A9A6-7606-463C-A46F-29027323BCF9}"/>
              </a:ext>
            </a:extLst>
          </p:cNvPr>
          <p:cNvSpPr>
            <a:spLocks noGrp="1"/>
          </p:cNvSpPr>
          <p:nvPr>
            <p:ph type="ftr" sz="quarter" idx="11"/>
          </p:nvPr>
        </p:nvSpPr>
        <p:spPr/>
        <p:txBody>
          <a:bodyPr/>
          <a:lstStyle/>
          <a:p>
            <a:endParaRPr lang="de-DE" dirty="0"/>
          </a:p>
        </p:txBody>
      </p:sp>
      <p:sp>
        <p:nvSpPr>
          <p:cNvPr id="9" name="AMC_Footer">
            <a:extLst>
              <a:ext uri="{FF2B5EF4-FFF2-40B4-BE49-F238E27FC236}">
                <a16:creationId xmlns:a16="http://schemas.microsoft.com/office/drawing/2014/main" id="{1CF029F6-4DD9-4EA3-9B74-4EA2C6E36FE7}"/>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2316016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9788" y="406881"/>
            <a:ext cx="10515600" cy="1325563"/>
          </a:xfrm>
        </p:spPr>
        <p:txBody>
          <a:bodyPr/>
          <a:lstStyle>
            <a:lvl1pPr>
              <a:defRPr>
                <a:latin typeface="+mj-lt"/>
                <a:cs typeface="Calibri" panose="020F0502020204030204" pitchFamily="34" charset="0"/>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32661875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9788" y="406881"/>
            <a:ext cx="10515600" cy="1325563"/>
          </a:xfrm>
        </p:spPr>
        <p:txBody>
          <a:bodyPr/>
          <a:lstStyle>
            <a:lvl1pPr>
              <a:defRPr>
                <a:latin typeface="+mj-lt"/>
                <a:cs typeface="Calibri" panose="020F0502020204030204" pitchFamily="34" charset="0"/>
              </a:defRPr>
            </a:lvl1pPr>
          </a:lstStyle>
          <a:p>
            <a:r>
              <a:rPr lang="en-US" dirty="0"/>
              <a:t>Click to edit Master title style</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8300490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wei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45433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wei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37725656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lamp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normAutofit/>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pic>
        <p:nvPicPr>
          <p:cNvPr id="7" name="Content Placeholder 3">
            <a:extLst>
              <a:ext uri="{FF2B5EF4-FFF2-40B4-BE49-F238E27FC236}">
                <a16:creationId xmlns:a16="http://schemas.microsoft.com/office/drawing/2014/main" id="{C936FF59-91C5-4476-88BE-0937B3EBD974}"/>
              </a:ext>
            </a:extLst>
          </p:cNvPr>
          <p:cNvPicPr>
            <a:picLocks noChangeAspect="1"/>
          </p:cNvPicPr>
          <p:nvPr userDrawn="1"/>
        </p:nvPicPr>
        <p:blipFill rotWithShape="1">
          <a:blip r:embed="rId2" cstate="screen">
            <a:alphaModFix amt="69000"/>
            <a:extLst>
              <a:ext uri="{28A0092B-C50C-407E-A947-70E740481C1C}">
                <a14:useLocalDpi xmlns:a14="http://schemas.microsoft.com/office/drawing/2010/main"/>
              </a:ext>
            </a:extLst>
          </a:blip>
          <a:srcRect/>
          <a:stretch/>
        </p:blipFill>
        <p:spPr>
          <a:xfrm>
            <a:off x="7946720" y="533400"/>
            <a:ext cx="4899640" cy="5791200"/>
          </a:xfrm>
          <a:prstGeom prst="rect">
            <a:avLst/>
          </a:prstGeom>
        </p:spPr>
      </p:pic>
    </p:spTree>
    <p:extLst>
      <p:ext uri="{BB962C8B-B14F-4D97-AF65-F5344CB8AC3E}">
        <p14:creationId xmlns:p14="http://schemas.microsoft.com/office/powerpoint/2010/main" val="15603846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mädch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45000"/>
            <a:extLst>
              <a:ext uri="{28A0092B-C50C-407E-A947-70E740481C1C}">
                <a14:useLocalDpi xmlns:a14="http://schemas.microsoft.com/office/drawing/2010/main"/>
              </a:ext>
            </a:extLst>
          </a:blip>
          <a:srcRect/>
          <a:stretch/>
        </p:blipFill>
        <p:spPr>
          <a:xfrm>
            <a:off x="1541907" y="1235829"/>
            <a:ext cx="10331116" cy="5958153"/>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a:xfrm>
            <a:off x="839788" y="407655"/>
            <a:ext cx="10515600" cy="1325563"/>
          </a:xfrm>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E3430721-D2B7-4010-86A0-5E7186DE052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33086795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rob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dirty="0"/>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5107405" y="2187074"/>
            <a:ext cx="7006390" cy="4670926"/>
          </a:xfrm>
          <a:prstGeom prst="rect">
            <a:avLst/>
          </a:prstGeom>
        </p:spPr>
      </p:pic>
      <p:sp>
        <p:nvSpPr>
          <p:cNvPr id="8" name="Content Placeholder 2">
            <a:extLst>
              <a:ext uri="{FF2B5EF4-FFF2-40B4-BE49-F238E27FC236}">
                <a16:creationId xmlns:a16="http://schemas.microsoft.com/office/drawing/2014/main" id="{36B00A57-F87D-4563-8CDE-4290D0B2A0D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13961463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des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190847" y="1"/>
            <a:ext cx="13673822" cy="7806036"/>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132188ED-3C6F-4F67-A105-8C03509F561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12438472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B95D-8159-4519-A970-06EB74C8E15D}"/>
              </a:ext>
            </a:extLst>
          </p:cNvPr>
          <p:cNvSpPr>
            <a:spLocks noGrp="1"/>
          </p:cNvSpPr>
          <p:nvPr>
            <p:ph type="title"/>
          </p:nvPr>
        </p:nvSpPr>
        <p:spPr>
          <a:xfrm>
            <a:off x="839788" y="410368"/>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0905D2B2-1A1F-40B0-83B5-0780B4AEFEDD}"/>
              </a:ext>
            </a:extLst>
          </p:cNvPr>
          <p:cNvSpPr>
            <a:spLocks noGrp="1"/>
          </p:cNvSpPr>
          <p:nvPr>
            <p:ph sz="half" idx="1"/>
          </p:nvPr>
        </p:nvSpPr>
        <p:spPr>
          <a:xfrm>
            <a:off x="838200" y="1825625"/>
            <a:ext cx="5181600" cy="4351338"/>
          </a:xfrm>
          <a:solidFill>
            <a:schemeClr val="accent4"/>
          </a:solidFill>
        </p:spPr>
        <p:txBody>
          <a:bodyPr>
            <a:normAutofit/>
          </a:bodyPr>
          <a:lstStyle>
            <a:lvl1pPr>
              <a:defRPr sz="2000">
                <a:latin typeface="+mn-lt"/>
              </a:defRPr>
            </a:lvl1pPr>
            <a:lvl2pPr>
              <a:defRPr sz="1800">
                <a:latin typeface="Graphik" panose="020B0503030202060203" pitchFamily="34" charset="0"/>
              </a:defRPr>
            </a:lvl2pPr>
            <a:lvl3pPr>
              <a:defRPr sz="1600">
                <a:latin typeface="Graphik" panose="020B0503030202060203" pitchFamily="34" charset="0"/>
              </a:defRPr>
            </a:lvl3pPr>
            <a:lvl4pPr>
              <a:defRPr sz="1400">
                <a:latin typeface="Graphik" panose="020B0503030202060203" pitchFamily="34" charset="0"/>
              </a:defRPr>
            </a:lvl4pPr>
            <a:lvl5pPr>
              <a:defRPr sz="1400">
                <a:latin typeface="Graphik" panose="020B050303020206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4" name="Content Placeholder 3">
            <a:extLst>
              <a:ext uri="{FF2B5EF4-FFF2-40B4-BE49-F238E27FC236}">
                <a16:creationId xmlns:a16="http://schemas.microsoft.com/office/drawing/2014/main" id="{5A8641BC-BE72-4905-B3F3-4C0EDA09C569}"/>
              </a:ext>
            </a:extLst>
          </p:cNvPr>
          <p:cNvSpPr>
            <a:spLocks noGrp="1"/>
          </p:cNvSpPr>
          <p:nvPr>
            <p:ph sz="half" idx="2"/>
          </p:nvPr>
        </p:nvSpPr>
        <p:spPr>
          <a:xfrm>
            <a:off x="6172200" y="1825625"/>
            <a:ext cx="5181600" cy="4351338"/>
          </a:xfrm>
          <a:solidFill>
            <a:schemeClr val="accent4"/>
          </a:solidFill>
        </p:spPr>
        <p:txBody>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6" name="Footer Placeholder 5">
            <a:extLst>
              <a:ext uri="{FF2B5EF4-FFF2-40B4-BE49-F238E27FC236}">
                <a16:creationId xmlns:a16="http://schemas.microsoft.com/office/drawing/2014/main" id="{D7F39782-CF5B-4277-94CB-E7FD3AE0482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F663053-698E-4BFD-8F24-C656168770F1}"/>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488891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pic">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B95D-8159-4519-A970-06EB74C8E15D}"/>
              </a:ext>
            </a:extLst>
          </p:cNvPr>
          <p:cNvSpPr>
            <a:spLocks noGrp="1"/>
          </p:cNvSpPr>
          <p:nvPr>
            <p:ph type="title"/>
          </p:nvPr>
        </p:nvSpPr>
        <p:spPr>
          <a:xfrm>
            <a:off x="839788" y="410368"/>
            <a:ext cx="5180012"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0905D2B2-1A1F-40B0-83B5-0780B4AEFEDD}"/>
              </a:ext>
            </a:extLst>
          </p:cNvPr>
          <p:cNvSpPr>
            <a:spLocks noGrp="1"/>
          </p:cNvSpPr>
          <p:nvPr>
            <p:ph sz="half" idx="1"/>
          </p:nvPr>
        </p:nvSpPr>
        <p:spPr>
          <a:xfrm>
            <a:off x="838200" y="1825625"/>
            <a:ext cx="5181600" cy="4351338"/>
          </a:xfrm>
          <a:solidFill>
            <a:schemeClr val="accent4"/>
          </a:solidFill>
        </p:spPr>
        <p:txBody>
          <a:bodyPr>
            <a:normAutofit/>
          </a:bodyPr>
          <a:lstStyle>
            <a:lvl1pPr>
              <a:defRPr sz="2000">
                <a:latin typeface="+mn-lt"/>
              </a:defRPr>
            </a:lvl1pPr>
            <a:lvl2pPr>
              <a:defRPr sz="1800">
                <a:latin typeface="Graphik" panose="020B0503030202060203" pitchFamily="34" charset="0"/>
              </a:defRPr>
            </a:lvl2pPr>
            <a:lvl3pPr>
              <a:defRPr sz="1600">
                <a:latin typeface="Graphik" panose="020B0503030202060203" pitchFamily="34" charset="0"/>
              </a:defRPr>
            </a:lvl3pPr>
            <a:lvl4pPr>
              <a:defRPr sz="1400">
                <a:latin typeface="Graphik" panose="020B0503030202060203" pitchFamily="34" charset="0"/>
              </a:defRPr>
            </a:lvl4pPr>
            <a:lvl5pPr>
              <a:defRPr sz="1400">
                <a:latin typeface="Graphik" panose="020B050303020206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6" name="Footer Placeholder 5">
            <a:extLst>
              <a:ext uri="{FF2B5EF4-FFF2-40B4-BE49-F238E27FC236}">
                <a16:creationId xmlns:a16="http://schemas.microsoft.com/office/drawing/2014/main" id="{D7F39782-CF5B-4277-94CB-E7FD3AE0482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F663053-698E-4BFD-8F24-C656168770F1}"/>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5" name="Rectangle 4">
            <a:extLst>
              <a:ext uri="{FF2B5EF4-FFF2-40B4-BE49-F238E27FC236}">
                <a16:creationId xmlns:a16="http://schemas.microsoft.com/office/drawing/2014/main" id="{A47FD3A1-E39B-40D4-9EF7-DD6A28E186B1}"/>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662518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bu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E6F7C016-5434-4FF4-8E65-96FEB3DB6C04}"/>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3457495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ernzie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187D12-8256-42E4-9F2A-419D2A014255}"/>
              </a:ext>
            </a:extLst>
          </p:cNvPr>
          <p:cNvSpPr/>
          <p:nvPr userDrawn="1"/>
        </p:nvSpPr>
        <p:spPr>
          <a:xfrm>
            <a:off x="0" y="3703156"/>
            <a:ext cx="12192000" cy="315484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Content Placeholder 2">
            <a:extLst>
              <a:ext uri="{FF2B5EF4-FFF2-40B4-BE49-F238E27FC236}">
                <a16:creationId xmlns:a16="http://schemas.microsoft.com/office/drawing/2014/main" id="{81B97BC5-1265-45E2-8B4E-8064D4892101}"/>
              </a:ext>
            </a:extLst>
          </p:cNvPr>
          <p:cNvSpPr>
            <a:spLocks noGrp="1"/>
          </p:cNvSpPr>
          <p:nvPr>
            <p:ph idx="1" hasCustomPrompt="1"/>
          </p:nvPr>
        </p:nvSpPr>
        <p:spPr>
          <a:xfrm>
            <a:off x="838200" y="1823300"/>
            <a:ext cx="10515600" cy="4351338"/>
          </a:xfrm>
        </p:spPr>
        <p:txBody>
          <a:bodyPr/>
          <a:lstStyle>
            <a:lvl1pPr marL="0" indent="0">
              <a:buFontTx/>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err="1"/>
              <a:t>Vermittlung</a:t>
            </a:r>
            <a:r>
              <a:rPr lang="en-US" dirty="0"/>
              <a:t> </a:t>
            </a:r>
            <a:r>
              <a:rPr lang="en-US" dirty="0" err="1"/>
              <a:t>folgender</a:t>
            </a:r>
            <a:r>
              <a:rPr lang="en-US" dirty="0"/>
              <a:t> </a:t>
            </a:r>
            <a:r>
              <a:rPr lang="en-US" dirty="0" err="1"/>
              <a:t>Aspekte</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17" name="Content Placeholder 2">
            <a:extLst>
              <a:ext uri="{FF2B5EF4-FFF2-40B4-BE49-F238E27FC236}">
                <a16:creationId xmlns:a16="http://schemas.microsoft.com/office/drawing/2014/main" id="{98FA0E93-016D-4C94-8139-9CE4AB26BAAF}"/>
              </a:ext>
            </a:extLst>
          </p:cNvPr>
          <p:cNvSpPr>
            <a:spLocks noGrp="1"/>
          </p:cNvSpPr>
          <p:nvPr>
            <p:ph idx="17" hasCustomPrompt="1"/>
          </p:nvPr>
        </p:nvSpPr>
        <p:spPr>
          <a:xfrm>
            <a:off x="839788" y="3703156"/>
            <a:ext cx="10515600" cy="3154844"/>
          </a:xfrm>
          <a:solidFill>
            <a:srgbClr val="FFC000"/>
          </a:solidFill>
        </p:spPr>
        <p:txBody>
          <a:bodyPr/>
          <a:lstStyle>
            <a:lvl1pPr marL="0" indent="0">
              <a:lnSpc>
                <a:spcPct val="100000"/>
              </a:lnSpc>
              <a:spcBef>
                <a:spcPts val="1200"/>
              </a:spcBef>
              <a:buNone/>
              <a:defRPr sz="20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err="1"/>
              <a:t>Voraussetzungen</a:t>
            </a:r>
            <a:r>
              <a:rPr lang="en-US" dirty="0"/>
              <a:t>:</a:t>
            </a:r>
          </a:p>
          <a:p>
            <a:pPr lvl="0"/>
            <a:r>
              <a:rPr lang="en-US" dirty="0" err="1"/>
              <a:t>Empfohlen</a:t>
            </a:r>
            <a:r>
              <a:rPr lang="en-US" dirty="0"/>
              <a:t> </a:t>
            </a:r>
            <a:r>
              <a:rPr lang="en-US" dirty="0" err="1"/>
              <a:t>für</a:t>
            </a:r>
            <a:r>
              <a:rPr lang="en-US" dirty="0"/>
              <a:t>:                                                                       </a:t>
            </a:r>
            <a:r>
              <a:rPr lang="en-US" dirty="0" err="1"/>
              <a:t>Vorbereitung</a:t>
            </a:r>
            <a:r>
              <a:rPr lang="en-US" dirty="0"/>
              <a:t>:</a:t>
            </a:r>
            <a:endParaRPr lang="de-DE" dirty="0"/>
          </a:p>
        </p:txBody>
      </p:sp>
      <p:sp>
        <p:nvSpPr>
          <p:cNvPr id="15" name="Footer Placeholder 5">
            <a:extLst>
              <a:ext uri="{FF2B5EF4-FFF2-40B4-BE49-F238E27FC236}">
                <a16:creationId xmlns:a16="http://schemas.microsoft.com/office/drawing/2014/main" id="{600CC83E-1BD1-7A41-86C3-2C01ADA2D2DC}"/>
              </a:ext>
            </a:extLst>
          </p:cNvPr>
          <p:cNvSpPr>
            <a:spLocks noGrp="1"/>
          </p:cNvSpPr>
          <p:nvPr>
            <p:ph type="ftr" sz="quarter" idx="11"/>
          </p:nvPr>
        </p:nvSpPr>
        <p:spPr>
          <a:xfrm>
            <a:off x="7391584" y="6537399"/>
            <a:ext cx="4141956" cy="161962"/>
          </a:xfrm>
        </p:spPr>
        <p:txBody>
          <a:bodyPr/>
          <a:lstStyle>
            <a:lvl1pPr>
              <a:defRPr>
                <a:latin typeface="Graphik" panose="020B0503030202060203" pitchFamily="34" charset="77"/>
              </a:defRPr>
            </a:lvl1pPr>
          </a:lstStyle>
          <a:p>
            <a:endParaRPr lang="en-US" dirty="0"/>
          </a:p>
        </p:txBody>
      </p:sp>
      <p:pic>
        <p:nvPicPr>
          <p:cNvPr id="4" name="Picture Placeholder 15">
            <a:extLst>
              <a:ext uri="{FF2B5EF4-FFF2-40B4-BE49-F238E27FC236}">
                <a16:creationId xmlns:a16="http://schemas.microsoft.com/office/drawing/2014/main" id="{23F8211E-C7E0-4037-A163-E10A13506E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1449388"/>
          </a:xfrm>
          <a:prstGeom prst="rect">
            <a:avLst/>
          </a:prstGeom>
        </p:spPr>
      </p:pic>
      <p:sp>
        <p:nvSpPr>
          <p:cNvPr id="18" name="Text Placeholder 2">
            <a:extLst>
              <a:ext uri="{FF2B5EF4-FFF2-40B4-BE49-F238E27FC236}">
                <a16:creationId xmlns:a16="http://schemas.microsoft.com/office/drawing/2014/main" id="{491BF72F-5E14-4759-A458-7654D8BCF299}"/>
              </a:ext>
            </a:extLst>
          </p:cNvPr>
          <p:cNvSpPr>
            <a:spLocks noGrp="1"/>
          </p:cNvSpPr>
          <p:nvPr>
            <p:ph type="body" sz="quarter" idx="14"/>
          </p:nvPr>
        </p:nvSpPr>
        <p:spPr>
          <a:xfrm>
            <a:off x="8072067" y="4198511"/>
            <a:ext cx="2964528" cy="2071687"/>
          </a:xfrm>
        </p:spPr>
        <p:txBody>
          <a:bodyPr>
            <a:noAutofit/>
          </a:bodyPr>
          <a:lstStyle>
            <a:lvl1pPr marL="228600" indent="-228600">
              <a:buFont typeface="Wingdings" panose="05000000000000000000" pitchFamily="2" charset="2"/>
              <a:buChar char="ü"/>
              <a:defRPr sz="1600">
                <a:solidFill>
                  <a:schemeClr val="tx1"/>
                </a:solidFill>
              </a:defRPr>
            </a:lvl1pPr>
            <a:lvl2pPr>
              <a:defRPr sz="1050"/>
            </a:lvl2pPr>
            <a:lvl3pPr>
              <a:defRPr sz="1000"/>
            </a:lvl3pPr>
            <a:lvl4pPr>
              <a:defRPr sz="900"/>
            </a:lvl4pPr>
            <a:lvl5pPr>
              <a:defRPr sz="900"/>
            </a:lvl5pPr>
          </a:lstStyle>
          <a:p>
            <a:pPr lvl="0"/>
            <a:r>
              <a:rPr lang="en-US" dirty="0"/>
              <a:t>Click to edit Master text styles</a:t>
            </a:r>
          </a:p>
        </p:txBody>
      </p:sp>
      <p:sp>
        <p:nvSpPr>
          <p:cNvPr id="20" name="Text Placeholder 2">
            <a:extLst>
              <a:ext uri="{FF2B5EF4-FFF2-40B4-BE49-F238E27FC236}">
                <a16:creationId xmlns:a16="http://schemas.microsoft.com/office/drawing/2014/main" id="{BA591DCE-1E8B-4D79-9355-B288AF887923}"/>
              </a:ext>
            </a:extLst>
          </p:cNvPr>
          <p:cNvSpPr>
            <a:spLocks noGrp="1"/>
          </p:cNvSpPr>
          <p:nvPr>
            <p:ph type="body" sz="quarter" idx="16"/>
          </p:nvPr>
        </p:nvSpPr>
        <p:spPr>
          <a:xfrm>
            <a:off x="2780559" y="4198511"/>
            <a:ext cx="3488962" cy="2071687"/>
          </a:xfrm>
        </p:spPr>
        <p:txBody>
          <a:bodyPr>
            <a:noAutofit/>
          </a:bodyPr>
          <a:lstStyle>
            <a:lvl1pPr marL="228600" indent="-228600">
              <a:buFont typeface="Wingdings" panose="05000000000000000000" pitchFamily="2" charset="2"/>
              <a:buChar char="ü"/>
              <a:defRPr sz="1600">
                <a:solidFill>
                  <a:schemeClr val="tx1"/>
                </a:solidFill>
              </a:defRPr>
            </a:lvl1pPr>
            <a:lvl2pPr>
              <a:defRPr sz="1050"/>
            </a:lvl2pPr>
            <a:lvl3pPr>
              <a:defRPr sz="1000"/>
            </a:lvl3pPr>
            <a:lvl4pPr>
              <a:defRPr sz="900"/>
            </a:lvl4pPr>
            <a:lvl5pPr>
              <a:defRPr sz="900"/>
            </a:lvl5pPr>
          </a:lstStyle>
          <a:p>
            <a:pPr lvl="0"/>
            <a:r>
              <a:rPr lang="en-US" dirty="0"/>
              <a:t>Click to edit Master text styles</a:t>
            </a:r>
          </a:p>
        </p:txBody>
      </p:sp>
      <p:sp>
        <p:nvSpPr>
          <p:cNvPr id="12" name="Title 1">
            <a:extLst>
              <a:ext uri="{FF2B5EF4-FFF2-40B4-BE49-F238E27FC236}">
                <a16:creationId xmlns:a16="http://schemas.microsoft.com/office/drawing/2014/main" id="{1BAC5371-6ACB-42B5-97C7-7612A463BB9F}"/>
              </a:ext>
            </a:extLst>
          </p:cNvPr>
          <p:cNvSpPr txBox="1">
            <a:spLocks/>
          </p:cNvSpPr>
          <p:nvPr userDrawn="1"/>
        </p:nvSpPr>
        <p:spPr>
          <a:xfrm>
            <a:off x="839788" y="40688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Lernziele</a:t>
            </a:r>
            <a:endParaRPr lang="de-DE" dirty="0"/>
          </a:p>
        </p:txBody>
      </p:sp>
      <p:sp>
        <p:nvSpPr>
          <p:cNvPr id="21" name="AMC_Footer">
            <a:extLst>
              <a:ext uri="{FF2B5EF4-FFF2-40B4-BE49-F238E27FC236}">
                <a16:creationId xmlns:a16="http://schemas.microsoft.com/office/drawing/2014/main" id="{CE32ED7B-6CA9-41D0-8CED-BF6E8ADB1EEA}"/>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39675045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utzungsbedingunge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AFFC4A1-58EE-4031-B316-7A2D965A52A7}"/>
              </a:ext>
            </a:extLst>
          </p:cNvPr>
          <p:cNvPicPr>
            <a:picLocks noChangeAspect="1"/>
          </p:cNvPicPr>
          <p:nvPr userDrawn="1"/>
        </p:nvPicPr>
        <p:blipFill>
          <a:blip r:embed="rId2">
            <a:alphaModFix amt="46000"/>
          </a:blip>
          <a:stretch>
            <a:fillRect/>
          </a:stretch>
        </p:blipFill>
        <p:spPr>
          <a:xfrm>
            <a:off x="4762" y="-11025"/>
            <a:ext cx="12187239" cy="6858751"/>
          </a:xfrm>
          <a:prstGeom prst="rect">
            <a:avLst/>
          </a:prstGeom>
        </p:spPr>
      </p:pic>
      <p:sp>
        <p:nvSpPr>
          <p:cNvPr id="11" name="Content Placeholder 2">
            <a:extLst>
              <a:ext uri="{FF2B5EF4-FFF2-40B4-BE49-F238E27FC236}">
                <a16:creationId xmlns:a16="http://schemas.microsoft.com/office/drawing/2014/main" id="{8DED377E-E4DD-4946-B104-44D645B86A14}"/>
              </a:ext>
            </a:extLst>
          </p:cNvPr>
          <p:cNvSpPr>
            <a:spLocks noGrp="1"/>
          </p:cNvSpPr>
          <p:nvPr>
            <p:ph idx="1" hasCustomPrompt="1"/>
          </p:nvPr>
        </p:nvSpPr>
        <p:spPr>
          <a:xfrm>
            <a:off x="839788" y="1807398"/>
            <a:ext cx="10685904" cy="4351338"/>
          </a:xfrm>
        </p:spPr>
        <p:txBody>
          <a:bodyPr>
            <a:normAutofit/>
          </a:bodyPr>
          <a:lstStyle>
            <a:lvl1pPr marL="0" indent="0" algn="just">
              <a:lnSpc>
                <a:spcPct val="100000"/>
              </a:lnSpc>
              <a:spcBef>
                <a:spcPts val="600"/>
              </a:spcBef>
              <a:spcAft>
                <a:spcPts val="300"/>
              </a:spcAft>
              <a:buNone/>
              <a:defRPr sz="900">
                <a:latin typeface="+mn-lt"/>
              </a:defRPr>
            </a:lvl1pPr>
            <a:lvl2pPr>
              <a:defRPr>
                <a:latin typeface="+mn-lt"/>
              </a:defRPr>
            </a:lvl2pPr>
            <a:lvl3pPr>
              <a:defRPr>
                <a:latin typeface="+mn-lt"/>
              </a:defRPr>
            </a:lvl3pPr>
            <a:lvl4pPr>
              <a:defRPr>
                <a:latin typeface="+mn-lt"/>
              </a:defRPr>
            </a:lvl4pPr>
            <a:lvl5pPr>
              <a:defRPr>
                <a:latin typeface="+mn-lt"/>
              </a:defRPr>
            </a:lvl5pPr>
          </a:lstStyle>
          <a:p>
            <a:pPr fontAlgn="t"/>
            <a:r>
              <a:rPr lang="en-US" sz="800" dirty="0"/>
              <a:t>D</a:t>
            </a:r>
            <a:r>
              <a:rPr lang="de-DE" sz="800" dirty="0"/>
              <a:t>iese Allgemeinen Geschäftsbedingungen ("AGB") gelten für die Nutzung des Portals „Digitale Lernwerkstatt“ (das „Portal“). Die AGB regeln das Verhältnis zwischen der Accenture Holding GmbH &amp; Co. KG als den Betreibern des Portals ("Accenture") und dem jeweiligen Nutzer ("Nutzer"). "Inhalt(e)" bedeutet Bilder, Videos, Präsentationen und sonstige Schulungsunterlagen, diese stehen unter der Lizenz Creative Commons BY NC ND auf dem Portal zur Verfügung. Accenture kann diese Bedingungen jederzeit und ohne Ankündigung anpassen. Accenture behält sich das Recht vor, den Nutzungsvertrag jederzeit und ohne Angabe von Gründen zu kündigen und die weitere Nutzung der Website zu untersagen, es besteht kein Anspruch zur Nutzung des Portals. Das Massenkopieren der bereitgestellten Inhalte ist untersagt sofern keine ausdrückliche Erlaubnis durch Accenture erteilt wurde. Die Zusammenstellung der Inhalte ist als kollektives Werk entsprechend internationaler Konventionen und Gesetze zum geistigen Eigentum urheberrechtlich geschützt. Alle bereitgestellten Inhalte auf dem Portal werden unter der Lizenz Creative Commons BY NC ND zur Verfügung gestellt. Die Inhalte können kostenlos für nicht kommerzielle Anwendungen in digitaler oder gedruckter Form verwendet werden. Zur Nutzung für kommerzielle Zwecke ist die vorherige Zustimmung von Accenture einzuholen. Der Nutzer ist für die Art und Weise der Verwendung der bereitgestellten Inhalte und der Beachtung der Nutzungsbedingungen verlinkter Plattformen und Webseiten selbst verantwortlich. Der Nutzer stellt Accenture von sämtlichen Ansprüchen frei, die Dritte gegenüber Accenture geltend machen aufgrund einer Verletzung ihrer Rechte durch die Nutzung der über das Portal zur Verfügung stehenden Inhalte. Der Nutzer übernimmt hierbei die Kosten einer notwendigen Rechtsverteidigung von Accenture einschließlich sämtlicher Gerichts- und Anwaltskosten. Dies gilt dann nicht, wenn die Rechtsverletzung nicht durch schuldhaftes Verhalten des Nutzers verursacht wurde. Der Nutzer ist verpflichtet, Accenture für den Fall einer Inanspruchnahme durch Dritte unverzüglich, wahrheitsgemäß und vollständig sämtliche ihm zur Verfügung stehende Informationen mitzuteilen, die für eine Prüfung der Ansprüche und eine Verteidigung erforderlich sind. Darüber hinausgehende Schadensersatzansprüche von Accenture gegenüber dem Nutzer bleiben unberührt. Sämtliche Inhalte, die auf dem Portal bereitgestellt werden, wurden und werden mit äußerster Sorgfalt erstellt und regelmäßig überprüft. Accenture übernimmt jedoch keinerlei Gewähr für die Aktualität, Korrektheit, Vollständigkeit oder Qualität der Inhalte sowie für Links oder Webseiten Dritter. Die Inhalte der Digitalen Lernwerkstatt stellen keine Rechtsberatung dar. Haftungsansprüche gegen Accenture oder mit ihr verbundene Unternehmen, welche sich auf Schäden materieller oder ideeller Art beziehen, die durch die Nutzung oder Nichtnutzung der bereitgestellten Inhalte bzw. durch die Nutzung fehlerhafter und unvollständiger Informationen verursacht wurden, sind, soweit gesetzlich zulässig, ausgeschlossen. Sollten einzelne Bestimmungen dieser Nutzungsbedingungen ganz oder teilweise nicht rechtswirksam sein oder ihre Rechtswirksamkeit später verlieren, wird die Gültigkeit der Nutzungsbedingungen im Übrigen nicht berührt. Auf das Vertragsverhältnis zwischen den Nutzern und Accenture findet das Recht der Bundesrepublik Deutschland Anwendung. Soweit zulässig, wird als Gerichtsstand Frankfurt a.M. vereinbart.</a:t>
            </a:r>
          </a:p>
        </p:txBody>
      </p:sp>
      <p:sp>
        <p:nvSpPr>
          <p:cNvPr id="10" name="Title 1">
            <a:extLst>
              <a:ext uri="{FF2B5EF4-FFF2-40B4-BE49-F238E27FC236}">
                <a16:creationId xmlns:a16="http://schemas.microsoft.com/office/drawing/2014/main" id="{E6A7BD0C-D58D-4504-888E-242BBE77B822}"/>
              </a:ext>
            </a:extLst>
          </p:cNvPr>
          <p:cNvSpPr txBox="1">
            <a:spLocks/>
          </p:cNvSpPr>
          <p:nvPr userDrawn="1"/>
        </p:nvSpPr>
        <p:spPr>
          <a:xfrm>
            <a:off x="839787" y="406881"/>
            <a:ext cx="1068590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Nutzungsbedingungen</a:t>
            </a:r>
            <a:r>
              <a:rPr lang="en-US" dirty="0"/>
              <a:t> – </a:t>
            </a:r>
            <a:r>
              <a:rPr lang="en-US" dirty="0" err="1"/>
              <a:t>Digitale</a:t>
            </a:r>
            <a:r>
              <a:rPr lang="en-US" dirty="0"/>
              <a:t> </a:t>
            </a:r>
            <a:r>
              <a:rPr lang="en-US" dirty="0" err="1"/>
              <a:t>Lernwerkstatt</a:t>
            </a:r>
            <a:endParaRPr lang="de-DE" dirty="0"/>
          </a:p>
        </p:txBody>
      </p:sp>
      <p:sp>
        <p:nvSpPr>
          <p:cNvPr id="14" name="Footer Placeholder 4">
            <a:extLst>
              <a:ext uri="{FF2B5EF4-FFF2-40B4-BE49-F238E27FC236}">
                <a16:creationId xmlns:a16="http://schemas.microsoft.com/office/drawing/2014/main" id="{16FBDEC2-BA97-4900-ACC3-EADAF00A1D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de-DE" dirty="0"/>
          </a:p>
        </p:txBody>
      </p:sp>
      <p:sp>
        <p:nvSpPr>
          <p:cNvPr id="15" name="Slide Number Placeholder 5">
            <a:extLst>
              <a:ext uri="{FF2B5EF4-FFF2-40B4-BE49-F238E27FC236}">
                <a16:creationId xmlns:a16="http://schemas.microsoft.com/office/drawing/2014/main" id="{7569581B-9B99-430B-8155-5ACDC9DA9E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89DD9CB-275F-4CA2-9703-A265EA73BB11}" type="slidenum">
              <a:rPr lang="de-DE" smtClean="0"/>
              <a:pPr/>
              <a:t>‹#›</a:t>
            </a:fld>
            <a:endParaRPr lang="de-DE" dirty="0"/>
          </a:p>
        </p:txBody>
      </p:sp>
    </p:spTree>
    <p:extLst>
      <p:ext uri="{BB962C8B-B14F-4D97-AF65-F5344CB8AC3E}">
        <p14:creationId xmlns:p14="http://schemas.microsoft.com/office/powerpoint/2010/main" val="27031214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azit">
    <p:bg>
      <p:bgPr>
        <a:solidFill>
          <a:schemeClr val="accent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F241A5-C16C-46A8-A878-87D1F9C6B4A1}"/>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AMC_Footer">
            <a:extLst>
              <a:ext uri="{FF2B5EF4-FFF2-40B4-BE49-F238E27FC236}">
                <a16:creationId xmlns:a16="http://schemas.microsoft.com/office/drawing/2014/main" id="{D3D8450E-0C47-4339-84E5-1C9F29078DA4}"/>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
        <p:nvSpPr>
          <p:cNvPr id="9" name="Title 1">
            <a:extLst>
              <a:ext uri="{FF2B5EF4-FFF2-40B4-BE49-F238E27FC236}">
                <a16:creationId xmlns:a16="http://schemas.microsoft.com/office/drawing/2014/main" id="{B0BC9851-DA10-44AA-8EBC-C5AE88AC3B94}"/>
              </a:ext>
            </a:extLst>
          </p:cNvPr>
          <p:cNvSpPr>
            <a:spLocks noGrp="1"/>
          </p:cNvSpPr>
          <p:nvPr>
            <p:ph type="title"/>
          </p:nvPr>
        </p:nvSpPr>
        <p:spPr>
          <a:xfrm>
            <a:off x="6308650" y="945807"/>
            <a:ext cx="5438660" cy="822112"/>
          </a:xfrm>
        </p:spPr>
        <p:txBody>
          <a:bodyPr/>
          <a:lstStyle>
            <a:lvl1pPr>
              <a:defRPr>
                <a:latin typeface="+mj-lt"/>
              </a:defRPr>
            </a:lvl1pPr>
          </a:lstStyle>
          <a:p>
            <a:r>
              <a:rPr lang="en-US" dirty="0"/>
              <a:t>Click to edit Master title style</a:t>
            </a:r>
            <a:endParaRPr lang="de-DE" dirty="0"/>
          </a:p>
        </p:txBody>
      </p:sp>
      <p:sp>
        <p:nvSpPr>
          <p:cNvPr id="10" name="Content Placeholder 2">
            <a:extLst>
              <a:ext uri="{FF2B5EF4-FFF2-40B4-BE49-F238E27FC236}">
                <a16:creationId xmlns:a16="http://schemas.microsoft.com/office/drawing/2014/main" id="{DB702296-4219-441A-996B-028BD434EDAD}"/>
              </a:ext>
            </a:extLst>
          </p:cNvPr>
          <p:cNvSpPr>
            <a:spLocks noGrp="1"/>
          </p:cNvSpPr>
          <p:nvPr>
            <p:ph idx="1"/>
          </p:nvPr>
        </p:nvSpPr>
        <p:spPr>
          <a:xfrm>
            <a:off x="6308650" y="2005012"/>
            <a:ext cx="5045149"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36651660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ild rechts und Tite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5C215C-5C50-4A16-B944-C66F2800E5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Footer Placeholder 2">
            <a:extLst>
              <a:ext uri="{FF2B5EF4-FFF2-40B4-BE49-F238E27FC236}">
                <a16:creationId xmlns:a16="http://schemas.microsoft.com/office/drawing/2014/main" id="{A91C248B-A667-482F-9C08-3FFC3D5D6C12}"/>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D5A1C48E-4AE7-485E-B9EC-6086A6600E9A}"/>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7" name="TextBox 6">
            <a:extLst>
              <a:ext uri="{FF2B5EF4-FFF2-40B4-BE49-F238E27FC236}">
                <a16:creationId xmlns:a16="http://schemas.microsoft.com/office/drawing/2014/main" id="{34BFF6D8-1043-4AFC-ADD8-CBAED8BE49C9}"/>
              </a:ext>
            </a:extLst>
          </p:cNvPr>
          <p:cNvSpPr txBox="1"/>
          <p:nvPr userDrawn="1"/>
        </p:nvSpPr>
        <p:spPr>
          <a:xfrm>
            <a:off x="838200" y="638735"/>
            <a:ext cx="5723021" cy="769441"/>
          </a:xfrm>
          <a:prstGeom prst="rect">
            <a:avLst/>
          </a:prstGeom>
          <a:noFill/>
        </p:spPr>
        <p:txBody>
          <a:bodyPr wrap="square" rtlCol="0">
            <a:spAutoFit/>
          </a:bodyPr>
          <a:lstStyle/>
          <a:p>
            <a:r>
              <a:rPr lang="de-DE" sz="4400" dirty="0">
                <a:solidFill>
                  <a:schemeClr val="tx1"/>
                </a:solidFill>
                <a:latin typeface="+mj-lt"/>
              </a:rPr>
              <a:t>Wie sehen Sie das?</a:t>
            </a:r>
          </a:p>
        </p:txBody>
      </p:sp>
    </p:spTree>
    <p:extLst>
      <p:ext uri="{BB962C8B-B14F-4D97-AF65-F5344CB8AC3E}">
        <p14:creationId xmlns:p14="http://schemas.microsoft.com/office/powerpoint/2010/main" val="13924397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bschluss/Trenn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80000"/>
            <a:extLst>
              <a:ext uri="{28A0092B-C50C-407E-A947-70E740481C1C}">
                <a14:useLocalDpi xmlns:a14="http://schemas.microsoft.com/office/drawing/2010/main"/>
              </a:ext>
            </a:extLst>
          </a:blip>
          <a:srcRect b="-3704"/>
          <a:stretch/>
        </p:blipFill>
        <p:spPr>
          <a:xfrm rot="5400000">
            <a:off x="2441154" y="-2892848"/>
            <a:ext cx="6857999" cy="12643697"/>
          </a:xfrm>
          <a:prstGeom prst="rect">
            <a:avLst/>
          </a:prstGeom>
        </p:spPr>
      </p:pic>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dirty="0"/>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AMC_Footer">
            <a:extLst>
              <a:ext uri="{FF2B5EF4-FFF2-40B4-BE49-F238E27FC236}">
                <a16:creationId xmlns:a16="http://schemas.microsoft.com/office/drawing/2014/main" id="{22C8922A-D4E7-43B7-9254-67ECB555B615}"/>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
        <p:nvSpPr>
          <p:cNvPr id="10" name="Title 1">
            <a:extLst>
              <a:ext uri="{FF2B5EF4-FFF2-40B4-BE49-F238E27FC236}">
                <a16:creationId xmlns:a16="http://schemas.microsoft.com/office/drawing/2014/main" id="{49734978-A2E1-47A5-9C83-B3F899225534}"/>
              </a:ext>
            </a:extLst>
          </p:cNvPr>
          <p:cNvSpPr>
            <a:spLocks noGrp="1"/>
          </p:cNvSpPr>
          <p:nvPr>
            <p:ph type="ctrTitle"/>
          </p:nvPr>
        </p:nvSpPr>
        <p:spPr>
          <a:xfrm>
            <a:off x="992188" y="1291892"/>
            <a:ext cx="9144000" cy="2387600"/>
          </a:xfrm>
        </p:spPr>
        <p:txBody>
          <a:bodyPr anchor="b">
            <a:normAutofit/>
          </a:bodyPr>
          <a:lstStyle>
            <a:lvl1pPr algn="l">
              <a:defRPr sz="6600" b="1">
                <a:latin typeface="+mj-lt"/>
              </a:defRPr>
            </a:lvl1pPr>
          </a:lstStyle>
          <a:p>
            <a:endParaRPr lang="de-DE" dirty="0"/>
          </a:p>
        </p:txBody>
      </p:sp>
      <p:sp>
        <p:nvSpPr>
          <p:cNvPr id="11" name="Subtitle 2">
            <a:extLst>
              <a:ext uri="{FF2B5EF4-FFF2-40B4-BE49-F238E27FC236}">
                <a16:creationId xmlns:a16="http://schemas.microsoft.com/office/drawing/2014/main" id="{9CA79CD4-0B2F-4879-883B-8DE88B839B5D}"/>
              </a:ext>
            </a:extLst>
          </p:cNvPr>
          <p:cNvSpPr>
            <a:spLocks noGrp="1"/>
          </p:cNvSpPr>
          <p:nvPr>
            <p:ph type="subTitle" idx="1"/>
          </p:nvPr>
        </p:nvSpPr>
        <p:spPr>
          <a:xfrm>
            <a:off x="992188" y="3679492"/>
            <a:ext cx="9144000" cy="1655762"/>
          </a:xfrm>
        </p:spPr>
        <p:txBody>
          <a:bodyPr>
            <a:normAutofit/>
          </a:bodyPr>
          <a:lstStyle>
            <a:lvl1pPr marL="0" indent="0" algn="l">
              <a:buNone/>
              <a:defRPr sz="4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DE" dirty="0"/>
          </a:p>
        </p:txBody>
      </p:sp>
    </p:spTree>
    <p:extLst>
      <p:ext uri="{BB962C8B-B14F-4D97-AF65-F5344CB8AC3E}">
        <p14:creationId xmlns:p14="http://schemas.microsoft.com/office/powerpoint/2010/main" val="6554881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Bild rechts und Tite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5C215C-5C50-4A16-B944-C66F2800E5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Footer Placeholder 2">
            <a:extLst>
              <a:ext uri="{FF2B5EF4-FFF2-40B4-BE49-F238E27FC236}">
                <a16:creationId xmlns:a16="http://schemas.microsoft.com/office/drawing/2014/main" id="{A91C248B-A667-482F-9C08-3FFC3D5D6C1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D5A1C48E-4AE7-485E-B9EC-6086A6600E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DD9CB-275F-4CA2-9703-A265EA73BB1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BD7BC482-758C-47EB-9B63-D0BC38B92CE5}"/>
              </a:ext>
            </a:extLst>
          </p:cNvPr>
          <p:cNvSpPr>
            <a:spLocks noGrp="1"/>
          </p:cNvSpPr>
          <p:nvPr>
            <p:ph type="title"/>
          </p:nvPr>
        </p:nvSpPr>
        <p:spPr>
          <a:xfrm>
            <a:off x="344730" y="946800"/>
            <a:ext cx="5438660" cy="822112"/>
          </a:xfrm>
        </p:spPr>
        <p:txBody>
          <a:bodyPr/>
          <a:lstStyle>
            <a:lvl1pPr>
              <a:defRPr>
                <a:latin typeface="+mj-lt"/>
              </a:defRPr>
            </a:lvl1pPr>
          </a:lstStyle>
          <a:p>
            <a:r>
              <a:rPr lang="en-US"/>
              <a:t>Click to edit Master title style</a:t>
            </a:r>
            <a:endParaRPr lang="de-DE" dirty="0"/>
          </a:p>
        </p:txBody>
      </p:sp>
      <p:sp>
        <p:nvSpPr>
          <p:cNvPr id="10" name="Content Placeholder 2">
            <a:extLst>
              <a:ext uri="{FF2B5EF4-FFF2-40B4-BE49-F238E27FC236}">
                <a16:creationId xmlns:a16="http://schemas.microsoft.com/office/drawing/2014/main" id="{49BEE963-ABDC-4EC6-AA6F-529E9D7D2EB1}"/>
              </a:ext>
            </a:extLst>
          </p:cNvPr>
          <p:cNvSpPr>
            <a:spLocks noGrp="1"/>
          </p:cNvSpPr>
          <p:nvPr>
            <p:ph idx="1"/>
          </p:nvPr>
        </p:nvSpPr>
        <p:spPr>
          <a:xfrm>
            <a:off x="344730" y="2005012"/>
            <a:ext cx="5043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40123584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B90AB4-CE11-446D-BFB0-957BCCC337CB}"/>
              </a:ext>
            </a:extLst>
          </p:cNvPr>
          <p:cNvPicPr>
            <a:picLocks noChangeAspect="1"/>
          </p:cNvPicPr>
          <p:nvPr userDrawn="1"/>
        </p:nvPicPr>
        <p:blipFill>
          <a:blip r:embed="rId2">
            <a:alphaModFix amt="46000"/>
          </a:blip>
          <a:stretch>
            <a:fillRect/>
          </a:stretch>
        </p:blipFill>
        <p:spPr>
          <a:xfrm>
            <a:off x="4762" y="-11025"/>
            <a:ext cx="12187239" cy="6858751"/>
          </a:xfrm>
          <a:prstGeom prst="rect">
            <a:avLst/>
          </a:prstGeom>
        </p:spPr>
      </p:pic>
      <p:sp>
        <p:nvSpPr>
          <p:cNvPr id="3" name="Footer Placeholder 2">
            <a:extLst>
              <a:ext uri="{FF2B5EF4-FFF2-40B4-BE49-F238E27FC236}">
                <a16:creationId xmlns:a16="http://schemas.microsoft.com/office/drawing/2014/main" id="{4CE392C2-7BC1-44B1-9B27-52EA25404956}"/>
              </a:ext>
            </a:extLst>
          </p:cNvPr>
          <p:cNvSpPr>
            <a:spLocks noGrp="1"/>
          </p:cNvSpPr>
          <p:nvPr>
            <p:ph type="ftr" sz="quarter" idx="10"/>
          </p:nvPr>
        </p:nvSpPr>
        <p:spPr/>
        <p:txBody>
          <a:bodyPr/>
          <a:lstStyle/>
          <a:p>
            <a:endParaRPr lang="de-DE" dirty="0"/>
          </a:p>
        </p:txBody>
      </p:sp>
      <p:sp>
        <p:nvSpPr>
          <p:cNvPr id="4" name="Slide Number Placeholder 3">
            <a:extLst>
              <a:ext uri="{FF2B5EF4-FFF2-40B4-BE49-F238E27FC236}">
                <a16:creationId xmlns:a16="http://schemas.microsoft.com/office/drawing/2014/main" id="{C619E3BD-1228-483E-BA5F-AAE26F210F4C}"/>
              </a:ext>
            </a:extLst>
          </p:cNvPr>
          <p:cNvSpPr>
            <a:spLocks noGrp="1"/>
          </p:cNvSpPr>
          <p:nvPr>
            <p:ph type="sldNum" sz="quarter" idx="11"/>
          </p:nvPr>
        </p:nvSpPr>
        <p:spPr/>
        <p:txBody>
          <a:bodyPr/>
          <a:lstStyle/>
          <a:p>
            <a:fld id="{F89DD9CB-275F-4CA2-9703-A265EA73BB11}" type="slidenum">
              <a:rPr lang="de-DE" smtClean="0"/>
              <a:pPr/>
              <a:t>‹#›</a:t>
            </a:fld>
            <a:endParaRPr lang="de-DE" dirty="0"/>
          </a:p>
        </p:txBody>
      </p:sp>
      <p:sp>
        <p:nvSpPr>
          <p:cNvPr id="8" name="Rectangle 7">
            <a:extLst>
              <a:ext uri="{FF2B5EF4-FFF2-40B4-BE49-F238E27FC236}">
                <a16:creationId xmlns:a16="http://schemas.microsoft.com/office/drawing/2014/main" id="{CCD5ADB2-417A-4030-A18C-5C94E476C4F0}"/>
              </a:ext>
            </a:extLst>
          </p:cNvPr>
          <p:cNvSpPr/>
          <p:nvPr userDrawn="1"/>
        </p:nvSpPr>
        <p:spPr>
          <a:xfrm>
            <a:off x="839787" y="1797667"/>
            <a:ext cx="11026147" cy="2862322"/>
          </a:xfrm>
          <a:prstGeom prst="rect">
            <a:avLst/>
          </a:prstGeom>
        </p:spPr>
        <p:txBody>
          <a:bodyPr wrap="square">
            <a:spAutoFit/>
          </a:bodyPr>
          <a:lstStyle/>
          <a:p>
            <a:pPr algn="just" fontAlgn="t"/>
            <a:r>
              <a:rPr lang="en-US" sz="1000" dirty="0"/>
              <a:t>D</a:t>
            </a:r>
            <a:r>
              <a:rPr lang="de-DE" sz="1000" dirty="0"/>
              <a:t>iese Allgemeinen Geschäftsbedingungen ("AGB") gelten für die Nutzung des Portals „Digitale Lernwerkstatt“ (das „Portal“). Die AGB regeln das Verhältnis zwischen der Accenture Holding GmbH &amp; Co. KG als den Betreibern des Portals ("Accenture") und dem jeweiligen Nutzer ("Nutzer"). "Inhalt(e)" bedeutet Bilder, Videos, Präsentationen und sonstige Schulungsunterlagen, diese stehen unter der Lizenz Creative Commons BY NC ND auf dem Portal zur Verfügung. Accenture kann diese Bedingungen jederzeit und ohne Ankündigung anpassen. Accenture behält sich das Recht vor, den Nutzungsvertrag jederzeit und ohne Angabe von Gründen zu kündigen und die weitere Nutzung der Website zu untersagen, es besteht kein Anspruch zur Nutzung des Portals. Das Massenkopieren der bereitgestellten Inhalte ist untersagt sofern keine ausdrückliche Erlaubnis durch Accenture erteilt wurde. Die Zusammenstellung der Inhalte ist als kollektives Werk entsprechend internationaler Konventionen und Gesetze zum geistigen Eigentum urheberrechtlich geschützt. Alle bereitgestellten Inhalte auf dem Portal werden unter der Lizenz Creative Commons BY NC ND zur Verfügung gestellt. Die Inhalte können kostenlos für nicht kommerzielle Anwendungen in digitaler oder gedruckter Form verwendet werden. Zur Nutzung für kommerzielle Zwecke ist die vorherige Zustimmung von Accenture einzuholen. Der Nutzer ist für die Art und Weise der Verwendung der bereitgestellten Inhalte und der Beachtung der Nutzungsbedingungen verlinkter Plattformen und Webseiten selbst verantwortlich. Der Nutzer stellt Accenture von sämtlichen Ansprüchen frei, die Dritte gegenüber Accenture geltend machen aufgrund einer Verletzung ihrer Rechte durch die Nutzung der über das Portal zur Verfügung stehenden Inhalte. Der Nutzer übernimmt hierbei die Kosten einer notwendigen Rechtsverteidigung von Accenture einschließlich sämtlicher Gerichts- und Anwaltskosten. Dies gilt dann nicht, wenn die Rechtsverletzung nicht durch schuldhaftes Verhalten des Nutzers verursacht wurde. Der Nutzer ist verpflichtet, Accenture für den Fall einer Inanspruchnahme durch Dritte unverzüglich, wahrheitsgemäß und vollständig sämtliche ihm zur Verfügung stehende Informationen mitzuteilen, die für eine Prüfung der Ansprüche und eine Verteidigung erforderlich sind. Darüber hinausgehende Schadensersatzansprüche von Accenture gegenüber dem Nutzer bleiben unberührt. Sämtliche Inhalte, die auf dem Portal bereitgestellt werden, wurden und werden mit äußerster Sorgfalt erstellt und regelmäßig überprüft. Accenture übernimmt jedoch keinerlei Gewähr für die Aktualität, Korrektheit, Vollständigkeit oder Qualität der Inhalte sowie für Links oder Webseiten Dritter. Die Inhalte der Digitalen Lernwerkstatt stellen keine Rechtsberatung dar. Haftungsansprüche gegen Accenture oder mit ihr verbundene Unternehmen, welche sich auf Schäden materieller oder ideeller Art beziehen, die durch die Nutzung oder Nichtnutzung der bereitgestellten Inhalte bzw. durch die Nutzung fehlerhafter und unvollständiger Informationen verursacht wurden, sind, soweit gesetzlich zulässig, ausgeschlossen. Sollten einzelne Bestimmungen dieser Nutzungsbedingungen ganz oder teilweise nicht rechtswirksam sein oder ihre Rechtswirksamkeit später verlieren, wird die Gültigkeit der Nutzungsbedingungen im Übrigen nicht berührt. Auf das Vertragsverhältnis zwischen den Nutzern und Accenture findet das Recht der Bundesrepublik Deutschland Anwendung. Soweit zulässig, wird als Gerichtsstand Frankfurt a.M. vereinbart.</a:t>
            </a:r>
          </a:p>
        </p:txBody>
      </p:sp>
      <p:sp>
        <p:nvSpPr>
          <p:cNvPr id="9" name="TextBox 8">
            <a:extLst>
              <a:ext uri="{FF2B5EF4-FFF2-40B4-BE49-F238E27FC236}">
                <a16:creationId xmlns:a16="http://schemas.microsoft.com/office/drawing/2014/main" id="{45923B89-4043-4B09-A767-FADA044ADB4A}"/>
              </a:ext>
            </a:extLst>
          </p:cNvPr>
          <p:cNvSpPr txBox="1"/>
          <p:nvPr userDrawn="1"/>
        </p:nvSpPr>
        <p:spPr>
          <a:xfrm>
            <a:off x="839788" y="668676"/>
            <a:ext cx="11026147" cy="769441"/>
          </a:xfrm>
          <a:prstGeom prst="rect">
            <a:avLst/>
          </a:prstGeom>
          <a:noFill/>
        </p:spPr>
        <p:txBody>
          <a:bodyPr wrap="square" rtlCol="0">
            <a:spAutoFit/>
          </a:bodyPr>
          <a:lstStyle/>
          <a:p>
            <a:r>
              <a:rPr lang="de-DE" sz="4400" b="0" dirty="0">
                <a:latin typeface="+mj-lt"/>
              </a:rPr>
              <a:t>Nutzungsbedingungen – Digitale Lernwerkstatt</a:t>
            </a:r>
          </a:p>
        </p:txBody>
      </p:sp>
    </p:spTree>
    <p:extLst>
      <p:ext uri="{BB962C8B-B14F-4D97-AF65-F5344CB8AC3E}">
        <p14:creationId xmlns:p14="http://schemas.microsoft.com/office/powerpoint/2010/main" val="4129465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8607C3-555C-45A0-B869-F68D168E18A9}"/>
              </a:ext>
            </a:extLst>
          </p:cNvPr>
          <p:cNvSpPr>
            <a:spLocks noGrp="1"/>
          </p:cNvSpPr>
          <p:nvPr>
            <p:ph type="title"/>
          </p:nvPr>
        </p:nvSpPr>
        <p:spPr>
          <a:xfrm>
            <a:off x="839788" y="406881"/>
            <a:ext cx="10515600" cy="1325563"/>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1342A2DA-926E-40FE-B89A-1DE5350EDBFC}"/>
              </a:ext>
            </a:extLst>
          </p:cNvPr>
          <p:cNvSpPr>
            <a:spLocks noGrp="1"/>
          </p:cNvSpPr>
          <p:nvPr>
            <p:ph type="body" idx="1"/>
          </p:nvPr>
        </p:nvSpPr>
        <p:spPr>
          <a:xfrm>
            <a:off x="838200" y="1823300"/>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FA364330-BABD-4D47-8B0E-3DCB244492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de-DE" dirty="0"/>
          </a:p>
        </p:txBody>
      </p:sp>
      <p:sp>
        <p:nvSpPr>
          <p:cNvPr id="6" name="Slide Number Placeholder 5">
            <a:extLst>
              <a:ext uri="{FF2B5EF4-FFF2-40B4-BE49-F238E27FC236}">
                <a16:creationId xmlns:a16="http://schemas.microsoft.com/office/drawing/2014/main" id="{36D7C054-5C6D-418A-86B0-75D6F87E05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89DD9CB-275F-4CA2-9703-A265EA73BB11}" type="slidenum">
              <a:rPr lang="de-DE" smtClean="0"/>
              <a:pPr/>
              <a:t>‹#›</a:t>
            </a:fld>
            <a:endParaRPr lang="de-DE" dirty="0"/>
          </a:p>
        </p:txBody>
      </p:sp>
      <p:sp>
        <p:nvSpPr>
          <p:cNvPr id="7" name="AMC_Footer">
            <a:extLst>
              <a:ext uri="{FF2B5EF4-FFF2-40B4-BE49-F238E27FC236}">
                <a16:creationId xmlns:a16="http://schemas.microsoft.com/office/drawing/2014/main" id="{443E2237-3185-4EF4-93C9-450F95060995}"/>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3434445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87" r:id="rId3"/>
    <p:sldLayoutId id="2147483665" r:id="rId4"/>
    <p:sldLayoutId id="2147483686" r:id="rId5"/>
    <p:sldLayoutId id="2147483684" r:id="rId6"/>
    <p:sldLayoutId id="2147483662" r:id="rId7"/>
    <p:sldLayoutId id="2147483654" r:id="rId8"/>
    <p:sldLayoutId id="2147483661" r:id="rId9"/>
    <p:sldLayoutId id="2147483652" r:id="rId10"/>
    <p:sldLayoutId id="2147483688" r:id="rId11"/>
    <p:sldLayoutId id="2147483663" r:id="rId12"/>
    <p:sldLayoutId id="2147483672" r:id="rId13"/>
    <p:sldLayoutId id="2147483680" r:id="rId14"/>
    <p:sldLayoutId id="2147483685" r:id="rId15"/>
    <p:sldLayoutId id="2147483655" r:id="rId16"/>
    <p:sldLayoutId id="2147483664" r:id="rId17"/>
    <p:sldLayoutId id="2147483689"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97" userDrawn="1">
          <p15:clr>
            <a:srgbClr val="F26B43"/>
          </p15:clr>
        </p15:guide>
        <p15:guide id="3" pos="529" userDrawn="1">
          <p15:clr>
            <a:srgbClr val="F26B43"/>
          </p15:clr>
        </p15:guide>
        <p15:guide id="4" pos="733" userDrawn="1">
          <p15:clr>
            <a:srgbClr val="F26B43"/>
          </p15:clr>
        </p15:guide>
        <p15:guide id="5" orient="horz" pos="52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8607C3-555C-45A0-B869-F68D168E18A9}"/>
              </a:ext>
            </a:extLst>
          </p:cNvPr>
          <p:cNvSpPr>
            <a:spLocks noGrp="1"/>
          </p:cNvSpPr>
          <p:nvPr>
            <p:ph type="title"/>
          </p:nvPr>
        </p:nvSpPr>
        <p:spPr>
          <a:xfrm>
            <a:off x="839788" y="406881"/>
            <a:ext cx="10515600" cy="1325563"/>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1342A2DA-926E-40FE-B89A-1DE5350EDBFC}"/>
              </a:ext>
            </a:extLst>
          </p:cNvPr>
          <p:cNvSpPr>
            <a:spLocks noGrp="1"/>
          </p:cNvSpPr>
          <p:nvPr>
            <p:ph type="body" idx="1"/>
          </p:nvPr>
        </p:nvSpPr>
        <p:spPr>
          <a:xfrm>
            <a:off x="838200" y="1823300"/>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FA364330-BABD-4D47-8B0E-3DCB244492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de-DE" dirty="0"/>
          </a:p>
        </p:txBody>
      </p:sp>
      <p:sp>
        <p:nvSpPr>
          <p:cNvPr id="6" name="Slide Number Placeholder 5">
            <a:extLst>
              <a:ext uri="{FF2B5EF4-FFF2-40B4-BE49-F238E27FC236}">
                <a16:creationId xmlns:a16="http://schemas.microsoft.com/office/drawing/2014/main" id="{36D7C054-5C6D-418A-86B0-75D6F87E05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89DD9CB-275F-4CA2-9703-A265EA73BB11}" type="slidenum">
              <a:rPr lang="de-DE" smtClean="0"/>
              <a:pPr/>
              <a:t>‹#›</a:t>
            </a:fld>
            <a:endParaRPr lang="de-DE" dirty="0"/>
          </a:p>
        </p:txBody>
      </p:sp>
      <p:sp>
        <p:nvSpPr>
          <p:cNvPr id="7" name="AMC_Footer">
            <a:extLst>
              <a:ext uri="{FF2B5EF4-FFF2-40B4-BE49-F238E27FC236}">
                <a16:creationId xmlns:a16="http://schemas.microsoft.com/office/drawing/2014/main" id="{443E2237-3185-4EF4-93C9-450F95060995}"/>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180888469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597">
          <p15:clr>
            <a:srgbClr val="F26B43"/>
          </p15:clr>
        </p15:guide>
        <p15:guide id="3" pos="529">
          <p15:clr>
            <a:srgbClr val="F26B43"/>
          </p15:clr>
        </p15:guide>
        <p15:guide id="4" pos="733">
          <p15:clr>
            <a:srgbClr val="F26B43"/>
          </p15:clr>
        </p15:guide>
        <p15:guide id="5" orient="horz" pos="52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berufenet.arbeitsagentur.de/berufenet"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hyperlink" Target="https://berufenet.arbeitsagentur.de/berufenet"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http://www.digitale-lernwerkstatt.com/"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hyperlink" Target="http://studiengaenge.zeit.de/"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A17C3-0BB7-4FD5-A030-8BDBDCE99E39}"/>
              </a:ext>
            </a:extLst>
          </p:cNvPr>
          <p:cNvSpPr>
            <a:spLocks noGrp="1"/>
          </p:cNvSpPr>
          <p:nvPr>
            <p:ph type="ctrTitle"/>
          </p:nvPr>
        </p:nvSpPr>
        <p:spPr/>
        <p:txBody>
          <a:bodyPr/>
          <a:lstStyle/>
          <a:p>
            <a:r>
              <a:rPr lang="de-DE"/>
              <a:t>Digitale Jobprofile</a:t>
            </a:r>
          </a:p>
        </p:txBody>
      </p:sp>
      <p:sp>
        <p:nvSpPr>
          <p:cNvPr id="3" name="Subtitle 2">
            <a:extLst>
              <a:ext uri="{FF2B5EF4-FFF2-40B4-BE49-F238E27FC236}">
                <a16:creationId xmlns:a16="http://schemas.microsoft.com/office/drawing/2014/main" id="{D85011CB-BA09-4722-AF06-B9ADBC4C282F}"/>
              </a:ext>
            </a:extLst>
          </p:cNvPr>
          <p:cNvSpPr>
            <a:spLocks noGrp="1"/>
          </p:cNvSpPr>
          <p:nvPr>
            <p:ph type="subTitle" idx="1"/>
          </p:nvPr>
        </p:nvSpPr>
        <p:spPr>
          <a:xfrm>
            <a:off x="839788" y="3527092"/>
            <a:ext cx="9144000" cy="1655762"/>
          </a:xfrm>
        </p:spPr>
        <p:txBody>
          <a:bodyPr/>
          <a:lstStyle/>
          <a:p>
            <a:r>
              <a:rPr lang="de-DE"/>
              <a:t>auf Basis eines Studiums</a:t>
            </a:r>
          </a:p>
        </p:txBody>
      </p:sp>
    </p:spTree>
    <p:extLst>
      <p:ext uri="{BB962C8B-B14F-4D97-AF65-F5344CB8AC3E}">
        <p14:creationId xmlns:p14="http://schemas.microsoft.com/office/powerpoint/2010/main" val="3762387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AAE7B7-E7D7-488E-BC88-DD160A7C67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DD9CB-275F-4CA2-9703-A265EA73BB1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595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AD59A4-E2C1-4D27-8C0C-31E54292BFAA}"/>
              </a:ext>
            </a:extLst>
          </p:cNvPr>
          <p:cNvSpPr>
            <a:spLocks noGrp="1"/>
          </p:cNvSpPr>
          <p:nvPr>
            <p:ph idx="1"/>
          </p:nvPr>
        </p:nvSpPr>
        <p:spPr/>
        <p:txBody>
          <a:bodyPr/>
          <a:lstStyle/>
          <a:p>
            <a:r>
              <a:rPr lang="de-DE"/>
              <a:t>Vermittlung von folgendem Aspekt:</a:t>
            </a:r>
            <a:endParaRPr lang="de-DE" dirty="0"/>
          </a:p>
          <a:p>
            <a:pPr marL="342900" indent="-342900">
              <a:buFont typeface="Arial" panose="020B0604020202020204" pitchFamily="34" charset="0"/>
              <a:buChar char="•"/>
            </a:pPr>
            <a:r>
              <a:rPr lang="de-DE" sz="2000"/>
              <a:t>Die Berufe im digitalen Bereich benennen und einordnen können</a:t>
            </a:r>
          </a:p>
          <a:p>
            <a:endParaRPr lang="de-DE" sz="2000" dirty="0"/>
          </a:p>
        </p:txBody>
      </p:sp>
      <p:sp>
        <p:nvSpPr>
          <p:cNvPr id="3" name="Content Placeholder 2">
            <a:extLst>
              <a:ext uri="{FF2B5EF4-FFF2-40B4-BE49-F238E27FC236}">
                <a16:creationId xmlns:a16="http://schemas.microsoft.com/office/drawing/2014/main" id="{C53EEF96-889E-4C45-BE68-A8AD1F9A83D6}"/>
              </a:ext>
            </a:extLst>
          </p:cNvPr>
          <p:cNvSpPr>
            <a:spLocks noGrp="1"/>
          </p:cNvSpPr>
          <p:nvPr>
            <p:ph idx="17"/>
          </p:nvPr>
        </p:nvSpPr>
        <p:spPr>
          <a:xfrm>
            <a:off x="838200" y="3703157"/>
            <a:ext cx="9625314" cy="2732368"/>
          </a:xfrm>
        </p:spPr>
        <p:txBody>
          <a:bodyPr/>
          <a:lstStyle/>
          <a:p>
            <a:r>
              <a:rPr lang="de-DE" dirty="0"/>
              <a:t>Voraussetzungen</a:t>
            </a:r>
            <a:r>
              <a:rPr lang="de-DE"/>
              <a:t>: 3.4 – Digitale Jobprofile Ausbildungsberufe </a:t>
            </a:r>
            <a:endParaRPr lang="de-DE" dirty="0"/>
          </a:p>
          <a:p>
            <a:r>
              <a:rPr lang="de-DE" dirty="0"/>
              <a:t>Empfohlen für:                                                                           Vorbereitung:</a:t>
            </a:r>
          </a:p>
        </p:txBody>
      </p:sp>
      <p:sp>
        <p:nvSpPr>
          <p:cNvPr id="5" name="Text Placeholder 4">
            <a:extLst>
              <a:ext uri="{FF2B5EF4-FFF2-40B4-BE49-F238E27FC236}">
                <a16:creationId xmlns:a16="http://schemas.microsoft.com/office/drawing/2014/main" id="{C7CF4C2B-D538-47B4-A204-28A29BEF3C72}"/>
              </a:ext>
            </a:extLst>
          </p:cNvPr>
          <p:cNvSpPr>
            <a:spLocks noGrp="1"/>
          </p:cNvSpPr>
          <p:nvPr>
            <p:ph type="body" sz="quarter" idx="16"/>
          </p:nvPr>
        </p:nvSpPr>
        <p:spPr/>
        <p:txBody>
          <a:bodyPr/>
          <a:lstStyle/>
          <a:p>
            <a:pPr marL="285750" indent="-285750">
              <a:lnSpc>
                <a:spcPct val="100000"/>
              </a:lnSpc>
            </a:pPr>
            <a:r>
              <a:rPr lang="de-DE" sz="1400" dirty="0">
                <a:solidFill>
                  <a:srgbClr val="000000"/>
                </a:solidFill>
              </a:rPr>
              <a:t>Gymnasium </a:t>
            </a:r>
          </a:p>
          <a:p>
            <a:pPr marL="285750" indent="-285750">
              <a:lnSpc>
                <a:spcPct val="100000"/>
              </a:lnSpc>
            </a:pPr>
            <a:r>
              <a:rPr lang="de-DE" sz="1400" dirty="0">
                <a:solidFill>
                  <a:srgbClr val="000000"/>
                </a:solidFill>
              </a:rPr>
              <a:t>Realschule</a:t>
            </a:r>
          </a:p>
          <a:p>
            <a:pPr marL="285750" indent="-285750">
              <a:lnSpc>
                <a:spcPct val="100000"/>
              </a:lnSpc>
            </a:pPr>
            <a:r>
              <a:rPr lang="de-DE" sz="1400" dirty="0">
                <a:solidFill>
                  <a:srgbClr val="000000"/>
                </a:solidFill>
              </a:rPr>
              <a:t>Hauptschule</a:t>
            </a:r>
          </a:p>
          <a:p>
            <a:pPr marL="285750" indent="-285750">
              <a:lnSpc>
                <a:spcPct val="100000"/>
              </a:lnSpc>
            </a:pPr>
            <a:r>
              <a:rPr lang="de-DE" sz="1400" dirty="0">
                <a:solidFill>
                  <a:srgbClr val="000000"/>
                </a:solidFill>
              </a:rPr>
              <a:t>Berufsschule</a:t>
            </a:r>
          </a:p>
          <a:p>
            <a:pPr marL="285750" indent="-285750">
              <a:lnSpc>
                <a:spcPct val="100000"/>
              </a:lnSpc>
            </a:pPr>
            <a:r>
              <a:rPr lang="de-DE" sz="1400" dirty="0">
                <a:solidFill>
                  <a:srgbClr val="000000"/>
                </a:solidFill>
              </a:rPr>
              <a:t>12-14 Jahre</a:t>
            </a:r>
          </a:p>
          <a:p>
            <a:pPr marL="285750" indent="-285750">
              <a:lnSpc>
                <a:spcPct val="100000"/>
              </a:lnSpc>
            </a:pPr>
            <a:r>
              <a:rPr lang="de-DE" sz="1400" dirty="0">
                <a:solidFill>
                  <a:srgbClr val="000000"/>
                </a:solidFill>
              </a:rPr>
              <a:t>14-16 Jahre</a:t>
            </a:r>
          </a:p>
          <a:p>
            <a:pPr marL="285750" indent="-285750">
              <a:lnSpc>
                <a:spcPct val="100000"/>
              </a:lnSpc>
            </a:pPr>
            <a:r>
              <a:rPr lang="de-DE" sz="1400" dirty="0">
                <a:solidFill>
                  <a:srgbClr val="000000"/>
                </a:solidFill>
              </a:rPr>
              <a:t>Ab 16 Jahren</a:t>
            </a:r>
          </a:p>
          <a:p>
            <a:endParaRPr lang="de-DE" dirty="0"/>
          </a:p>
        </p:txBody>
      </p:sp>
      <p:sp>
        <p:nvSpPr>
          <p:cNvPr id="8" name="Text Placeholder 7">
            <a:extLst>
              <a:ext uri="{FF2B5EF4-FFF2-40B4-BE49-F238E27FC236}">
                <a16:creationId xmlns:a16="http://schemas.microsoft.com/office/drawing/2014/main" id="{390E9722-9D19-41AC-B61E-15DABCC6B57E}"/>
              </a:ext>
            </a:extLst>
          </p:cNvPr>
          <p:cNvSpPr txBox="1">
            <a:spLocks noGrp="1"/>
          </p:cNvSpPr>
          <p:nvPr>
            <p:ph type="body" sz="quarter" idx="14"/>
          </p:nvPr>
        </p:nvSpPr>
        <p:spPr>
          <a:xfrm>
            <a:off x="8465978" y="4198511"/>
            <a:ext cx="2276842" cy="1896930"/>
          </a:xfrm>
          <a:prstGeom prst="rect">
            <a:avLst/>
          </a:prstGeom>
          <a:noFill/>
        </p:spPr>
        <p:txBody>
          <a:bodyPr wrap="none" rtlCol="0">
            <a:spAutoFit/>
          </a:bodyPr>
          <a:lstStyle/>
          <a:p>
            <a:pPr marL="285750" indent="-285750">
              <a:buFont typeface="Wingdings" panose="05000000000000000000" pitchFamily="2" charset="2"/>
              <a:buChar char="ü"/>
            </a:pPr>
            <a:r>
              <a:rPr lang="de-DE" sz="1400" dirty="0">
                <a:solidFill>
                  <a:srgbClr val="000000"/>
                </a:solidFill>
              </a:rPr>
              <a:t>Beamer und Leinwand</a:t>
            </a:r>
          </a:p>
          <a:p>
            <a:pPr marL="285750" indent="-285750">
              <a:buFont typeface="Wingdings" panose="05000000000000000000" pitchFamily="2" charset="2"/>
              <a:buChar char="ü"/>
            </a:pPr>
            <a:r>
              <a:rPr lang="de-DE" sz="1400" dirty="0">
                <a:solidFill>
                  <a:srgbClr val="000000"/>
                </a:solidFill>
              </a:rPr>
              <a:t>Computerraum</a:t>
            </a:r>
          </a:p>
          <a:p>
            <a:pPr marL="285750" indent="-285750">
              <a:buFont typeface="Wingdings" panose="05000000000000000000" pitchFamily="2" charset="2"/>
              <a:buChar char="ü"/>
            </a:pPr>
            <a:r>
              <a:rPr lang="de-DE" sz="1400" dirty="0">
                <a:solidFill>
                  <a:srgbClr val="000000"/>
                </a:solidFill>
              </a:rPr>
              <a:t>Ausdruck Übungsblätter </a:t>
            </a:r>
          </a:p>
          <a:p>
            <a:pPr marL="285750" indent="-285750">
              <a:buFont typeface="Wingdings" panose="05000000000000000000" pitchFamily="2" charset="2"/>
              <a:buChar char="ü"/>
            </a:pPr>
            <a:r>
              <a:rPr lang="de-DE" sz="1400" dirty="0">
                <a:solidFill>
                  <a:srgbClr val="000000"/>
                </a:solidFill>
              </a:rPr>
              <a:t>Schreibutensilien</a:t>
            </a:r>
          </a:p>
          <a:p>
            <a:pPr marL="285750" indent="-285750">
              <a:buFont typeface="Wingdings" panose="05000000000000000000" pitchFamily="2" charset="2"/>
              <a:buChar char="ü"/>
            </a:pPr>
            <a:r>
              <a:rPr lang="de-DE" sz="1400">
                <a:solidFill>
                  <a:srgbClr val="000000"/>
                </a:solidFill>
              </a:rPr>
              <a:t>Flipchart/</a:t>
            </a:r>
            <a:r>
              <a:rPr lang="de-DE" sz="1400" dirty="0">
                <a:solidFill>
                  <a:srgbClr val="000000"/>
                </a:solidFill>
              </a:rPr>
              <a:t>Tafel</a:t>
            </a:r>
          </a:p>
          <a:p>
            <a:pPr marL="285750" indent="-285750">
              <a:buFont typeface="Wingdings" panose="05000000000000000000" pitchFamily="2" charset="2"/>
              <a:buChar char="ü"/>
            </a:pPr>
            <a:r>
              <a:rPr lang="de-DE" sz="1400" dirty="0">
                <a:solidFill>
                  <a:srgbClr val="000000"/>
                </a:solidFill>
              </a:rPr>
              <a:t>Plakate  </a:t>
            </a:r>
            <a:endParaRPr lang="de-DE" sz="1600" dirty="0">
              <a:solidFill>
                <a:srgbClr val="000000"/>
              </a:solidFill>
            </a:endParaRPr>
          </a:p>
        </p:txBody>
      </p:sp>
    </p:spTree>
    <p:extLst>
      <p:ext uri="{BB962C8B-B14F-4D97-AF65-F5344CB8AC3E}">
        <p14:creationId xmlns:p14="http://schemas.microsoft.com/office/powerpoint/2010/main" val="4159834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9D24E83-3D7C-4906-A280-3A391A58328D}"/>
              </a:ext>
            </a:extLst>
          </p:cNvPr>
          <p:cNvSpPr>
            <a:spLocks noGrp="1"/>
          </p:cNvSpPr>
          <p:nvPr>
            <p:ph type="title"/>
          </p:nvPr>
        </p:nvSpPr>
        <p:spPr/>
        <p:txBody>
          <a:bodyPr/>
          <a:lstStyle/>
          <a:p>
            <a:r>
              <a:rPr lang="de-DE" b="1">
                <a:solidFill>
                  <a:schemeClr val="accent4"/>
                </a:solidFill>
              </a:rPr>
              <a:t>Video zur Einführung </a:t>
            </a:r>
          </a:p>
        </p:txBody>
      </p:sp>
      <p:pic>
        <p:nvPicPr>
          <p:cNvPr id="8" name="video_LN1">
            <a:hlinkClick r:id="" action="ppaction://media"/>
            <a:extLst>
              <a:ext uri="{FF2B5EF4-FFF2-40B4-BE49-F238E27FC236}">
                <a16:creationId xmlns:a16="http://schemas.microsoft.com/office/drawing/2014/main" id="{314ADD3F-9E7F-4AE8-8878-4E57EAB8FCC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947738" y="1752764"/>
            <a:ext cx="7735710" cy="4351337"/>
          </a:xfrm>
          <a:prstGeom prst="rect">
            <a:avLst/>
          </a:prstGeom>
        </p:spPr>
      </p:pic>
    </p:spTree>
    <p:extLst>
      <p:ext uri="{BB962C8B-B14F-4D97-AF65-F5344CB8AC3E}">
        <p14:creationId xmlns:p14="http://schemas.microsoft.com/office/powerpoint/2010/main" val="35805735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012A-BDE1-42EF-A44F-2F45450B70DD}"/>
              </a:ext>
            </a:extLst>
          </p:cNvPr>
          <p:cNvSpPr>
            <a:spLocks noGrp="1"/>
          </p:cNvSpPr>
          <p:nvPr>
            <p:ph type="title"/>
          </p:nvPr>
        </p:nvSpPr>
        <p:spPr/>
        <p:txBody>
          <a:bodyPr/>
          <a:lstStyle/>
          <a:p>
            <a:r>
              <a:rPr lang="de-DE" b="1">
                <a:solidFill>
                  <a:schemeClr val="accent4"/>
                </a:solidFill>
              </a:rPr>
              <a:t>Durch die Digitalisierung sind viele Berufe entstanden und werden noch entstehen</a:t>
            </a:r>
          </a:p>
        </p:txBody>
      </p:sp>
      <p:pic>
        <p:nvPicPr>
          <p:cNvPr id="4" name="Content Placeholder 3">
            <a:extLst>
              <a:ext uri="{FF2B5EF4-FFF2-40B4-BE49-F238E27FC236}">
                <a16:creationId xmlns:a16="http://schemas.microsoft.com/office/drawing/2014/main" id="{0F1FC187-19D4-4EA4-8E9A-5C4D01C80B15}"/>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b="11099"/>
          <a:stretch/>
        </p:blipFill>
        <p:spPr>
          <a:xfrm>
            <a:off x="947739" y="1732444"/>
            <a:ext cx="7160676" cy="3602723"/>
          </a:xfrm>
          <a:prstGeom prst="rect">
            <a:avLst/>
          </a:prstGeom>
        </p:spPr>
      </p:pic>
      <p:sp>
        <p:nvSpPr>
          <p:cNvPr id="5" name="TextBox 4">
            <a:extLst>
              <a:ext uri="{FF2B5EF4-FFF2-40B4-BE49-F238E27FC236}">
                <a16:creationId xmlns:a16="http://schemas.microsoft.com/office/drawing/2014/main" id="{C5C0382F-CE98-43FD-9D97-1EC0CA83CE38}"/>
              </a:ext>
            </a:extLst>
          </p:cNvPr>
          <p:cNvSpPr txBox="1"/>
          <p:nvPr/>
        </p:nvSpPr>
        <p:spPr>
          <a:xfrm>
            <a:off x="892654" y="5695720"/>
            <a:ext cx="10626499" cy="523220"/>
          </a:xfrm>
          <a:prstGeom prst="rect">
            <a:avLst/>
          </a:prstGeom>
          <a:noFill/>
        </p:spPr>
        <p:txBody>
          <a:bodyPr wrap="none" rtlCol="0">
            <a:spAutoFit/>
          </a:bodyPr>
          <a:lstStyle/>
          <a:p>
            <a:r>
              <a:rPr lang="de-DE" sz="2800"/>
              <a:t>Weißt du schon, was du mal arbeiten möchtest? Was ist dein </a:t>
            </a:r>
            <a:r>
              <a:rPr lang="de-DE" sz="2800" b="1"/>
              <a:t>Traumjob</a:t>
            </a:r>
            <a:r>
              <a:rPr lang="de-DE" sz="2800"/>
              <a:t>?</a:t>
            </a:r>
          </a:p>
        </p:txBody>
      </p:sp>
    </p:spTree>
    <p:extLst>
      <p:ext uri="{BB962C8B-B14F-4D97-AF65-F5344CB8AC3E}">
        <p14:creationId xmlns:p14="http://schemas.microsoft.com/office/powerpoint/2010/main" val="861120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D98263-8180-46C0-BCB1-42DDF2DBF5C7}"/>
              </a:ext>
            </a:extLst>
          </p:cNvPr>
          <p:cNvSpPr>
            <a:spLocks noGrp="1"/>
          </p:cNvSpPr>
          <p:nvPr>
            <p:ph type="title"/>
          </p:nvPr>
        </p:nvSpPr>
        <p:spPr/>
        <p:txBody>
          <a:bodyPr/>
          <a:lstStyle/>
          <a:p>
            <a:r>
              <a:rPr lang="de-DE" b="1">
                <a:solidFill>
                  <a:schemeClr val="accent4"/>
                </a:solidFill>
              </a:rPr>
              <a:t>Digitale Kenntnisse sind gefragt</a:t>
            </a:r>
          </a:p>
        </p:txBody>
      </p:sp>
      <p:pic>
        <p:nvPicPr>
          <p:cNvPr id="6" name="Content Placeholder 5">
            <a:extLst>
              <a:ext uri="{FF2B5EF4-FFF2-40B4-BE49-F238E27FC236}">
                <a16:creationId xmlns:a16="http://schemas.microsoft.com/office/drawing/2014/main" id="{B1178CD9-756E-418A-9E47-0045BF1699DE}"/>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b="2469"/>
          <a:stretch/>
        </p:blipFill>
        <p:spPr>
          <a:xfrm>
            <a:off x="958755" y="1732444"/>
            <a:ext cx="5559704" cy="4351337"/>
          </a:xfrm>
          <a:prstGeom prst="rect">
            <a:avLst/>
          </a:prstGeom>
        </p:spPr>
      </p:pic>
    </p:spTree>
    <p:extLst>
      <p:ext uri="{BB962C8B-B14F-4D97-AF65-F5344CB8AC3E}">
        <p14:creationId xmlns:p14="http://schemas.microsoft.com/office/powerpoint/2010/main" val="2052471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577A7-2E8D-4D22-9EE4-3695BB194C68}"/>
              </a:ext>
            </a:extLst>
          </p:cNvPr>
          <p:cNvSpPr>
            <a:spLocks noGrp="1"/>
          </p:cNvSpPr>
          <p:nvPr>
            <p:ph type="title"/>
          </p:nvPr>
        </p:nvSpPr>
        <p:spPr/>
        <p:txBody>
          <a:bodyPr/>
          <a:lstStyle/>
          <a:p>
            <a:r>
              <a:rPr lang="de-DE" b="1">
                <a:solidFill>
                  <a:schemeClr val="accent4"/>
                </a:solidFill>
              </a:rPr>
              <a:t>Content Marketing Manager</a:t>
            </a:r>
          </a:p>
        </p:txBody>
      </p:sp>
      <p:sp>
        <p:nvSpPr>
          <p:cNvPr id="7" name="TextBox 6">
            <a:extLst>
              <a:ext uri="{FF2B5EF4-FFF2-40B4-BE49-F238E27FC236}">
                <a16:creationId xmlns:a16="http://schemas.microsoft.com/office/drawing/2014/main" id="{61A49C43-C8C2-4DAC-99EB-AB321F412E86}"/>
              </a:ext>
            </a:extLst>
          </p:cNvPr>
          <p:cNvSpPr txBox="1"/>
          <p:nvPr/>
        </p:nvSpPr>
        <p:spPr>
          <a:xfrm>
            <a:off x="838200" y="1604003"/>
            <a:ext cx="6180731" cy="2215991"/>
          </a:xfrm>
          <a:prstGeom prst="rect">
            <a:avLst/>
          </a:prstGeom>
          <a:noFill/>
        </p:spPr>
        <p:txBody>
          <a:bodyPr wrap="none" rtlCol="0">
            <a:spAutoFit/>
          </a:bodyPr>
          <a:lstStyle/>
          <a:p>
            <a:r>
              <a:rPr lang="de-DE" sz="2000" b="1">
                <a:solidFill>
                  <a:srgbClr val="000000"/>
                </a:solidFill>
              </a:rPr>
              <a:t>Jobprofil</a:t>
            </a:r>
            <a:r>
              <a:rPr lang="de-DE" sz="2000">
                <a:solidFill>
                  <a:srgbClr val="000000"/>
                </a:solidFill>
              </a:rPr>
              <a:t>:</a:t>
            </a:r>
          </a:p>
          <a:p>
            <a:pPr marL="742950" lvl="1" indent="-285750">
              <a:buFont typeface="Arial" panose="020B0604020202020204" pitchFamily="34" charset="0"/>
              <a:buChar char="•"/>
            </a:pPr>
            <a:r>
              <a:rPr lang="de-DE" sz="2000"/>
              <a:t>Entwickelt Leitlinien und Konzepte für die </a:t>
            </a:r>
            <a:br>
              <a:rPr lang="de-DE" sz="2000"/>
            </a:br>
            <a:r>
              <a:rPr lang="de-DE" sz="2000"/>
              <a:t>individualisierte Kommunikation mit Kunden</a:t>
            </a:r>
          </a:p>
          <a:p>
            <a:pPr marL="742950" lvl="1" indent="-285750">
              <a:buFont typeface="Arial" panose="020B0604020202020204" pitchFamily="34" charset="0"/>
              <a:buChar char="•"/>
            </a:pPr>
            <a:r>
              <a:rPr lang="de-DE" sz="2000"/>
              <a:t>Gibt vor, welche Inhalte in welchen (Social) Media </a:t>
            </a:r>
            <a:br>
              <a:rPr lang="de-DE" sz="2000"/>
            </a:br>
            <a:r>
              <a:rPr lang="de-DE" sz="2000"/>
              <a:t>publiziert werden</a:t>
            </a:r>
          </a:p>
          <a:p>
            <a:pPr marL="742950" lvl="1" indent="-285750">
              <a:buFont typeface="Arial" panose="020B0604020202020204" pitchFamily="34" charset="0"/>
              <a:buChar char="•"/>
            </a:pPr>
            <a:r>
              <a:rPr lang="de-DE" sz="2000"/>
              <a:t>„Chefredakteur“ für die Inhalte </a:t>
            </a:r>
          </a:p>
          <a:p>
            <a:endParaRPr lang="de-DE" dirty="0">
              <a:solidFill>
                <a:srgbClr val="000000"/>
              </a:solidFill>
              <a:latin typeface="Arial"/>
            </a:endParaRPr>
          </a:p>
        </p:txBody>
      </p:sp>
      <p:sp>
        <p:nvSpPr>
          <p:cNvPr id="8" name="Rectangle 7">
            <a:extLst>
              <a:ext uri="{FF2B5EF4-FFF2-40B4-BE49-F238E27FC236}">
                <a16:creationId xmlns:a16="http://schemas.microsoft.com/office/drawing/2014/main" id="{CB248654-ABCD-4D8A-8E74-1B710772AD82}"/>
              </a:ext>
            </a:extLst>
          </p:cNvPr>
          <p:cNvSpPr/>
          <p:nvPr/>
        </p:nvSpPr>
        <p:spPr>
          <a:xfrm>
            <a:off x="838200" y="4309122"/>
            <a:ext cx="7546379" cy="1214891"/>
          </a:xfrm>
          <a:prstGeom prst="rect">
            <a:avLst/>
          </a:prstGeom>
          <a:solidFill>
            <a:srgbClr val="FF9A05"/>
          </a:solidFill>
          <a:ln w="25400" cap="flat" cmpd="sng" algn="ctr">
            <a:noFill/>
            <a:prstDash val="solid"/>
          </a:ln>
          <a:effectLst/>
        </p:spPr>
        <p:txBody>
          <a:bodyPr rtlCol="0" anchor="ctr"/>
          <a:lstStyle/>
          <a:p>
            <a:pPr marL="0" marR="0" lvl="1" indent="0" defTabSz="914400" eaLnBrk="1" fontAlgn="auto" latinLnBrk="0" hangingPunct="1">
              <a:lnSpc>
                <a:spcPct val="100000"/>
              </a:lnSpc>
              <a:spcBef>
                <a:spcPts val="0"/>
              </a:spcBef>
              <a:spcAft>
                <a:spcPts val="0"/>
              </a:spcAft>
              <a:buClrTx/>
              <a:buSzTx/>
              <a:buFontTx/>
              <a:buNone/>
              <a:tabLst/>
              <a:defRPr/>
            </a:pPr>
            <a:r>
              <a:rPr kumimoji="0" lang="de-DE" sz="2000" b="1" i="0" u="none" strike="noStrike" kern="0" cap="none" spc="0" normalizeH="0" baseline="0" noProof="0" dirty="0">
                <a:ln>
                  <a:noFill/>
                </a:ln>
                <a:solidFill>
                  <a:prstClr val="white"/>
                </a:solidFill>
                <a:effectLst/>
                <a:uLnTx/>
                <a:uFillTx/>
                <a:ea typeface="+mn-ea"/>
                <a:cs typeface="+mn-cs"/>
              </a:rPr>
              <a:t>Digitales Jobprofil weil:</a:t>
            </a:r>
          </a:p>
          <a:p>
            <a:pPr marL="7429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000" b="0" i="0" u="none" strike="noStrike" kern="0" cap="none" spc="0" normalizeH="0" baseline="0" noProof="0">
                <a:ln>
                  <a:noFill/>
                </a:ln>
                <a:solidFill>
                  <a:prstClr val="white"/>
                </a:solidFill>
                <a:effectLst/>
                <a:uLnTx/>
                <a:uFillTx/>
                <a:ea typeface="+mn-ea"/>
                <a:cs typeface="+mn-cs"/>
              </a:rPr>
              <a:t>In Zeiten von Vergleichsportalen</a:t>
            </a:r>
            <a:r>
              <a:rPr kumimoji="0" lang="de-DE" sz="2000" b="0" i="0" u="none" strike="noStrike" kern="0" cap="none" spc="0" normalizeH="0" noProof="0">
                <a:ln>
                  <a:noFill/>
                </a:ln>
                <a:solidFill>
                  <a:prstClr val="white"/>
                </a:solidFill>
                <a:effectLst/>
                <a:uLnTx/>
                <a:uFillTx/>
                <a:ea typeface="+mn-ea"/>
                <a:cs typeface="+mn-cs"/>
              </a:rPr>
              <a:t> und „Shitstorms“ hochwertige Online-Inhalte für Unternehmen immer wichtiger werden </a:t>
            </a:r>
            <a:endParaRPr kumimoji="0" lang="de-DE" sz="2000" b="0" i="0" u="none" strike="noStrike" kern="0" cap="none" spc="0" normalizeH="0" baseline="0" noProof="0" dirty="0">
              <a:ln>
                <a:noFill/>
              </a:ln>
              <a:solidFill>
                <a:prstClr val="white"/>
              </a:solidFill>
              <a:effectLst/>
              <a:uLnTx/>
              <a:uFillTx/>
              <a:ea typeface="+mn-ea"/>
              <a:cs typeface="+mn-cs"/>
            </a:endParaRPr>
          </a:p>
        </p:txBody>
      </p:sp>
      <p:pic>
        <p:nvPicPr>
          <p:cNvPr id="9" name="Picture 8">
            <a:extLst>
              <a:ext uri="{FF2B5EF4-FFF2-40B4-BE49-F238E27FC236}">
                <a16:creationId xmlns:a16="http://schemas.microsoft.com/office/drawing/2014/main" id="{76E13E69-CBBD-4C33-B815-02AA9BF1A5F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722261" y="1690534"/>
            <a:ext cx="3415620" cy="2061321"/>
          </a:xfrm>
          <a:prstGeom prst="rect">
            <a:avLst/>
          </a:prstGeom>
        </p:spPr>
      </p:pic>
    </p:spTree>
    <p:extLst>
      <p:ext uri="{BB962C8B-B14F-4D97-AF65-F5344CB8AC3E}">
        <p14:creationId xmlns:p14="http://schemas.microsoft.com/office/powerpoint/2010/main" val="2122322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577A7-2E8D-4D22-9EE4-3695BB194C68}"/>
              </a:ext>
            </a:extLst>
          </p:cNvPr>
          <p:cNvSpPr>
            <a:spLocks noGrp="1"/>
          </p:cNvSpPr>
          <p:nvPr>
            <p:ph type="title"/>
          </p:nvPr>
        </p:nvSpPr>
        <p:spPr/>
        <p:txBody>
          <a:bodyPr/>
          <a:lstStyle/>
          <a:p>
            <a:r>
              <a:rPr lang="de-DE" b="1">
                <a:solidFill>
                  <a:schemeClr val="accent4"/>
                </a:solidFill>
              </a:rPr>
              <a:t>Feel Good Manager </a:t>
            </a:r>
          </a:p>
        </p:txBody>
      </p:sp>
      <p:sp>
        <p:nvSpPr>
          <p:cNvPr id="7" name="TextBox 6">
            <a:extLst>
              <a:ext uri="{FF2B5EF4-FFF2-40B4-BE49-F238E27FC236}">
                <a16:creationId xmlns:a16="http://schemas.microsoft.com/office/drawing/2014/main" id="{61A49C43-C8C2-4DAC-99EB-AB321F412E86}"/>
              </a:ext>
            </a:extLst>
          </p:cNvPr>
          <p:cNvSpPr txBox="1"/>
          <p:nvPr/>
        </p:nvSpPr>
        <p:spPr>
          <a:xfrm>
            <a:off x="838200" y="1604003"/>
            <a:ext cx="6449291" cy="2215991"/>
          </a:xfrm>
          <a:prstGeom prst="rect">
            <a:avLst/>
          </a:prstGeom>
          <a:noFill/>
        </p:spPr>
        <p:txBody>
          <a:bodyPr wrap="square" rtlCol="0">
            <a:spAutoFit/>
          </a:bodyPr>
          <a:lstStyle/>
          <a:p>
            <a:r>
              <a:rPr lang="de-DE" sz="2000" b="1">
                <a:solidFill>
                  <a:srgbClr val="000000"/>
                </a:solidFill>
              </a:rPr>
              <a:t>Jobprofil</a:t>
            </a:r>
            <a:r>
              <a:rPr lang="de-DE" sz="2000">
                <a:solidFill>
                  <a:srgbClr val="000000"/>
                </a:solidFill>
              </a:rPr>
              <a:t>:</a:t>
            </a:r>
          </a:p>
          <a:p>
            <a:pPr marL="461963" indent="-285750">
              <a:buFont typeface="Arial" panose="020B0604020202020204" pitchFamily="34" charset="0"/>
              <a:buChar char="•"/>
            </a:pPr>
            <a:r>
              <a:rPr lang="de-DE" sz="2000"/>
              <a:t>identifiziert und evaluiert die Bedürfnisse der Mitarbeiter </a:t>
            </a:r>
          </a:p>
          <a:p>
            <a:pPr marL="461963" indent="-285750">
              <a:buFont typeface="Arial" panose="020B0604020202020204" pitchFamily="34" charset="0"/>
              <a:buChar char="•"/>
            </a:pPr>
            <a:r>
              <a:rPr lang="de-DE" sz="2000"/>
              <a:t>erarbeitet Konzepte und organisiert Initiativen, die die Mitarbeiterzufriedenheit fördern</a:t>
            </a:r>
          </a:p>
          <a:p>
            <a:pPr marL="461963" indent="-285750">
              <a:buFont typeface="Arial" panose="020B0604020202020204" pitchFamily="34" charset="0"/>
              <a:buChar char="•"/>
            </a:pPr>
            <a:r>
              <a:rPr lang="de-DE" sz="2000"/>
              <a:t>Entwickelt Ideen für gute Personalführung</a:t>
            </a:r>
          </a:p>
          <a:p>
            <a:endParaRPr lang="de-DE" dirty="0">
              <a:solidFill>
                <a:srgbClr val="000000"/>
              </a:solidFill>
              <a:latin typeface="Arial"/>
            </a:endParaRPr>
          </a:p>
        </p:txBody>
      </p:sp>
      <p:sp>
        <p:nvSpPr>
          <p:cNvPr id="8" name="Rectangle 7">
            <a:extLst>
              <a:ext uri="{FF2B5EF4-FFF2-40B4-BE49-F238E27FC236}">
                <a16:creationId xmlns:a16="http://schemas.microsoft.com/office/drawing/2014/main" id="{CB248654-ABCD-4D8A-8E74-1B710772AD82}"/>
              </a:ext>
            </a:extLst>
          </p:cNvPr>
          <p:cNvSpPr/>
          <p:nvPr/>
        </p:nvSpPr>
        <p:spPr>
          <a:xfrm>
            <a:off x="838200" y="4309122"/>
            <a:ext cx="7546379" cy="1785104"/>
          </a:xfrm>
          <a:prstGeom prst="rect">
            <a:avLst/>
          </a:prstGeom>
          <a:solidFill>
            <a:srgbClr val="FF9A05"/>
          </a:solidFill>
          <a:ln w="25400" cap="flat" cmpd="sng" algn="ctr">
            <a:noFill/>
            <a:prstDash val="solid"/>
          </a:ln>
          <a:effectLst/>
        </p:spPr>
        <p:txBody>
          <a:bodyPr rtlCol="0" anchor="ctr"/>
          <a:lstStyle/>
          <a:p>
            <a:pPr lvl="1"/>
            <a:r>
              <a:rPr kumimoji="0" lang="de-DE" sz="2000" b="1" i="0" u="none" strike="noStrike" kern="0" cap="none" spc="0" normalizeH="0" baseline="0" noProof="0">
                <a:ln>
                  <a:noFill/>
                </a:ln>
                <a:solidFill>
                  <a:prstClr val="white"/>
                </a:solidFill>
                <a:effectLst/>
                <a:uLnTx/>
                <a:uFillTx/>
                <a:ea typeface="+mn-ea"/>
                <a:cs typeface="+mn-cs"/>
              </a:rPr>
              <a:t>Digitales Jobprofil weil: </a:t>
            </a:r>
          </a:p>
          <a:p>
            <a:pPr marL="800100" lvl="1" indent="-342900">
              <a:buFont typeface="Arial" panose="020B0604020202020204" pitchFamily="34" charset="0"/>
              <a:buChar char="•"/>
            </a:pPr>
            <a:r>
              <a:rPr lang="de-DE" sz="2000">
                <a:solidFill>
                  <a:schemeClr val="bg1"/>
                </a:solidFill>
              </a:rPr>
              <a:t>Es vor allem in der Digitalbranche vorkommt</a:t>
            </a:r>
          </a:p>
          <a:p>
            <a:pPr marL="800100" lvl="1" indent="-342900">
              <a:buFont typeface="Arial" panose="020B0604020202020204" pitchFamily="34" charset="0"/>
              <a:buChar char="•"/>
            </a:pPr>
            <a:r>
              <a:rPr lang="de-DE" sz="2000">
                <a:solidFill>
                  <a:schemeClr val="bg1"/>
                </a:solidFill>
              </a:rPr>
              <a:t> „Generation Y“ in Zukunft beim Kampf um Talente für alle Unternehmen immer wichtiger wird</a:t>
            </a:r>
          </a:p>
          <a:p>
            <a:pPr marL="0" marR="0" lvl="1" indent="0" defTabSz="914400" eaLnBrk="1" fontAlgn="auto" latinLnBrk="0" hangingPunct="1">
              <a:lnSpc>
                <a:spcPct val="100000"/>
              </a:lnSpc>
              <a:spcBef>
                <a:spcPts val="0"/>
              </a:spcBef>
              <a:spcAft>
                <a:spcPts val="0"/>
              </a:spcAft>
              <a:buClrTx/>
              <a:buSzTx/>
              <a:buFontTx/>
              <a:buNone/>
              <a:tabLst/>
              <a:defRPr/>
            </a:pPr>
            <a:endParaRPr kumimoji="0" lang="de-DE" sz="2000" b="1" i="0" u="none" strike="noStrike" kern="0" cap="none" spc="0" normalizeH="0" baseline="0" noProof="0" dirty="0">
              <a:ln>
                <a:noFill/>
              </a:ln>
              <a:solidFill>
                <a:prstClr val="white"/>
              </a:solidFill>
              <a:effectLst/>
              <a:uLnTx/>
              <a:uFillTx/>
              <a:ea typeface="+mn-ea"/>
              <a:cs typeface="+mn-cs"/>
            </a:endParaRPr>
          </a:p>
        </p:txBody>
      </p:sp>
      <p:pic>
        <p:nvPicPr>
          <p:cNvPr id="9" name="Picture 8">
            <a:extLst>
              <a:ext uri="{FF2B5EF4-FFF2-40B4-BE49-F238E27FC236}">
                <a16:creationId xmlns:a16="http://schemas.microsoft.com/office/drawing/2014/main" id="{76E13E69-CBBD-4C33-B815-02AA9BF1A5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07469" y="1690534"/>
            <a:ext cx="2845203" cy="2061321"/>
          </a:xfrm>
          <a:prstGeom prst="rect">
            <a:avLst/>
          </a:prstGeom>
        </p:spPr>
      </p:pic>
    </p:spTree>
    <p:extLst>
      <p:ext uri="{BB962C8B-B14F-4D97-AF65-F5344CB8AC3E}">
        <p14:creationId xmlns:p14="http://schemas.microsoft.com/office/powerpoint/2010/main" val="358138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97673-A09A-4E6D-8880-2AB98F063CE8}"/>
              </a:ext>
            </a:extLst>
          </p:cNvPr>
          <p:cNvSpPr>
            <a:spLocks noGrp="1"/>
          </p:cNvSpPr>
          <p:nvPr>
            <p:ph type="title"/>
          </p:nvPr>
        </p:nvSpPr>
        <p:spPr/>
        <p:txBody>
          <a:bodyPr/>
          <a:lstStyle/>
          <a:p>
            <a:r>
              <a:rPr lang="de-DE" b="1">
                <a:solidFill>
                  <a:schemeClr val="accent4"/>
                </a:solidFill>
              </a:rPr>
              <a:t>Weitere Informationen zu IT-Berufen</a:t>
            </a:r>
          </a:p>
        </p:txBody>
      </p:sp>
      <p:sp>
        <p:nvSpPr>
          <p:cNvPr id="3" name="Content Placeholder 2">
            <a:extLst>
              <a:ext uri="{FF2B5EF4-FFF2-40B4-BE49-F238E27FC236}">
                <a16:creationId xmlns:a16="http://schemas.microsoft.com/office/drawing/2014/main" id="{9C2679D7-E5F2-406F-939E-E2B7BCB0E5D9}"/>
              </a:ext>
            </a:extLst>
          </p:cNvPr>
          <p:cNvSpPr>
            <a:spLocks noGrp="1"/>
          </p:cNvSpPr>
          <p:nvPr>
            <p:ph idx="1"/>
          </p:nvPr>
        </p:nvSpPr>
        <p:spPr/>
        <p:txBody>
          <a:bodyPr/>
          <a:lstStyle/>
          <a:p>
            <a:pPr marL="0" indent="0">
              <a:buNone/>
            </a:pPr>
            <a:r>
              <a:rPr lang="de-DE">
                <a:hlinkClick r:id="rId3"/>
              </a:rPr>
              <a:t>https://berufenet.arbeitsagentur.de/berufenet</a:t>
            </a:r>
            <a:endParaRPr lang="de-DE"/>
          </a:p>
        </p:txBody>
      </p:sp>
      <p:pic>
        <p:nvPicPr>
          <p:cNvPr id="4" name="Picture 3">
            <a:extLst>
              <a:ext uri="{FF2B5EF4-FFF2-40B4-BE49-F238E27FC236}">
                <a16:creationId xmlns:a16="http://schemas.microsoft.com/office/drawing/2014/main" id="{322053FB-2EB7-4819-907C-9B4F7DC463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7738" y="2341025"/>
            <a:ext cx="5334007" cy="3924469"/>
          </a:xfrm>
          <a:prstGeom prst="rect">
            <a:avLst/>
          </a:prstGeom>
        </p:spPr>
      </p:pic>
      <p:sp>
        <p:nvSpPr>
          <p:cNvPr id="5" name="Rectangle 4">
            <a:extLst>
              <a:ext uri="{FF2B5EF4-FFF2-40B4-BE49-F238E27FC236}">
                <a16:creationId xmlns:a16="http://schemas.microsoft.com/office/drawing/2014/main" id="{3522E6AB-6AD5-4161-931E-D9AAD2BF0CE8}"/>
              </a:ext>
            </a:extLst>
          </p:cNvPr>
          <p:cNvSpPr/>
          <p:nvPr/>
        </p:nvSpPr>
        <p:spPr>
          <a:xfrm>
            <a:off x="839788" y="4835047"/>
            <a:ext cx="1911670" cy="133959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65072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97673-A09A-4E6D-8880-2AB98F063CE8}"/>
              </a:ext>
            </a:extLst>
          </p:cNvPr>
          <p:cNvSpPr>
            <a:spLocks noGrp="1"/>
          </p:cNvSpPr>
          <p:nvPr>
            <p:ph type="title"/>
          </p:nvPr>
        </p:nvSpPr>
        <p:spPr/>
        <p:txBody>
          <a:bodyPr/>
          <a:lstStyle/>
          <a:p>
            <a:r>
              <a:rPr lang="de-DE" b="1">
                <a:solidFill>
                  <a:schemeClr val="accent4"/>
                </a:solidFill>
              </a:rPr>
              <a:t>Weitere Informationen zu IT-Berufen</a:t>
            </a:r>
          </a:p>
        </p:txBody>
      </p:sp>
      <p:sp>
        <p:nvSpPr>
          <p:cNvPr id="3" name="Content Placeholder 2">
            <a:extLst>
              <a:ext uri="{FF2B5EF4-FFF2-40B4-BE49-F238E27FC236}">
                <a16:creationId xmlns:a16="http://schemas.microsoft.com/office/drawing/2014/main" id="{9C2679D7-E5F2-406F-939E-E2B7BCB0E5D9}"/>
              </a:ext>
            </a:extLst>
          </p:cNvPr>
          <p:cNvSpPr>
            <a:spLocks noGrp="1"/>
          </p:cNvSpPr>
          <p:nvPr>
            <p:ph idx="1"/>
          </p:nvPr>
        </p:nvSpPr>
        <p:spPr/>
        <p:txBody>
          <a:bodyPr/>
          <a:lstStyle/>
          <a:p>
            <a:pPr marL="0" indent="0">
              <a:buNone/>
            </a:pPr>
            <a:r>
              <a:rPr lang="de-DE">
                <a:hlinkClick r:id="rId3"/>
              </a:rPr>
              <a:t>https://berufenet.arbeitsagentur.de/berufenet</a:t>
            </a:r>
            <a:endParaRPr lang="de-DE"/>
          </a:p>
        </p:txBody>
      </p:sp>
      <p:pic>
        <p:nvPicPr>
          <p:cNvPr id="8" name="Picture 7">
            <a:extLst>
              <a:ext uri="{FF2B5EF4-FFF2-40B4-BE49-F238E27FC236}">
                <a16:creationId xmlns:a16="http://schemas.microsoft.com/office/drawing/2014/main" id="{2E10C46D-E275-4EEB-9C36-7A14A26A15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7738" y="2564849"/>
            <a:ext cx="4917084" cy="3700645"/>
          </a:xfrm>
          <a:prstGeom prst="rect">
            <a:avLst/>
          </a:prstGeom>
        </p:spPr>
      </p:pic>
      <p:sp>
        <p:nvSpPr>
          <p:cNvPr id="9" name="Rectangle 8">
            <a:extLst>
              <a:ext uri="{FF2B5EF4-FFF2-40B4-BE49-F238E27FC236}">
                <a16:creationId xmlns:a16="http://schemas.microsoft.com/office/drawing/2014/main" id="{EEB2129F-F80B-44BE-8BDA-682B1D0EA884}"/>
              </a:ext>
            </a:extLst>
          </p:cNvPr>
          <p:cNvSpPr/>
          <p:nvPr/>
        </p:nvSpPr>
        <p:spPr>
          <a:xfrm>
            <a:off x="947738" y="5472545"/>
            <a:ext cx="4917084" cy="44995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95499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5D0D0-90A8-42AC-9DEA-927E331C9D4B}"/>
              </a:ext>
            </a:extLst>
          </p:cNvPr>
          <p:cNvSpPr>
            <a:spLocks noGrp="1"/>
          </p:cNvSpPr>
          <p:nvPr>
            <p:ph type="title"/>
          </p:nvPr>
        </p:nvSpPr>
        <p:spPr/>
        <p:txBody>
          <a:bodyPr/>
          <a:lstStyle/>
          <a:p>
            <a:r>
              <a:rPr lang="de-DE" dirty="0"/>
              <a:t>Check Point</a:t>
            </a:r>
          </a:p>
        </p:txBody>
      </p:sp>
      <p:sp>
        <p:nvSpPr>
          <p:cNvPr id="3" name="Content Placeholder 2">
            <a:extLst>
              <a:ext uri="{FF2B5EF4-FFF2-40B4-BE49-F238E27FC236}">
                <a16:creationId xmlns:a16="http://schemas.microsoft.com/office/drawing/2014/main" id="{8427C6CF-74DD-4F1A-9D3F-540B3DC23A27}"/>
              </a:ext>
            </a:extLst>
          </p:cNvPr>
          <p:cNvSpPr>
            <a:spLocks noGrp="1"/>
          </p:cNvSpPr>
          <p:nvPr>
            <p:ph idx="1"/>
          </p:nvPr>
        </p:nvSpPr>
        <p:spPr/>
        <p:txBody>
          <a:bodyPr/>
          <a:lstStyle/>
          <a:p>
            <a:r>
              <a:rPr lang="de-DE"/>
              <a:t>Digitalisierung </a:t>
            </a:r>
            <a:r>
              <a:rPr lang="de-DE" b="1"/>
              <a:t>verändert</a:t>
            </a:r>
            <a:r>
              <a:rPr lang="de-DE"/>
              <a:t> bestehende Berufe und bringt </a:t>
            </a:r>
            <a:r>
              <a:rPr lang="de-DE" b="1"/>
              <a:t>neue </a:t>
            </a:r>
            <a:r>
              <a:rPr lang="de-DE"/>
              <a:t>hervor</a:t>
            </a:r>
          </a:p>
          <a:p>
            <a:r>
              <a:rPr lang="de-DE"/>
              <a:t>Digitale Kenntnisse als </a:t>
            </a:r>
            <a:r>
              <a:rPr lang="de-DE" b="1"/>
              <a:t>Alleinstellungsmerkmal</a:t>
            </a:r>
          </a:p>
          <a:p>
            <a:r>
              <a:rPr lang="de-DE"/>
              <a:t>Finde den </a:t>
            </a:r>
            <a:r>
              <a:rPr lang="de-DE" b="1"/>
              <a:t>für dich passenden Job </a:t>
            </a:r>
            <a:r>
              <a:rPr lang="de-DE"/>
              <a:t>im digitalen Umfeld </a:t>
            </a:r>
          </a:p>
          <a:p>
            <a:endParaRPr lang="de-DE" b="1"/>
          </a:p>
          <a:p>
            <a:pPr marL="0" indent="0">
              <a:buNone/>
            </a:pPr>
            <a:endParaRPr lang="de-DE" sz="2000" dirty="0">
              <a:solidFill>
                <a:srgbClr val="000000"/>
              </a:solidFill>
              <a:cs typeface="Arial" pitchFamily="34" charset="0"/>
            </a:endParaRPr>
          </a:p>
          <a:p>
            <a:endParaRPr lang="de-DE" dirty="0"/>
          </a:p>
        </p:txBody>
      </p:sp>
    </p:spTree>
    <p:extLst>
      <p:ext uri="{BB962C8B-B14F-4D97-AF65-F5344CB8AC3E}">
        <p14:creationId xmlns:p14="http://schemas.microsoft.com/office/powerpoint/2010/main" val="3264871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CC1009-DF27-440C-9BB2-36EF05D42074}"/>
              </a:ext>
            </a:extLst>
          </p:cNvPr>
          <p:cNvSpPr txBox="1"/>
          <p:nvPr/>
        </p:nvSpPr>
        <p:spPr>
          <a:xfrm>
            <a:off x="731203" y="2659559"/>
            <a:ext cx="492827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400" b="1" i="0" u="none" strike="noStrike" kern="1200" cap="none" spc="0" normalizeH="0" baseline="0" noProof="0">
                <a:ln>
                  <a:noFill/>
                </a:ln>
                <a:solidFill>
                  <a:srgbClr val="FFC000"/>
                </a:solidFill>
                <a:effectLst/>
                <a:uLnTx/>
                <a:uFillTx/>
                <a:latin typeface="Calibri Light" panose="020F0302020204030204"/>
                <a:ea typeface="+mn-ea"/>
                <a:cs typeface="+mn-cs"/>
              </a:rPr>
              <a:t>Habt ihr Fragen?</a:t>
            </a:r>
          </a:p>
        </p:txBody>
      </p:sp>
    </p:spTree>
    <p:extLst>
      <p:ext uri="{BB962C8B-B14F-4D97-AF65-F5344CB8AC3E}">
        <p14:creationId xmlns:p14="http://schemas.microsoft.com/office/powerpoint/2010/main" val="2509724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C1479-EABB-4153-B11E-E056B709180A}"/>
              </a:ext>
            </a:extLst>
          </p:cNvPr>
          <p:cNvSpPr>
            <a:spLocks noGrp="1"/>
          </p:cNvSpPr>
          <p:nvPr>
            <p:ph type="title"/>
          </p:nvPr>
        </p:nvSpPr>
        <p:spPr/>
        <p:txBody>
          <a:bodyPr/>
          <a:lstStyle/>
          <a:p>
            <a:r>
              <a:rPr lang="de-DE" b="1"/>
              <a:t>Du bist dran!</a:t>
            </a:r>
            <a:endParaRPr lang="de-DE" b="1" dirty="0"/>
          </a:p>
        </p:txBody>
      </p:sp>
      <p:sp>
        <p:nvSpPr>
          <p:cNvPr id="3" name="Content Placeholder 2">
            <a:extLst>
              <a:ext uri="{FF2B5EF4-FFF2-40B4-BE49-F238E27FC236}">
                <a16:creationId xmlns:a16="http://schemas.microsoft.com/office/drawing/2014/main" id="{3C563611-302A-44BA-AF49-441ACC58712B}"/>
              </a:ext>
            </a:extLst>
          </p:cNvPr>
          <p:cNvSpPr>
            <a:spLocks noGrp="1"/>
          </p:cNvSpPr>
          <p:nvPr>
            <p:ph idx="1"/>
          </p:nvPr>
        </p:nvSpPr>
        <p:spPr/>
        <p:txBody>
          <a:bodyPr>
            <a:normAutofit/>
          </a:bodyPr>
          <a:lstStyle/>
          <a:p>
            <a:pPr marL="0" indent="0">
              <a:buNone/>
            </a:pPr>
            <a:r>
              <a:rPr lang="de-DE" dirty="0"/>
              <a:t>Hier findest du weitere Videos und Online-Lernmodule zum Thema Digitale Jobprofile: </a:t>
            </a:r>
            <a:r>
              <a:rPr lang="de-DE" dirty="0">
                <a:hlinkClick r:id="rId3"/>
              </a:rPr>
              <a:t>www.digitale-lernwerkstatt.com</a:t>
            </a:r>
            <a:r>
              <a:rPr lang="de-DE" dirty="0"/>
              <a:t> </a:t>
            </a:r>
          </a:p>
        </p:txBody>
      </p:sp>
      <p:pic>
        <p:nvPicPr>
          <p:cNvPr id="6" name="Picture 5">
            <a:extLst>
              <a:ext uri="{FF2B5EF4-FFF2-40B4-BE49-F238E27FC236}">
                <a16:creationId xmlns:a16="http://schemas.microsoft.com/office/drawing/2014/main" id="{836335AA-4B44-4707-BC43-341AA7D3A7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67306" y="2912593"/>
            <a:ext cx="5732803" cy="3352901"/>
          </a:xfrm>
          <a:prstGeom prst="rect">
            <a:avLst/>
          </a:prstGeom>
        </p:spPr>
      </p:pic>
    </p:spTree>
    <p:extLst>
      <p:ext uri="{BB962C8B-B14F-4D97-AF65-F5344CB8AC3E}">
        <p14:creationId xmlns:p14="http://schemas.microsoft.com/office/powerpoint/2010/main" val="123791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62D0F-6FEB-4672-A474-084E943700A3}"/>
              </a:ext>
            </a:extLst>
          </p:cNvPr>
          <p:cNvSpPr>
            <a:spLocks noGrp="1"/>
          </p:cNvSpPr>
          <p:nvPr>
            <p:ph type="title"/>
          </p:nvPr>
        </p:nvSpPr>
        <p:spPr/>
        <p:txBody>
          <a:bodyPr/>
          <a:lstStyle/>
          <a:p>
            <a:r>
              <a:rPr lang="de-DE" b="1">
                <a:solidFill>
                  <a:schemeClr val="accent4"/>
                </a:solidFill>
              </a:rPr>
              <a:t>Ansprechpartner und weiterführende Links</a:t>
            </a:r>
          </a:p>
        </p:txBody>
      </p:sp>
      <p:sp>
        <p:nvSpPr>
          <p:cNvPr id="3" name="Content Placeholder 2">
            <a:extLst>
              <a:ext uri="{FF2B5EF4-FFF2-40B4-BE49-F238E27FC236}">
                <a16:creationId xmlns:a16="http://schemas.microsoft.com/office/drawing/2014/main" id="{D0E1AA0D-7467-4AA6-AE18-806008AE964A}"/>
              </a:ext>
            </a:extLst>
          </p:cNvPr>
          <p:cNvSpPr>
            <a:spLocks noGrp="1"/>
          </p:cNvSpPr>
          <p:nvPr>
            <p:ph idx="1"/>
          </p:nvPr>
        </p:nvSpPr>
        <p:spPr/>
        <p:txBody>
          <a:bodyPr/>
          <a:lstStyle/>
          <a:p>
            <a:r>
              <a:rPr lang="de-DE"/>
              <a:t>Suchmaschine für Studiengänge: </a:t>
            </a:r>
            <a:r>
              <a:rPr lang="de-DE">
                <a:hlinkClick r:id="rId3"/>
              </a:rPr>
              <a:t>http://studiengaenge.zeit.de/</a:t>
            </a:r>
            <a:endParaRPr lang="de-DE"/>
          </a:p>
          <a:p>
            <a:endParaRPr lang="de-DE"/>
          </a:p>
          <a:p>
            <a:endParaRPr lang="de-DE"/>
          </a:p>
          <a:p>
            <a:pPr marL="0" indent="0">
              <a:buNone/>
            </a:pPr>
            <a:endParaRPr lang="de-DE"/>
          </a:p>
        </p:txBody>
      </p:sp>
    </p:spTree>
    <p:extLst>
      <p:ext uri="{BB962C8B-B14F-4D97-AF65-F5344CB8AC3E}">
        <p14:creationId xmlns:p14="http://schemas.microsoft.com/office/powerpoint/2010/main" val="1682838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EA11F4-C4B5-4EC4-AF5C-71CE7CFC2CB3}"/>
              </a:ext>
            </a:extLst>
          </p:cNvPr>
          <p:cNvSpPr>
            <a:spLocks noGrp="1"/>
          </p:cNvSpPr>
          <p:nvPr>
            <p:ph type="title"/>
          </p:nvPr>
        </p:nvSpPr>
        <p:spPr/>
        <p:txBody>
          <a:bodyPr/>
          <a:lstStyle/>
          <a:p>
            <a:r>
              <a:rPr lang="de-DE" b="1">
                <a:solidFill>
                  <a:schemeClr val="accent4"/>
                </a:solidFill>
              </a:rPr>
              <a:t>Back Up</a:t>
            </a:r>
          </a:p>
        </p:txBody>
      </p:sp>
    </p:spTree>
    <p:extLst>
      <p:ext uri="{BB962C8B-B14F-4D97-AF65-F5344CB8AC3E}">
        <p14:creationId xmlns:p14="http://schemas.microsoft.com/office/powerpoint/2010/main" val="2690696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(Big) Data Engineer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normAutofit lnSpcReduction="10000"/>
          </a:bodyPr>
          <a:lstStyle/>
          <a:p>
            <a:pPr marL="0" indent="0">
              <a:buNone/>
            </a:pPr>
            <a:r>
              <a:rPr lang="de-DE" sz="2000" b="1"/>
              <a:t>Jobprofil</a:t>
            </a:r>
            <a:r>
              <a:rPr lang="de-DE" sz="2000"/>
              <a:t>:</a:t>
            </a:r>
          </a:p>
          <a:p>
            <a:pPr lvl="1"/>
            <a:r>
              <a:rPr lang="de-DE"/>
              <a:t>Analysiert die in Unternehmen vorhandenen Daten und Speicherorte sowie externe Datenquellen</a:t>
            </a:r>
          </a:p>
          <a:p>
            <a:pPr lvl="1"/>
            <a:r>
              <a:rPr lang="de-DE"/>
              <a:t>Wählt geeignete Technologien zur Zusammenführung der Daten auf Basis fachlicher Anforderungen</a:t>
            </a:r>
          </a:p>
          <a:p>
            <a:pPr lvl="1"/>
            <a:r>
              <a:rPr lang="de-DE"/>
              <a:t>Plant und entwickelt flexible (Big-)Data-Infrastrukturen</a:t>
            </a:r>
          </a:p>
          <a:p>
            <a:pPr lvl="1"/>
            <a:r>
              <a:rPr lang="de-DE"/>
              <a:t>Sichert den reibungslosen Betrieb der Infrastrukturen und die Aktualität der Daten</a:t>
            </a:r>
          </a:p>
          <a:p>
            <a:pPr marL="457200" lvl="1" indent="0">
              <a:buNone/>
            </a:pPr>
            <a:endParaRPr lang="de-DE"/>
          </a:p>
          <a:p>
            <a:pPr marL="0" indent="0">
              <a:buNone/>
            </a:pPr>
            <a:r>
              <a:rPr lang="de-DE" sz="2000" b="1"/>
              <a:t>Voraussetzungen</a:t>
            </a:r>
            <a:r>
              <a:rPr lang="de-DE" sz="2000"/>
              <a:t>: Studium mit Schwerpunkt in Informatik, angewandter Mathematik, Ingenieurwesen</a:t>
            </a:r>
          </a:p>
          <a:p>
            <a:pPr marL="0" indent="0">
              <a:buNone/>
            </a:pPr>
            <a:endParaRPr lang="de-DE" sz="2000"/>
          </a:p>
          <a:p>
            <a:pPr marL="0" indent="0">
              <a:buNone/>
            </a:pPr>
            <a:r>
              <a:rPr lang="de-DE" sz="2000" b="1"/>
              <a:t>Branchen: </a:t>
            </a:r>
            <a:r>
              <a:rPr lang="de-DE" sz="2000"/>
              <a:t>Vielfältige Einsatzmöglichkeiten in spezialisierten IT-Unternehmen aber auch IT-Abteilungen verschiedenster Konzerne (je nach fachlichem Interesse), Unternehmensberatung </a:t>
            </a:r>
          </a:p>
          <a:p>
            <a:pPr marL="457200" lvl="1" indent="0">
              <a:buNone/>
            </a:pPr>
            <a:endParaRPr lang="de-DE" sz="1800"/>
          </a:p>
          <a:p>
            <a:pPr marL="0" indent="0">
              <a:buNone/>
            </a:pPr>
            <a:endParaRPr lang="de-DE"/>
          </a:p>
        </p:txBody>
      </p:sp>
    </p:spTree>
    <p:extLst>
      <p:ext uri="{BB962C8B-B14F-4D97-AF65-F5344CB8AC3E}">
        <p14:creationId xmlns:p14="http://schemas.microsoft.com/office/powerpoint/2010/main" val="1122938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Management Scientist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normAutofit/>
          </a:bodyPr>
          <a:lstStyle/>
          <a:p>
            <a:pPr marL="0" indent="0">
              <a:buNone/>
            </a:pPr>
            <a:r>
              <a:rPr lang="de-DE" sz="2000" b="1"/>
              <a:t>Jobprofil</a:t>
            </a:r>
            <a:r>
              <a:rPr lang="de-DE" sz="2000"/>
              <a:t>:</a:t>
            </a:r>
          </a:p>
          <a:p>
            <a:pPr lvl="1"/>
            <a:r>
              <a:rPr lang="de-DE"/>
              <a:t>Analysiert fachliche Problemstellungen, die mit Hilfe von (Big) Data Analytics gelöst werden sollen</a:t>
            </a:r>
          </a:p>
          <a:p>
            <a:pPr lvl="1"/>
            <a:r>
              <a:rPr lang="de-DE"/>
              <a:t>Durch tiefes Verständnis von Fachprozessen und ihren Auswirkungen sowie analytischer Methoden und Vorgänge schärft er analytische Fragestellungen und gibt Handlungsempfehlungen</a:t>
            </a:r>
          </a:p>
          <a:p>
            <a:pPr lvl="1"/>
            <a:r>
              <a:rPr lang="de-DE"/>
              <a:t>Bildet Schnittstelle zwischen Fachabteilungen und Mitarbeitern aus der IT-Umsetzung</a:t>
            </a:r>
          </a:p>
          <a:p>
            <a:pPr marL="457200" lvl="1" indent="0">
              <a:buNone/>
            </a:pPr>
            <a:endParaRPr lang="de-DE"/>
          </a:p>
          <a:p>
            <a:pPr marL="0" indent="0">
              <a:buNone/>
            </a:pPr>
            <a:r>
              <a:rPr lang="de-DE" sz="2000" b="1"/>
              <a:t>Voraussetzungen</a:t>
            </a:r>
            <a:r>
              <a:rPr lang="de-DE" sz="2000"/>
              <a:t>: Studium mit Schwerpunkt in Informatik, angewandter Mathematik, Ingenieurwesen</a:t>
            </a:r>
          </a:p>
          <a:p>
            <a:pPr marL="0" indent="0">
              <a:buNone/>
            </a:pPr>
            <a:endParaRPr lang="de-DE" sz="2000"/>
          </a:p>
          <a:p>
            <a:pPr marL="0" indent="0">
              <a:buNone/>
            </a:pPr>
            <a:r>
              <a:rPr lang="de-DE" sz="2000" b="1"/>
              <a:t>Branchen: </a:t>
            </a:r>
            <a:r>
              <a:rPr lang="de-DE" sz="2000"/>
              <a:t>Unternehmensberatung, in verschiedensten Branchen/Unternehmen an der Schnittstelle zwischen Fach- und IT-Abteilungen</a:t>
            </a:r>
          </a:p>
          <a:p>
            <a:pPr marL="0" indent="0">
              <a:buNone/>
            </a:pPr>
            <a:endParaRPr lang="de-DE" sz="2000"/>
          </a:p>
          <a:p>
            <a:pPr marL="457200" lvl="1" indent="0">
              <a:buNone/>
            </a:pPr>
            <a:endParaRPr lang="de-DE" sz="1800"/>
          </a:p>
          <a:p>
            <a:pPr marL="0" indent="0">
              <a:buNone/>
            </a:pPr>
            <a:endParaRPr lang="de-DE"/>
          </a:p>
        </p:txBody>
      </p:sp>
    </p:spTree>
    <p:extLst>
      <p:ext uri="{BB962C8B-B14F-4D97-AF65-F5344CB8AC3E}">
        <p14:creationId xmlns:p14="http://schemas.microsoft.com/office/powerpoint/2010/main" val="2549348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(Big) Data Scientist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normAutofit/>
          </a:bodyPr>
          <a:lstStyle/>
          <a:p>
            <a:pPr marL="0" indent="0">
              <a:buNone/>
            </a:pPr>
            <a:r>
              <a:rPr lang="de-DE" sz="2000" b="1"/>
              <a:t>Jobprofil</a:t>
            </a:r>
            <a:r>
              <a:rPr lang="de-DE" sz="2000"/>
              <a:t>:</a:t>
            </a:r>
          </a:p>
          <a:p>
            <a:pPr lvl="1"/>
            <a:r>
              <a:rPr lang="de-DE"/>
              <a:t>Generiert aus Daten Antworten auf analytische Fragestellungen mit Hilfe von Methoden der Statistik, des Machine Learnings oder Operations Research</a:t>
            </a:r>
          </a:p>
          <a:p>
            <a:pPr lvl="1"/>
            <a:r>
              <a:rPr lang="de-DE"/>
              <a:t>Kann aus wenigen Daten wesentliche Erkenntnisse ziehen und diese anschaulich visualisieren</a:t>
            </a:r>
          </a:p>
          <a:p>
            <a:pPr lvl="1"/>
            <a:r>
              <a:rPr lang="de-DE"/>
              <a:t>Identifiziert neue Absatzmöglichkeiten zu identifizieren und neue Umsatzströme zu generieren</a:t>
            </a:r>
          </a:p>
          <a:p>
            <a:pPr marL="457200" lvl="1" indent="0">
              <a:buNone/>
            </a:pPr>
            <a:endParaRPr lang="de-DE"/>
          </a:p>
          <a:p>
            <a:pPr marL="0" indent="0">
              <a:buNone/>
            </a:pPr>
            <a:r>
              <a:rPr lang="de-DE" sz="2000" b="1"/>
              <a:t>Voraussetzungen</a:t>
            </a:r>
            <a:r>
              <a:rPr lang="de-DE" sz="2000"/>
              <a:t>: Studium mit Schwerpunkt in Informatik, angewandter Mathematik, Ingenieurwesen; Verständnid für Produktportfolio und Marketing </a:t>
            </a:r>
          </a:p>
          <a:p>
            <a:pPr marL="0" indent="0">
              <a:buNone/>
            </a:pPr>
            <a:endParaRPr lang="de-DE" sz="2000"/>
          </a:p>
          <a:p>
            <a:pPr marL="0" indent="0">
              <a:buNone/>
            </a:pPr>
            <a:r>
              <a:rPr lang="de-DE" sz="2000" b="1"/>
              <a:t>Branchen: </a:t>
            </a:r>
            <a:r>
              <a:rPr lang="de-DE" sz="2000"/>
              <a:t>Vielfältige Einsatzmöglichkeiten an der Schnittstelle zwischen Fach- und IT-Abteilungen in verschiedenen Branchen, Marketing / E-Commerce, Unternehmensberatung </a:t>
            </a:r>
          </a:p>
          <a:p>
            <a:pPr marL="0" indent="0">
              <a:buNone/>
            </a:pPr>
            <a:endParaRPr lang="de-DE" sz="2000"/>
          </a:p>
          <a:p>
            <a:pPr marL="0" indent="0">
              <a:buNone/>
            </a:pPr>
            <a:endParaRPr lang="de-DE" sz="2000"/>
          </a:p>
          <a:p>
            <a:pPr marL="457200" lvl="1" indent="0">
              <a:buNone/>
            </a:pPr>
            <a:endParaRPr lang="de-DE" sz="1800"/>
          </a:p>
          <a:p>
            <a:pPr marL="0" indent="0">
              <a:buNone/>
            </a:pPr>
            <a:endParaRPr lang="de-DE"/>
          </a:p>
        </p:txBody>
      </p:sp>
    </p:spTree>
    <p:extLst>
      <p:ext uri="{BB962C8B-B14F-4D97-AF65-F5344CB8AC3E}">
        <p14:creationId xmlns:p14="http://schemas.microsoft.com/office/powerpoint/2010/main" val="2021882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Chief Digital Officer</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normAutofit lnSpcReduction="10000"/>
          </a:bodyPr>
          <a:lstStyle/>
          <a:p>
            <a:pPr marL="0" indent="0">
              <a:buNone/>
            </a:pPr>
            <a:r>
              <a:rPr lang="de-DE" sz="2000" b="1"/>
              <a:t>Jobprofil</a:t>
            </a:r>
            <a:r>
              <a:rPr lang="de-DE" sz="2000"/>
              <a:t>:</a:t>
            </a:r>
          </a:p>
          <a:p>
            <a:pPr lvl="1"/>
            <a:r>
              <a:rPr lang="de-DE"/>
              <a:t>Oberster Digitalisierungsbeauftragter eines Unternehmens</a:t>
            </a:r>
          </a:p>
          <a:p>
            <a:pPr lvl="1"/>
            <a:r>
              <a:rPr lang="de-DE"/>
              <a:t>Arbeitet oftmals auf Vorstandsebene</a:t>
            </a:r>
          </a:p>
          <a:p>
            <a:pPr lvl="1"/>
            <a:r>
              <a:rPr lang="de-DE"/>
              <a:t>Gibt Leitlinien für die Digitalisierung vor, entwickelt neue Geschäftsmodelle führt innovative Technologien ein</a:t>
            </a:r>
          </a:p>
          <a:p>
            <a:pPr lvl="1"/>
            <a:r>
              <a:rPr lang="de-DE"/>
              <a:t>Führt ein Team von Mitarbeitern, die an der Schnittstelle zwischen Fach- und IT-Abteilungen arbeiten, zum Beispiel als (Big) Data Engineers oder (Big) Data Scientists</a:t>
            </a:r>
            <a:endParaRPr lang="de-DE" sz="2400"/>
          </a:p>
          <a:p>
            <a:pPr marL="457200" lvl="1" indent="0">
              <a:buNone/>
            </a:pPr>
            <a:endParaRPr lang="de-DE"/>
          </a:p>
          <a:p>
            <a:pPr marL="0" indent="0">
              <a:buNone/>
            </a:pPr>
            <a:r>
              <a:rPr lang="de-DE" sz="2000" b="1"/>
              <a:t>Voraussetzungen</a:t>
            </a:r>
            <a:r>
              <a:rPr lang="de-DE" sz="2000"/>
              <a:t>: Studium in Wirtschafts-/Ingenieurwissenschaften, Informatik, mehrjährige Berufserfahrung</a:t>
            </a:r>
          </a:p>
          <a:p>
            <a:pPr marL="0" indent="0">
              <a:buNone/>
            </a:pPr>
            <a:endParaRPr lang="de-DE" sz="2000"/>
          </a:p>
          <a:p>
            <a:pPr marL="0" indent="0">
              <a:buNone/>
            </a:pPr>
            <a:r>
              <a:rPr lang="de-DE" sz="2000" b="1"/>
              <a:t>Branchen: </a:t>
            </a:r>
            <a:r>
              <a:rPr lang="de-DE" sz="2000"/>
              <a:t>Bislang beschäftigen nur wenige Unternehmen einen CDO. Die Rolle wird jedoch immer relevanter, weil die Digitalisierung in Zukunft für jegliches Unternehmen ein wesentlicher Wettbewerbsfaktor sein wird.</a:t>
            </a:r>
          </a:p>
          <a:p>
            <a:pPr marL="0" indent="0">
              <a:buNone/>
            </a:pPr>
            <a:endParaRPr lang="de-DE" sz="2000"/>
          </a:p>
          <a:p>
            <a:pPr marL="0" indent="0">
              <a:buNone/>
            </a:pPr>
            <a:endParaRPr lang="de-DE" sz="2000"/>
          </a:p>
          <a:p>
            <a:pPr marL="457200" lvl="1" indent="0">
              <a:buNone/>
            </a:pPr>
            <a:endParaRPr lang="de-DE" sz="1800"/>
          </a:p>
          <a:p>
            <a:pPr marL="0" indent="0">
              <a:buNone/>
            </a:pPr>
            <a:endParaRPr lang="de-DE"/>
          </a:p>
        </p:txBody>
      </p:sp>
    </p:spTree>
    <p:extLst>
      <p:ext uri="{BB962C8B-B14F-4D97-AF65-F5344CB8AC3E}">
        <p14:creationId xmlns:p14="http://schemas.microsoft.com/office/powerpoint/2010/main" val="502149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Content (Marketing) Manager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normAutofit/>
          </a:bodyPr>
          <a:lstStyle/>
          <a:p>
            <a:pPr marL="0" indent="0">
              <a:buNone/>
            </a:pPr>
            <a:r>
              <a:rPr lang="de-DE" sz="2000" b="1"/>
              <a:t>Jobprofil</a:t>
            </a:r>
            <a:r>
              <a:rPr lang="de-DE" sz="2000"/>
              <a:t>:</a:t>
            </a:r>
          </a:p>
          <a:p>
            <a:pPr lvl="1"/>
            <a:r>
              <a:rPr lang="de-DE"/>
              <a:t>Entwickelt Leitlinien und Konzepte für die individualisierte Kommunikation mit Kunden</a:t>
            </a:r>
          </a:p>
          <a:p>
            <a:pPr lvl="1"/>
            <a:r>
              <a:rPr lang="de-DE"/>
              <a:t>Gibt vor, welche Inhalte in welchen (Social) Media publiziert werden, um Kunden möglichst persönlich anzusprechen</a:t>
            </a:r>
          </a:p>
          <a:p>
            <a:pPr lvl="1"/>
            <a:r>
              <a:rPr lang="de-DE"/>
              <a:t>Stellt Konsistenz der Markenpräsentation über verschiedene digitale Kanäle sicher</a:t>
            </a:r>
          </a:p>
          <a:p>
            <a:pPr lvl="1"/>
            <a:r>
              <a:rPr lang="de-DE"/>
              <a:t>„Chefredakteur“ für die zu erarbeitenden Inhalte </a:t>
            </a:r>
            <a:endParaRPr lang="de-DE" sz="2400"/>
          </a:p>
          <a:p>
            <a:pPr marL="457200" lvl="1" indent="0">
              <a:buNone/>
            </a:pPr>
            <a:endParaRPr lang="de-DE"/>
          </a:p>
          <a:p>
            <a:pPr marL="0" indent="0">
              <a:buNone/>
            </a:pPr>
            <a:r>
              <a:rPr lang="de-DE" sz="2000" b="1"/>
              <a:t>Voraussetzungen</a:t>
            </a:r>
            <a:r>
              <a:rPr lang="de-DE" sz="2000"/>
              <a:t>: Studiengänge in den Bereichen Digital Marketing / Digital Media, Journalismus / PR am besten in Kombination mit technologischem (Teil-)Fach</a:t>
            </a:r>
          </a:p>
          <a:p>
            <a:pPr marL="0" indent="0">
              <a:buNone/>
            </a:pPr>
            <a:endParaRPr lang="de-DE" sz="2000"/>
          </a:p>
          <a:p>
            <a:pPr marL="0" indent="0">
              <a:buNone/>
            </a:pPr>
            <a:r>
              <a:rPr lang="de-DE" sz="2000" b="1"/>
              <a:t>Branchen: </a:t>
            </a:r>
            <a:r>
              <a:rPr lang="de-DE" sz="2000"/>
              <a:t>In Unternehmen aller Branchen und in Agenturen </a:t>
            </a:r>
          </a:p>
          <a:p>
            <a:pPr marL="0" indent="0">
              <a:buNone/>
            </a:pPr>
            <a:endParaRPr lang="de-DE" sz="2000"/>
          </a:p>
          <a:p>
            <a:pPr marL="0" indent="0">
              <a:buNone/>
            </a:pPr>
            <a:endParaRPr lang="de-DE" sz="2000"/>
          </a:p>
          <a:p>
            <a:pPr marL="457200" lvl="1" indent="0">
              <a:buNone/>
            </a:pPr>
            <a:endParaRPr lang="de-DE" sz="1800"/>
          </a:p>
          <a:p>
            <a:pPr marL="0" indent="0">
              <a:buNone/>
            </a:pPr>
            <a:endParaRPr lang="de-DE"/>
          </a:p>
        </p:txBody>
      </p:sp>
    </p:spTree>
    <p:extLst>
      <p:ext uri="{BB962C8B-B14F-4D97-AF65-F5344CB8AC3E}">
        <p14:creationId xmlns:p14="http://schemas.microsoft.com/office/powerpoint/2010/main" val="2969695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Performance Marketing Manager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normAutofit/>
          </a:bodyPr>
          <a:lstStyle/>
          <a:p>
            <a:pPr marL="0" indent="0">
              <a:buNone/>
            </a:pPr>
            <a:r>
              <a:rPr lang="de-DE" sz="2000" b="1"/>
              <a:t>Jobprofil</a:t>
            </a:r>
            <a:r>
              <a:rPr lang="de-DE" sz="2000"/>
              <a:t>:</a:t>
            </a:r>
          </a:p>
          <a:p>
            <a:pPr lvl="1"/>
            <a:r>
              <a:rPr lang="de-DE"/>
              <a:t>Verantwortlich für die Suchmaschinen-Optimierung (SEO) von Websites, sodass Inhalte möglichst einfach gefunden werden</a:t>
            </a:r>
          </a:p>
          <a:p>
            <a:pPr lvl="1"/>
            <a:r>
              <a:rPr lang="de-DE"/>
              <a:t>Als Search Engine Marketing Manager trifft man Entscheidungen zu spezifischen Suchbegriffen, über die das Angebot des jeweiligen Unternehmens erscheint</a:t>
            </a:r>
          </a:p>
          <a:p>
            <a:pPr lvl="1"/>
            <a:r>
              <a:rPr lang="de-DE"/>
              <a:t>Analysieren und Überwachen des Erfolgs der Suchmaschinen-Maßnahmen, Entwicklung von Konzepten zur Verbesserung der Trefferquote und für die Lancierung neuer Produkte</a:t>
            </a:r>
            <a:endParaRPr lang="de-DE" sz="2400"/>
          </a:p>
          <a:p>
            <a:pPr marL="457200" lvl="1" indent="0">
              <a:buNone/>
            </a:pPr>
            <a:endParaRPr lang="de-DE"/>
          </a:p>
          <a:p>
            <a:pPr marL="0" indent="0">
              <a:buNone/>
            </a:pPr>
            <a:r>
              <a:rPr lang="de-DE" sz="2000" b="1"/>
              <a:t>Voraussetzungen</a:t>
            </a:r>
            <a:r>
              <a:rPr lang="de-DE" sz="2000"/>
              <a:t>: z. B. Studium der Wirtschaftswissenschaften, Wirtschaftsinformatik mit Marketing-Inhalt, Digital Media Marketing</a:t>
            </a:r>
          </a:p>
          <a:p>
            <a:pPr marL="0" indent="0">
              <a:buNone/>
            </a:pPr>
            <a:endParaRPr lang="de-DE" sz="2000"/>
          </a:p>
          <a:p>
            <a:pPr marL="0" indent="0">
              <a:buNone/>
            </a:pPr>
            <a:r>
              <a:rPr lang="de-DE" sz="2000" b="1"/>
              <a:t>Branchen: </a:t>
            </a:r>
            <a:r>
              <a:rPr lang="de-DE" sz="2000"/>
              <a:t>In allen Branchen / Unternehmen mit Online-Vertrieb von Produkten &amp; Services, bei News-Websites, Dating-Portalen, Preissuchmaschinen und als Consultant in speziellen Agenturen</a:t>
            </a:r>
          </a:p>
          <a:p>
            <a:pPr marL="0" indent="0">
              <a:buNone/>
            </a:pPr>
            <a:endParaRPr lang="de-DE" sz="2000"/>
          </a:p>
          <a:p>
            <a:pPr marL="0" indent="0">
              <a:buNone/>
            </a:pPr>
            <a:endParaRPr lang="de-DE" sz="2000"/>
          </a:p>
          <a:p>
            <a:pPr marL="0" indent="0">
              <a:buNone/>
            </a:pPr>
            <a:endParaRPr lang="de-DE" sz="2000"/>
          </a:p>
          <a:p>
            <a:pPr marL="457200" lvl="1" indent="0">
              <a:buNone/>
            </a:pPr>
            <a:endParaRPr lang="de-DE" sz="1800"/>
          </a:p>
          <a:p>
            <a:pPr marL="0" indent="0">
              <a:buNone/>
            </a:pPr>
            <a:endParaRPr lang="de-DE"/>
          </a:p>
        </p:txBody>
      </p:sp>
    </p:spTree>
    <p:extLst>
      <p:ext uri="{BB962C8B-B14F-4D97-AF65-F5344CB8AC3E}">
        <p14:creationId xmlns:p14="http://schemas.microsoft.com/office/powerpoint/2010/main" val="2211032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Data Strategist</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normAutofit fontScale="92500" lnSpcReduction="20000"/>
          </a:bodyPr>
          <a:lstStyle/>
          <a:p>
            <a:pPr marL="0" indent="0">
              <a:buNone/>
            </a:pPr>
            <a:r>
              <a:rPr lang="de-DE" sz="2200" b="1"/>
              <a:t>Jobprofil</a:t>
            </a:r>
            <a:r>
              <a:rPr lang="de-DE" sz="2200"/>
              <a:t>:</a:t>
            </a:r>
          </a:p>
          <a:p>
            <a:pPr lvl="1"/>
            <a:r>
              <a:rPr lang="de-DE" sz="2200"/>
              <a:t>Berät hinsichtlich rechtlicher Fragestellungen und Restriktionen für die Erhebung, Verwendung und Weitergabe von Verbraucherdaten</a:t>
            </a:r>
          </a:p>
          <a:p>
            <a:pPr lvl="1"/>
            <a:r>
              <a:rPr lang="de-DE" sz="2200"/>
              <a:t>Berät hinsichtlich ethischer Barrieren</a:t>
            </a:r>
          </a:p>
          <a:p>
            <a:pPr lvl="1"/>
            <a:r>
              <a:rPr lang="de-DE" sz="2200"/>
              <a:t>Seine Position ist meist nah am Vorstand angesiedelt, da juristisch einwandfreier Umgang mit Kundendaten ein wesentliches Kriterium für die Vertrauenswürdigkeit von Unternehmen und damit die Kundenbindung ist</a:t>
            </a:r>
          </a:p>
          <a:p>
            <a:pPr marL="457200" lvl="1" indent="0">
              <a:buNone/>
            </a:pPr>
            <a:endParaRPr lang="de-DE" sz="2200"/>
          </a:p>
          <a:p>
            <a:pPr marL="0" indent="0">
              <a:buNone/>
            </a:pPr>
            <a:r>
              <a:rPr lang="de-DE" sz="2200" b="1"/>
              <a:t>Voraussetzungen</a:t>
            </a:r>
            <a:r>
              <a:rPr lang="de-DE" sz="2200"/>
              <a:t>: Studiengänge der angewandten Mathematik, Informatik für technisches Verständnis; aber auch Rechtswissenschaftler, die sich interdisziplinär mit digitalen Themen befassen</a:t>
            </a:r>
          </a:p>
          <a:p>
            <a:pPr marL="0" indent="0">
              <a:buNone/>
            </a:pPr>
            <a:endParaRPr lang="de-DE" sz="2200"/>
          </a:p>
          <a:p>
            <a:pPr marL="0" indent="0">
              <a:buNone/>
            </a:pPr>
            <a:r>
              <a:rPr lang="de-DE" sz="2200" b="1"/>
              <a:t>Branchen: </a:t>
            </a:r>
            <a:r>
              <a:rPr lang="de-DE" sz="2200"/>
              <a:t>Im Zuge der Digitalisierung extrem relevante Rolle in allen Unternehmen; heute vor allem in Unternehmen, die mit sensiblen Kundendaten umgehen wie Banken, Versicherungsunternehmen, Krankenkassen</a:t>
            </a:r>
          </a:p>
          <a:p>
            <a:pPr marL="0" indent="0">
              <a:buNone/>
            </a:pPr>
            <a:endParaRPr lang="de-DE" sz="2000"/>
          </a:p>
          <a:p>
            <a:pPr marL="0" indent="0">
              <a:buNone/>
            </a:pPr>
            <a:endParaRPr lang="de-DE" sz="2000"/>
          </a:p>
          <a:p>
            <a:pPr marL="457200" lvl="1" indent="0">
              <a:buNone/>
            </a:pPr>
            <a:endParaRPr lang="de-DE" sz="1800"/>
          </a:p>
          <a:p>
            <a:pPr marL="0" indent="0">
              <a:buNone/>
            </a:pPr>
            <a:endParaRPr lang="de-DE"/>
          </a:p>
        </p:txBody>
      </p:sp>
    </p:spTree>
    <p:extLst>
      <p:ext uri="{BB962C8B-B14F-4D97-AF65-F5344CB8AC3E}">
        <p14:creationId xmlns:p14="http://schemas.microsoft.com/office/powerpoint/2010/main" val="3382215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(Social) Interaction Designer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normAutofit lnSpcReduction="10000"/>
          </a:bodyPr>
          <a:lstStyle/>
          <a:p>
            <a:pPr marL="0" indent="0">
              <a:buNone/>
            </a:pPr>
            <a:r>
              <a:rPr lang="de-DE" sz="2000" b="1"/>
              <a:t>Jobprofil</a:t>
            </a:r>
            <a:r>
              <a:rPr lang="de-DE" sz="2000"/>
              <a:t>:</a:t>
            </a:r>
          </a:p>
          <a:p>
            <a:pPr lvl="1"/>
            <a:r>
              <a:rPr lang="de-DE"/>
              <a:t>Interaction Designer übersetzen gestalterische Design-Konzepte in technisch umsetzbare Konzepte</a:t>
            </a:r>
          </a:p>
          <a:p>
            <a:pPr lvl="1"/>
            <a:r>
              <a:rPr lang="de-DE"/>
              <a:t>Beschäftigen sich mit der Interaktion zwischen Nutzern und ihren Geräten, sowie mit der Interaktion von Nutzern untereinander</a:t>
            </a:r>
          </a:p>
          <a:p>
            <a:pPr lvl="1"/>
            <a:r>
              <a:rPr lang="de-DE"/>
              <a:t>Die zunehmende Digitalisierung führt zu verstärkter Verbreitung von Mensch-Maschine-Interaktion, erhöhter Dynamik und dem Wunsch nach pragmatischen, einfach zu bedienenden Lösungen. Der Interaction Designer beschäftigt sich mit all diesen Fragestellungen.</a:t>
            </a:r>
            <a:endParaRPr lang="de-DE" sz="2400"/>
          </a:p>
          <a:p>
            <a:pPr marL="457200" lvl="1" indent="0">
              <a:buNone/>
            </a:pPr>
            <a:endParaRPr lang="de-DE"/>
          </a:p>
          <a:p>
            <a:pPr marL="0" indent="0">
              <a:buNone/>
            </a:pPr>
            <a:r>
              <a:rPr lang="de-DE" sz="2000" b="1"/>
              <a:t>Voraussetzungen</a:t>
            </a:r>
            <a:r>
              <a:rPr lang="de-DE" sz="2000"/>
              <a:t>: Studiengänge der angewandten Mathematik, Informatik mit Fokus auf Digitalisierungsthemen und entsprechende Technologien</a:t>
            </a:r>
          </a:p>
          <a:p>
            <a:pPr marL="0" indent="0">
              <a:buNone/>
            </a:pPr>
            <a:endParaRPr lang="de-DE" sz="2000"/>
          </a:p>
          <a:p>
            <a:pPr marL="0" indent="0">
              <a:buNone/>
            </a:pPr>
            <a:r>
              <a:rPr lang="de-DE" sz="2000" b="1"/>
              <a:t>Branchen: </a:t>
            </a:r>
            <a:r>
              <a:rPr lang="de-DE" sz="2000"/>
              <a:t>Software-Hersteller, App- und Spieleentwickler, Web-Agenturen</a:t>
            </a:r>
          </a:p>
          <a:p>
            <a:pPr marL="0" indent="0">
              <a:buNone/>
            </a:pPr>
            <a:endParaRPr lang="de-DE" sz="2000"/>
          </a:p>
          <a:p>
            <a:pPr marL="457200" lvl="1" indent="0">
              <a:buNone/>
            </a:pPr>
            <a:endParaRPr lang="de-DE" sz="1800"/>
          </a:p>
          <a:p>
            <a:pPr marL="0" indent="0">
              <a:buNone/>
            </a:pPr>
            <a:endParaRPr lang="de-DE"/>
          </a:p>
        </p:txBody>
      </p:sp>
    </p:spTree>
    <p:extLst>
      <p:ext uri="{BB962C8B-B14F-4D97-AF65-F5344CB8AC3E}">
        <p14:creationId xmlns:p14="http://schemas.microsoft.com/office/powerpoint/2010/main" val="1133340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(Creative) Digital Concepter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normAutofit/>
          </a:bodyPr>
          <a:lstStyle/>
          <a:p>
            <a:pPr marL="0" indent="0">
              <a:buNone/>
            </a:pPr>
            <a:r>
              <a:rPr lang="de-DE" sz="2000" b="1"/>
              <a:t>Jobprofil</a:t>
            </a:r>
            <a:r>
              <a:rPr lang="de-DE" sz="2000"/>
              <a:t>:</a:t>
            </a:r>
          </a:p>
          <a:p>
            <a:pPr lvl="1"/>
            <a:r>
              <a:rPr lang="de-DE"/>
              <a:t>Macht digitale Inhalte im Sinne des Interactive Storytelling erlebbar</a:t>
            </a:r>
          </a:p>
          <a:p>
            <a:pPr lvl="1"/>
            <a:r>
              <a:rPr lang="de-DE"/>
              <a:t>Sorgt für medienübergreifende Markeninszenierung und zielgerichtete interaktive Kommunikationslösungen</a:t>
            </a:r>
          </a:p>
          <a:p>
            <a:pPr lvl="1"/>
            <a:r>
              <a:rPr lang="de-DE"/>
              <a:t>Entwickelt konzeptionell-kreative Grundideen und setzt diese selbst technisch um</a:t>
            </a:r>
          </a:p>
          <a:p>
            <a:pPr lvl="1"/>
            <a:r>
              <a:rPr lang="de-DE"/>
              <a:t>Generiert Kampagnen</a:t>
            </a:r>
          </a:p>
          <a:p>
            <a:pPr lvl="1"/>
            <a:r>
              <a:rPr lang="de-DE"/>
              <a:t>Kennt sich mit Methoden zur Datenanalyse aus </a:t>
            </a:r>
            <a:endParaRPr lang="de-DE" sz="2400"/>
          </a:p>
          <a:p>
            <a:pPr marL="457200" lvl="1" indent="0">
              <a:buNone/>
            </a:pPr>
            <a:endParaRPr lang="de-DE"/>
          </a:p>
          <a:p>
            <a:pPr marL="0" indent="0">
              <a:buNone/>
            </a:pPr>
            <a:r>
              <a:rPr lang="de-DE" sz="2000" b="1"/>
              <a:t>Voraussetzungen</a:t>
            </a:r>
            <a:r>
              <a:rPr lang="de-DE" sz="2000"/>
              <a:t>: Studium in Medien-/Kommunikationswissenschaften, Marketing, technisches Verständnis, meist mit Berufserfahrung</a:t>
            </a:r>
          </a:p>
          <a:p>
            <a:pPr marL="0" indent="0">
              <a:buNone/>
            </a:pPr>
            <a:endParaRPr lang="de-DE" sz="2000"/>
          </a:p>
          <a:p>
            <a:pPr marL="0" indent="0">
              <a:buNone/>
            </a:pPr>
            <a:r>
              <a:rPr lang="de-DE" sz="2000" b="1"/>
              <a:t>Branchen: </a:t>
            </a:r>
            <a:r>
              <a:rPr lang="de-DE" sz="2000"/>
              <a:t>Agenturen mit Schwerpunkt im Bereich Digital Marketing / Media</a:t>
            </a:r>
            <a:endParaRPr lang="de-DE" sz="1800"/>
          </a:p>
          <a:p>
            <a:pPr marL="0" indent="0">
              <a:buNone/>
            </a:pPr>
            <a:endParaRPr lang="de-DE"/>
          </a:p>
        </p:txBody>
      </p:sp>
    </p:spTree>
    <p:extLst>
      <p:ext uri="{BB962C8B-B14F-4D97-AF65-F5344CB8AC3E}">
        <p14:creationId xmlns:p14="http://schemas.microsoft.com/office/powerpoint/2010/main" val="194159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Allgemeine Kriterien von Berufen im digitalen Umfeld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normAutofit/>
          </a:bodyPr>
          <a:lstStyle/>
          <a:p>
            <a:r>
              <a:rPr lang="de-DE"/>
              <a:t>Digitale Jobprofile sind auf einen </a:t>
            </a:r>
            <a:r>
              <a:rPr lang="de-DE" b="1"/>
              <a:t>interdisziplinären Ausbildungshintergrund </a:t>
            </a:r>
            <a:r>
              <a:rPr lang="de-DE"/>
              <a:t>ausgerichtet</a:t>
            </a:r>
          </a:p>
          <a:p>
            <a:r>
              <a:rPr lang="de-DE" b="1"/>
              <a:t>Technisches Verständnis </a:t>
            </a:r>
            <a:r>
              <a:rPr lang="de-DE"/>
              <a:t>gepaart mit </a:t>
            </a:r>
            <a:r>
              <a:rPr lang="de-DE" b="1"/>
              <a:t>Kreativität</a:t>
            </a:r>
            <a:r>
              <a:rPr lang="de-DE"/>
              <a:t> sind Grundvoraussetzung</a:t>
            </a:r>
          </a:p>
          <a:p>
            <a:r>
              <a:rPr lang="de-DE"/>
              <a:t>Dafür bietet sich mit zunehmender Digitalisierung ein </a:t>
            </a:r>
            <a:r>
              <a:rPr lang="de-DE" b="1"/>
              <a:t>immer breiteres </a:t>
            </a:r>
            <a:r>
              <a:rPr lang="de-DE"/>
              <a:t>Job-Angebot über sämtliche Branchen hinweg</a:t>
            </a:r>
          </a:p>
          <a:p>
            <a:r>
              <a:rPr lang="de-DE"/>
              <a:t>Es lohnt sich, </a:t>
            </a:r>
            <a:r>
              <a:rPr lang="de-DE" b="1"/>
              <a:t>praktische Erfahrung </a:t>
            </a:r>
            <a:r>
              <a:rPr lang="de-DE"/>
              <a:t>schon während des Studiums zu sammeln (viele Studiengänge haben praktische Disziplinen schon im Studienplan), und möglichst viel auszuprobieren</a:t>
            </a:r>
          </a:p>
          <a:p>
            <a:r>
              <a:rPr lang="de-DE"/>
              <a:t>Digitale Berufe haben nur ein </a:t>
            </a:r>
            <a:r>
              <a:rPr lang="de-DE" b="1"/>
              <a:t>geringes Automatisierungspotential</a:t>
            </a:r>
            <a:r>
              <a:rPr lang="de-DE"/>
              <a:t>, können also nicht wie viele monotone Berufe von Maschinen übernommen werden</a:t>
            </a:r>
          </a:p>
          <a:p>
            <a:pPr marL="0" indent="0">
              <a:buNone/>
            </a:pPr>
            <a:endParaRPr lang="de-DE"/>
          </a:p>
        </p:txBody>
      </p:sp>
    </p:spTree>
    <p:extLst>
      <p:ext uri="{BB962C8B-B14F-4D97-AF65-F5344CB8AC3E}">
        <p14:creationId xmlns:p14="http://schemas.microsoft.com/office/powerpoint/2010/main" val="2152833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Assistent/-in für Automatisierungs- und Computertechnik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lstStyle/>
          <a:p>
            <a:r>
              <a:rPr lang="de-DE" sz="1800"/>
              <a:t>Berufstyp: Berufsfachschulberuf</a:t>
            </a:r>
          </a:p>
          <a:p>
            <a:r>
              <a:rPr lang="de-DE" sz="1800"/>
              <a:t>Ausbildungsdauer: 2 Jahre</a:t>
            </a:r>
          </a:p>
          <a:p>
            <a:r>
              <a:rPr lang="de-DE" sz="1800"/>
              <a:t>Inhalte:</a:t>
            </a:r>
          </a:p>
          <a:p>
            <a:pPr lvl="1"/>
            <a:r>
              <a:rPr lang="de-DE" sz="1800"/>
              <a:t>Mitwirkung bei der Automatisierung von Fertigungsprozessen</a:t>
            </a:r>
          </a:p>
          <a:p>
            <a:pPr lvl="1"/>
            <a:r>
              <a:rPr lang="de-DE" sz="1800"/>
              <a:t>Fachliches Verständnis von Prozessen und technische Umsetzung</a:t>
            </a:r>
          </a:p>
          <a:p>
            <a:pPr lvl="1"/>
            <a:r>
              <a:rPr lang="de-DE" sz="1800"/>
              <a:t>Installation, Konfiguration und Erweiterung von Systemen</a:t>
            </a:r>
          </a:p>
          <a:p>
            <a:pPr lvl="1"/>
            <a:r>
              <a:rPr lang="de-DE" sz="1800"/>
              <a:t>Fehleranalyse und Korrektur, Qualitätssicherung</a:t>
            </a:r>
          </a:p>
          <a:p>
            <a:pPr lvl="1"/>
            <a:endParaRPr lang="de-DE" sz="1600"/>
          </a:p>
          <a:p>
            <a:endParaRPr lang="de-DE"/>
          </a:p>
        </p:txBody>
      </p:sp>
      <p:sp>
        <p:nvSpPr>
          <p:cNvPr id="4" name="TextBox 3">
            <a:extLst>
              <a:ext uri="{FF2B5EF4-FFF2-40B4-BE49-F238E27FC236}">
                <a16:creationId xmlns:a16="http://schemas.microsoft.com/office/drawing/2014/main" id="{03E03DE0-8036-4187-96DA-3A1BC8550BE3}"/>
              </a:ext>
            </a:extLst>
          </p:cNvPr>
          <p:cNvSpPr txBox="1"/>
          <p:nvPr/>
        </p:nvSpPr>
        <p:spPr>
          <a:xfrm>
            <a:off x="974440" y="4419600"/>
            <a:ext cx="7804150" cy="1723549"/>
          </a:xfrm>
          <a:prstGeom prst="rect">
            <a:avLst/>
          </a:prstGeom>
          <a:noFill/>
          <a:ln w="34925">
            <a:solidFill>
              <a:schemeClr val="accent4"/>
            </a:solidFill>
          </a:ln>
        </p:spPr>
        <p:txBody>
          <a:bodyPr wrap="square" rtlCol="0">
            <a:spAutoFit/>
          </a:bodyPr>
          <a:lstStyle/>
          <a:p>
            <a:r>
              <a:rPr lang="de-DE" b="1" dirty="0"/>
              <a:t>Digitales Jobprofil </a:t>
            </a:r>
            <a:r>
              <a:rPr lang="de-DE"/>
              <a:t>weil:</a:t>
            </a:r>
          </a:p>
          <a:p>
            <a:pPr marL="742950" lvl="1" indent="-285750">
              <a:buFont typeface="Arial" panose="020B0604020202020204" pitchFamily="34" charset="0"/>
              <a:buChar char="•"/>
            </a:pPr>
            <a:r>
              <a:rPr lang="de-DE"/>
              <a:t>Dieser Job mit zunehmender Automatisierung und Vernetzung von Maschinen untereinander immer wichtiger wird</a:t>
            </a:r>
          </a:p>
          <a:p>
            <a:pPr marL="742950" lvl="1" indent="-285750">
              <a:buFont typeface="Arial" panose="020B0604020202020204" pitchFamily="34" charset="0"/>
              <a:buChar char="•"/>
            </a:pPr>
            <a:r>
              <a:rPr lang="de-DE"/>
              <a:t>Digitale Technologien hierbei zum Einsatz kommen, mit denen man umgehen muss</a:t>
            </a:r>
          </a:p>
          <a:p>
            <a:pPr lvl="1"/>
            <a:endParaRPr lang="de-DE" sz="1600"/>
          </a:p>
        </p:txBody>
      </p:sp>
    </p:spTree>
    <p:extLst>
      <p:ext uri="{BB962C8B-B14F-4D97-AF65-F5344CB8AC3E}">
        <p14:creationId xmlns:p14="http://schemas.microsoft.com/office/powerpoint/2010/main" val="325423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Informatikkaufmann/-frau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lstStyle/>
          <a:p>
            <a:r>
              <a:rPr lang="de-DE" sz="1800"/>
              <a:t>Berufstyp: Anerkannter Ausbildungsberuf</a:t>
            </a:r>
          </a:p>
          <a:p>
            <a:r>
              <a:rPr lang="de-DE" sz="1800"/>
              <a:t>Ausbildungsdauer: 3 Jahre</a:t>
            </a:r>
          </a:p>
          <a:p>
            <a:r>
              <a:rPr lang="de-DE" sz="1800"/>
              <a:t>Inhalte:</a:t>
            </a:r>
          </a:p>
          <a:p>
            <a:pPr lvl="1"/>
            <a:r>
              <a:rPr lang="de-DE" sz="1800"/>
              <a:t>Analysieren, wie fachliche Aufgaben und Prozesse durch IT-Systeme unterstützt werden können</a:t>
            </a:r>
          </a:p>
          <a:p>
            <a:pPr lvl="1"/>
            <a:r>
              <a:rPr lang="de-DE" sz="1800"/>
              <a:t>Beraten bei der Auswahl von IT-Lösungen und entwerfen individuelle Lösungen</a:t>
            </a:r>
          </a:p>
          <a:p>
            <a:pPr lvl="1"/>
            <a:r>
              <a:rPr lang="de-DE" sz="1800"/>
              <a:t>Implementieren, prüfen und verwalten Anwendungssysteme</a:t>
            </a:r>
          </a:p>
          <a:p>
            <a:pPr lvl="1"/>
            <a:r>
              <a:rPr lang="de-DE" sz="1800"/>
              <a:t>Gewährleisten Nutzerfreundlichkeit und kümmern sich um Schulungen</a:t>
            </a:r>
          </a:p>
          <a:p>
            <a:pPr lvl="1"/>
            <a:endParaRPr lang="de-DE" sz="1600"/>
          </a:p>
          <a:p>
            <a:endParaRPr lang="de-DE"/>
          </a:p>
        </p:txBody>
      </p:sp>
      <p:sp>
        <p:nvSpPr>
          <p:cNvPr id="4" name="TextBox 3">
            <a:extLst>
              <a:ext uri="{FF2B5EF4-FFF2-40B4-BE49-F238E27FC236}">
                <a16:creationId xmlns:a16="http://schemas.microsoft.com/office/drawing/2014/main" id="{03E03DE0-8036-4187-96DA-3A1BC8550BE3}"/>
              </a:ext>
            </a:extLst>
          </p:cNvPr>
          <p:cNvSpPr txBox="1"/>
          <p:nvPr/>
        </p:nvSpPr>
        <p:spPr>
          <a:xfrm>
            <a:off x="974440" y="4419600"/>
            <a:ext cx="7804150" cy="1723549"/>
          </a:xfrm>
          <a:prstGeom prst="rect">
            <a:avLst/>
          </a:prstGeom>
          <a:noFill/>
          <a:ln w="34925">
            <a:solidFill>
              <a:schemeClr val="accent4"/>
            </a:solidFill>
          </a:ln>
        </p:spPr>
        <p:txBody>
          <a:bodyPr wrap="square" rtlCol="0">
            <a:spAutoFit/>
          </a:bodyPr>
          <a:lstStyle/>
          <a:p>
            <a:r>
              <a:rPr lang="de-DE" b="1" dirty="0"/>
              <a:t>Digitales Jobprofil </a:t>
            </a:r>
            <a:r>
              <a:rPr lang="de-DE"/>
              <a:t>weil:</a:t>
            </a:r>
          </a:p>
          <a:p>
            <a:pPr marL="742950" lvl="1" indent="-285750">
              <a:buFont typeface="Arial" panose="020B0604020202020204" pitchFamily="34" charset="0"/>
              <a:buChar char="•"/>
            </a:pPr>
            <a:r>
              <a:rPr lang="de-DE"/>
              <a:t>Mit der Digitalisierung die großflächige Verwendung von IT-Systemen über alle Unternehmensfunktionen hinweg notwendig wird</a:t>
            </a:r>
          </a:p>
          <a:p>
            <a:pPr marL="742950" lvl="1" indent="-285750">
              <a:buFont typeface="Arial" panose="020B0604020202020204" pitchFamily="34" charset="0"/>
              <a:buChar char="•"/>
            </a:pPr>
            <a:r>
              <a:rPr lang="de-DE"/>
              <a:t>Digitale Technologien einbezogen werden müssen, um Unternehmen zukunftsfähig zu machen</a:t>
            </a:r>
          </a:p>
          <a:p>
            <a:pPr lvl="1"/>
            <a:endParaRPr lang="de-DE" sz="1600"/>
          </a:p>
        </p:txBody>
      </p:sp>
    </p:spTree>
    <p:extLst>
      <p:ext uri="{BB962C8B-B14F-4D97-AF65-F5344CB8AC3E}">
        <p14:creationId xmlns:p14="http://schemas.microsoft.com/office/powerpoint/2010/main" val="241327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Produktionstechnologe/-in </a:t>
            </a:r>
          </a:p>
        </p:txBody>
      </p:sp>
      <p:sp>
        <p:nvSpPr>
          <p:cNvPr id="3" name="Content Placeholder 2">
            <a:extLst>
              <a:ext uri="{FF2B5EF4-FFF2-40B4-BE49-F238E27FC236}">
                <a16:creationId xmlns:a16="http://schemas.microsoft.com/office/drawing/2014/main" id="{6C0B7E14-B776-4AF9-9FEF-52D88B4A3259}"/>
              </a:ext>
            </a:extLst>
          </p:cNvPr>
          <p:cNvSpPr>
            <a:spLocks noGrp="1"/>
          </p:cNvSpPr>
          <p:nvPr>
            <p:ph idx="1"/>
          </p:nvPr>
        </p:nvSpPr>
        <p:spPr/>
        <p:txBody>
          <a:bodyPr/>
          <a:lstStyle/>
          <a:p>
            <a:r>
              <a:rPr lang="de-DE" sz="1800"/>
              <a:t>Berufstyp: Anerkannter Ausbildungsberuf</a:t>
            </a:r>
          </a:p>
          <a:p>
            <a:r>
              <a:rPr lang="de-DE" sz="1800"/>
              <a:t>Ausbildungsdauer: 3 Jahre</a:t>
            </a:r>
          </a:p>
          <a:p>
            <a:r>
              <a:rPr lang="de-DE" sz="1800"/>
              <a:t>Inhalte:</a:t>
            </a:r>
          </a:p>
          <a:p>
            <a:pPr lvl="1"/>
            <a:r>
              <a:rPr lang="de-DE" sz="1800"/>
              <a:t>Herstellung von Mustern und Prototypen im Rahmen der Produktentwicklung</a:t>
            </a:r>
          </a:p>
          <a:p>
            <a:pPr lvl="1"/>
            <a:r>
              <a:rPr lang="de-DE" sz="1800"/>
              <a:t>Vorbereitung von Produktionsanläufen für neue Produkte</a:t>
            </a:r>
          </a:p>
          <a:p>
            <a:pPr lvl="1"/>
            <a:r>
              <a:rPr lang="de-DE" sz="1800"/>
              <a:t>Inbetriebnahme von Anlagen</a:t>
            </a:r>
          </a:p>
          <a:p>
            <a:pPr lvl="1"/>
            <a:r>
              <a:rPr lang="de-DE" sz="1800"/>
              <a:t>Überwachung von Produktionsprozessen, Qualitätssicherung, Schulungen</a:t>
            </a:r>
          </a:p>
          <a:p>
            <a:pPr lvl="1"/>
            <a:endParaRPr lang="de-DE" sz="1600"/>
          </a:p>
          <a:p>
            <a:endParaRPr lang="de-DE"/>
          </a:p>
        </p:txBody>
      </p:sp>
      <p:sp>
        <p:nvSpPr>
          <p:cNvPr id="4" name="TextBox 3">
            <a:extLst>
              <a:ext uri="{FF2B5EF4-FFF2-40B4-BE49-F238E27FC236}">
                <a16:creationId xmlns:a16="http://schemas.microsoft.com/office/drawing/2014/main" id="{03E03DE0-8036-4187-96DA-3A1BC8550BE3}"/>
              </a:ext>
            </a:extLst>
          </p:cNvPr>
          <p:cNvSpPr txBox="1"/>
          <p:nvPr/>
        </p:nvSpPr>
        <p:spPr>
          <a:xfrm>
            <a:off x="974440" y="4419600"/>
            <a:ext cx="7804150" cy="2031325"/>
          </a:xfrm>
          <a:prstGeom prst="rect">
            <a:avLst/>
          </a:prstGeom>
          <a:noFill/>
          <a:ln w="34925">
            <a:solidFill>
              <a:schemeClr val="accent4"/>
            </a:solidFill>
          </a:ln>
        </p:spPr>
        <p:txBody>
          <a:bodyPr wrap="square" rtlCol="0">
            <a:spAutoFit/>
          </a:bodyPr>
          <a:lstStyle/>
          <a:p>
            <a:r>
              <a:rPr lang="de-DE" b="1" dirty="0"/>
              <a:t>Digitales Jobprofil </a:t>
            </a:r>
            <a:r>
              <a:rPr lang="de-DE"/>
              <a:t>weil:</a:t>
            </a:r>
          </a:p>
          <a:p>
            <a:pPr marL="742950" lvl="1" indent="-285750">
              <a:buFont typeface="Arial" panose="020B0604020202020204" pitchFamily="34" charset="0"/>
              <a:buChar char="•"/>
            </a:pPr>
            <a:r>
              <a:rPr lang="de-DE"/>
              <a:t>Digitale Technologien hierbei zum Einsatz kommen, mit denen man umgehen muss, zum Beispiel 3-D-Drucker, Robotertechnik</a:t>
            </a:r>
          </a:p>
          <a:p>
            <a:pPr marL="742950" lvl="1" indent="-285750">
              <a:buFont typeface="Arial" panose="020B0604020202020204" pitchFamily="34" charset="0"/>
              <a:buChar char="•"/>
            </a:pPr>
            <a:r>
              <a:rPr lang="de-DE"/>
              <a:t>Durch die Digitalisierung immer mehr Maschinen und Roboter zum Einsatz kommen werden, deren Rolle in der Fertigung von Anfang an mit bedacht werden muss</a:t>
            </a:r>
          </a:p>
          <a:p>
            <a:pPr marL="742950" lvl="1" indent="-285750">
              <a:buFont typeface="Arial" panose="020B0604020202020204" pitchFamily="34" charset="0"/>
              <a:buChar char="•"/>
            </a:pPr>
            <a:r>
              <a:rPr lang="de-DE"/>
              <a:t>Zukünftig auch Roboter geschult werden müssen</a:t>
            </a:r>
          </a:p>
        </p:txBody>
      </p:sp>
    </p:spTree>
    <p:extLst>
      <p:ext uri="{BB962C8B-B14F-4D97-AF65-F5344CB8AC3E}">
        <p14:creationId xmlns:p14="http://schemas.microsoft.com/office/powerpoint/2010/main" val="137959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85CC0186A734B44B623B07D96DEEE5D" ma:contentTypeVersion="11" ma:contentTypeDescription="Create a new document." ma:contentTypeScope="" ma:versionID="47e05fc27703e4041ca5ce11cb0295d4">
  <xsd:schema xmlns:xsd="http://www.w3.org/2001/XMLSchema" xmlns:xs="http://www.w3.org/2001/XMLSchema" xmlns:p="http://schemas.microsoft.com/office/2006/metadata/properties" xmlns:ns3="a7a551f8-a103-4eb9-9ded-44cb9a14d3b9" xmlns:ns4="374eff72-976a-4364-a8dc-c4901f38b466" targetNamespace="http://schemas.microsoft.com/office/2006/metadata/properties" ma:root="true" ma:fieldsID="2ccc2faec5f3676c651a18fff3253127" ns3:_="" ns4:_="">
    <xsd:import namespace="a7a551f8-a103-4eb9-9ded-44cb9a14d3b9"/>
    <xsd:import namespace="374eff72-976a-4364-a8dc-c4901f38b46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4:SharedWithUsers" minOccurs="0"/>
                <xsd:element ref="ns4:SharedWithDetails" minOccurs="0"/>
                <xsd:element ref="ns4:SharingHintHash" minOccurs="0"/>
                <xsd:element ref="ns3:MediaServiceOCR" minOccurs="0"/>
                <xsd:element ref="ns3:MediaServiceEventHashCode" minOccurs="0"/>
                <xsd:element ref="ns3:MediaServiceGenerationTim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a551f8-a103-4eb9-9ded-44cb9a14d3b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4eff72-976a-4364-a8dc-c4901f38b466"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SharingHintHash" ma:index="1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E6193B4-0E83-42B7-A179-1B4A4FCC037A}">
  <ds:schemaRefs>
    <ds:schemaRef ds:uri="http://schemas.microsoft.com/sharepoint/v3/contenttype/forms"/>
  </ds:schemaRefs>
</ds:datastoreItem>
</file>

<file path=customXml/itemProps2.xml><?xml version="1.0" encoding="utf-8"?>
<ds:datastoreItem xmlns:ds="http://schemas.openxmlformats.org/officeDocument/2006/customXml" ds:itemID="{1A2F5C1E-3DCE-4792-B864-3A322791A5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a551f8-a103-4eb9-9ded-44cb9a14d3b9"/>
    <ds:schemaRef ds:uri="374eff72-976a-4364-a8dc-c4901f38b4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63FB6C-12B9-4F26-97E3-80DF554F9C01}">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374eff72-976a-4364-a8dc-c4901f38b466"/>
    <ds:schemaRef ds:uri="http://purl.org/dc/terms/"/>
    <ds:schemaRef ds:uri="http://schemas.openxmlformats.org/package/2006/metadata/core-properties"/>
    <ds:schemaRef ds:uri="a7a551f8-a103-4eb9-9ded-44cb9a14d3b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2092</Words>
  <Application>Microsoft Office PowerPoint</Application>
  <PresentationFormat>Widescreen</PresentationFormat>
  <Paragraphs>269</Paragraphs>
  <Slides>28</Slides>
  <Notes>24</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Arial</vt:lpstr>
      <vt:lpstr>Calibri</vt:lpstr>
      <vt:lpstr>Calibri Light</vt:lpstr>
      <vt:lpstr>Graphik</vt:lpstr>
      <vt:lpstr>Wingdings</vt:lpstr>
      <vt:lpstr>Office Theme</vt:lpstr>
      <vt:lpstr>1_Office Theme</vt:lpstr>
      <vt:lpstr>Digitale Jobprofile</vt:lpstr>
      <vt:lpstr>PowerPoint Presentation</vt:lpstr>
      <vt:lpstr>PowerPoint Presentation</vt:lpstr>
      <vt:lpstr>Video zur Einführung </vt:lpstr>
      <vt:lpstr>Durch die Digitalisierung sind viele Berufe entstanden und werden noch entstehen</vt:lpstr>
      <vt:lpstr>Digitale Kenntnisse sind gefragt</vt:lpstr>
      <vt:lpstr>Content Marketing Manager</vt:lpstr>
      <vt:lpstr>Feel Good Manager </vt:lpstr>
      <vt:lpstr>Weitere Informationen zu IT-Berufen</vt:lpstr>
      <vt:lpstr>Weitere Informationen zu IT-Berufen</vt:lpstr>
      <vt:lpstr>Check Point</vt:lpstr>
      <vt:lpstr>PowerPoint Presentation</vt:lpstr>
      <vt:lpstr>Du bist dran!</vt:lpstr>
      <vt:lpstr>Ansprechpartner und weiterführende Links</vt:lpstr>
      <vt:lpstr>Back Up</vt:lpstr>
      <vt:lpstr>(Big) Data Engineer </vt:lpstr>
      <vt:lpstr>Management Scientist </vt:lpstr>
      <vt:lpstr>(Big) Data Scientist </vt:lpstr>
      <vt:lpstr>Chief Digital Officer</vt:lpstr>
      <vt:lpstr>Content (Marketing) Manager </vt:lpstr>
      <vt:lpstr>Performance Marketing Manager </vt:lpstr>
      <vt:lpstr>Data Strategist</vt:lpstr>
      <vt:lpstr>(Social) Interaction Designer </vt:lpstr>
      <vt:lpstr>(Creative) Digital Concepter </vt:lpstr>
      <vt:lpstr>Allgemeine Kriterien von Berufen im digitalen Umfeld </vt:lpstr>
      <vt:lpstr>Assistent/-in für Automatisierungs- und Computertechnik </vt:lpstr>
      <vt:lpstr>Informatikkaufmann/-frau </vt:lpstr>
      <vt:lpstr>Produktionstechnologe/-in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Deringer, Jessica</dc:creator>
  <cp:lastModifiedBy>Kahabka, Diana</cp:lastModifiedBy>
  <cp:revision>51</cp:revision>
  <dcterms:created xsi:type="dcterms:W3CDTF">2019-08-20T11:37:50Z</dcterms:created>
  <dcterms:modified xsi:type="dcterms:W3CDTF">2020-11-26T09:59:03Z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0x010100E85CC0186A734B44B623B07D96DEEE5D</vt:lpwstr>
  </property>
</Properties>
</file>