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0" r:id="rId5"/>
  </p:sldMasterIdLst>
  <p:notesMasterIdLst>
    <p:notesMasterId r:id="rId28"/>
  </p:notesMasterIdLst>
  <p:handoutMasterIdLst>
    <p:handoutMasterId r:id="rId29"/>
  </p:handoutMasterIdLst>
  <p:sldIdLst>
    <p:sldId id="256" r:id="rId6"/>
    <p:sldId id="300" r:id="rId7"/>
    <p:sldId id="259" r:id="rId8"/>
    <p:sldId id="276" r:id="rId9"/>
    <p:sldId id="277" r:id="rId10"/>
    <p:sldId id="278" r:id="rId11"/>
    <p:sldId id="279" r:id="rId12"/>
    <p:sldId id="291" r:id="rId13"/>
    <p:sldId id="292" r:id="rId14"/>
    <p:sldId id="293" r:id="rId15"/>
    <p:sldId id="294" r:id="rId16"/>
    <p:sldId id="295" r:id="rId17"/>
    <p:sldId id="296" r:id="rId18"/>
    <p:sldId id="271" r:id="rId19"/>
    <p:sldId id="275" r:id="rId20"/>
    <p:sldId id="273" r:id="rId21"/>
    <p:sldId id="285" r:id="rId22"/>
    <p:sldId id="286" r:id="rId23"/>
    <p:sldId id="287" r:id="rId24"/>
    <p:sldId id="297" r:id="rId25"/>
    <p:sldId id="298" r:id="rId26"/>
    <p:sldId id="299" r:id="rId2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458" autoAdjust="0"/>
  </p:normalViewPr>
  <p:slideViewPr>
    <p:cSldViewPr snapToGrid="0">
      <p:cViewPr varScale="1">
        <p:scale>
          <a:sx n="50" d="100"/>
          <a:sy n="50" d="100"/>
        </p:scale>
        <p:origin x="1284" y="24"/>
      </p:cViewPr>
      <p:guideLst/>
    </p:cSldViewPr>
  </p:slideViewPr>
  <p:notesTextViewPr>
    <p:cViewPr>
      <p:scale>
        <a:sx n="1" d="1"/>
        <a:sy n="1" d="1"/>
      </p:scale>
      <p:origin x="0" y="0"/>
    </p:cViewPr>
  </p:notesTextViewPr>
  <p:notesViewPr>
    <p:cSldViewPr snapToGrid="0" showGuides="1">
      <p:cViewPr varScale="1">
        <p:scale>
          <a:sx n="45" d="100"/>
          <a:sy n="45" d="100"/>
        </p:scale>
        <p:origin x="2760"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sterkamp, Hellen" userId="e401759a-2396-4a49-b5c4-89ccbbe61ac3" providerId="ADAL" clId="{1A263EEF-D5BF-4023-9EEE-C36976DE14B8}"/>
    <pc:docChg chg="delSld modSld">
      <pc:chgData name="Heisterkamp, Hellen" userId="e401759a-2396-4a49-b5c4-89ccbbe61ac3" providerId="ADAL" clId="{1A263EEF-D5BF-4023-9EEE-C36976DE14B8}" dt="2019-08-30T12:23:27.201" v="12" actId="20577"/>
      <pc:docMkLst>
        <pc:docMk/>
      </pc:docMkLst>
      <pc:sldChg chg="modSp">
        <pc:chgData name="Heisterkamp, Hellen" userId="e401759a-2396-4a49-b5c4-89ccbbe61ac3" providerId="ADAL" clId="{1A263EEF-D5BF-4023-9EEE-C36976DE14B8}" dt="2019-08-30T12:23:27.201" v="12" actId="20577"/>
        <pc:sldMkLst>
          <pc:docMk/>
          <pc:sldMk cId="4159834968" sldId="259"/>
        </pc:sldMkLst>
        <pc:spChg chg="mod">
          <ac:chgData name="Heisterkamp, Hellen" userId="e401759a-2396-4a49-b5c4-89ccbbe61ac3" providerId="ADAL" clId="{1A263EEF-D5BF-4023-9EEE-C36976DE14B8}" dt="2019-08-30T12:23:27.201" v="12" actId="20577"/>
          <ac:spMkLst>
            <pc:docMk/>
            <pc:sldMk cId="4159834968" sldId="259"/>
            <ac:spMk id="8" creationId="{390E9722-9D19-41AC-B61E-15DABCC6B57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4A33A7-5D25-4510-AE94-083C9B5288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a:extLst>
              <a:ext uri="{FF2B5EF4-FFF2-40B4-BE49-F238E27FC236}">
                <a16:creationId xmlns:a16="http://schemas.microsoft.com/office/drawing/2014/main" id="{0B970B6A-5C93-42DD-B29D-4F14116DAE6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E6A7D1-8FBC-485E-8B27-15711CFA4B8A}" type="datetimeFigureOut">
              <a:rPr lang="de-DE" smtClean="0"/>
              <a:t>26.11.2020</a:t>
            </a:fld>
            <a:endParaRPr lang="de-DE"/>
          </a:p>
        </p:txBody>
      </p:sp>
      <p:sp>
        <p:nvSpPr>
          <p:cNvPr id="4" name="Footer Placeholder 3">
            <a:extLst>
              <a:ext uri="{FF2B5EF4-FFF2-40B4-BE49-F238E27FC236}">
                <a16:creationId xmlns:a16="http://schemas.microsoft.com/office/drawing/2014/main" id="{592EE600-AA84-4B23-AB8B-2833C680D6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a:extLst>
              <a:ext uri="{FF2B5EF4-FFF2-40B4-BE49-F238E27FC236}">
                <a16:creationId xmlns:a16="http://schemas.microsoft.com/office/drawing/2014/main" id="{75566380-B9F8-4537-B271-1A669BE828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C844F0-1523-41F5-87EB-CFD94DDFC8B2}" type="slidenum">
              <a:rPr lang="de-DE" smtClean="0"/>
              <a:t>‹#›</a:t>
            </a:fld>
            <a:endParaRPr lang="de-DE"/>
          </a:p>
        </p:txBody>
      </p:sp>
    </p:spTree>
    <p:extLst>
      <p:ext uri="{BB962C8B-B14F-4D97-AF65-F5344CB8AC3E}">
        <p14:creationId xmlns:p14="http://schemas.microsoft.com/office/powerpoint/2010/main" val="33362694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8A7530-256F-4BA6-B21E-3C641760B1D4}" type="datetimeFigureOut">
              <a:rPr lang="de-DE" smtClean="0"/>
              <a:t>26.11.2020</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68790-3B45-40A7-A745-18ED7FB589B8}" type="slidenum">
              <a:rPr lang="de-DE" smtClean="0"/>
              <a:t>‹#›</a:t>
            </a:fld>
            <a:endParaRPr lang="de-DE"/>
          </a:p>
        </p:txBody>
      </p:sp>
    </p:spTree>
    <p:extLst>
      <p:ext uri="{BB962C8B-B14F-4D97-AF65-F5344CB8AC3E}">
        <p14:creationId xmlns:p14="http://schemas.microsoft.com/office/powerpoint/2010/main" val="353286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digitale-lernwerkstatt.co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AB62514A-D87F-4347-A64C-7D22A7C417CF}" type="slidenum">
              <a:rPr lang="de-DE" smtClean="0"/>
              <a:t>3</a:t>
            </a:fld>
            <a:endParaRPr lang="de-DE"/>
          </a:p>
        </p:txBody>
      </p:sp>
    </p:spTree>
    <p:extLst>
      <p:ext uri="{BB962C8B-B14F-4D97-AF65-F5344CB8AC3E}">
        <p14:creationId xmlns:p14="http://schemas.microsoft.com/office/powerpoint/2010/main" val="2124482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dirty="0"/>
              <a:t>Einführendes Video zu digitalen Berufen im 21. Jahrhundert</a:t>
            </a:r>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4</a:t>
            </a:fld>
            <a:endParaRPr lang="de-DE"/>
          </a:p>
        </p:txBody>
      </p:sp>
    </p:spTree>
    <p:extLst>
      <p:ext uri="{BB962C8B-B14F-4D97-AF65-F5344CB8AC3E}">
        <p14:creationId xmlns:p14="http://schemas.microsoft.com/office/powerpoint/2010/main" val="3870883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a:t>
            </a:r>
          </a:p>
          <a:p>
            <a:r>
              <a:rPr lang="de-DE"/>
              <a:t>Einleitende Frage an Schüler*innen.</a:t>
            </a:r>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5</a:t>
            </a:fld>
            <a:endParaRPr lang="de-DE"/>
          </a:p>
        </p:txBody>
      </p:sp>
    </p:spTree>
    <p:extLst>
      <p:ext uri="{BB962C8B-B14F-4D97-AF65-F5344CB8AC3E}">
        <p14:creationId xmlns:p14="http://schemas.microsoft.com/office/powerpoint/2010/main" val="219159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sz="1200" b="0" i="0" kern="1200" dirty="0">
                <a:solidFill>
                  <a:schemeClr val="tx1"/>
                </a:solidFill>
                <a:effectLst/>
                <a:latin typeface="+mn-lt"/>
                <a:ea typeface="+mn-ea"/>
                <a:cs typeface="+mn-cs"/>
              </a:rPr>
              <a:t>Die Studiengemeinschaft Darmstadt und TNS Infratest befragten in ihrer gemeinsamen Studie 300 Personalverantwortliche aus deutschen Unternehmen befragt, welche digitalen Skills wichtig sind. </a:t>
            </a:r>
          </a:p>
          <a:p>
            <a:r>
              <a:rPr lang="de-DE" sz="1200" b="0" i="0" kern="1200" dirty="0">
                <a:solidFill>
                  <a:schemeClr val="tx1"/>
                </a:solidFill>
                <a:effectLst/>
                <a:latin typeface="+mn-lt"/>
                <a:ea typeface="+mn-ea"/>
                <a:cs typeface="+mn-cs"/>
              </a:rPr>
              <a:t>Die Daten zeigen, dass Arbeitnehmer mit entsprechenden Kenntnissen hochgeschätzt werden. Dementsprechend lohnt es sich auch für Schüler*innen einem Studiengang/Ausbildung zu absolvieren, der/die sich mit der Digitalisierung beschäftigt. </a:t>
            </a:r>
          </a:p>
          <a:p>
            <a:endParaRPr lang="de-DE" sz="1200" b="0" i="0" kern="1200" dirty="0">
              <a:solidFill>
                <a:schemeClr val="tx1"/>
              </a:solidFill>
              <a:effectLst/>
              <a:latin typeface="+mn-lt"/>
              <a:ea typeface="+mn-ea"/>
              <a:cs typeface="+mn-cs"/>
            </a:endParaRPr>
          </a:p>
          <a:p>
            <a:r>
              <a:rPr lang="de-DE" sz="1200" b="0" i="0" kern="1200" dirty="0">
                <a:solidFill>
                  <a:schemeClr val="tx1"/>
                </a:solidFill>
                <a:effectLst/>
                <a:latin typeface="+mn-lt"/>
                <a:ea typeface="+mn-ea"/>
                <a:cs typeface="+mn-cs"/>
              </a:rPr>
              <a:t>Die vollständige Studie findet sich hier: http://www.sgd.de/weiterbildungstrends.php</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6</a:t>
            </a:fld>
            <a:endParaRPr lang="de-DE"/>
          </a:p>
        </p:txBody>
      </p:sp>
    </p:spTree>
    <p:extLst>
      <p:ext uri="{BB962C8B-B14F-4D97-AF65-F5344CB8AC3E}">
        <p14:creationId xmlns:p14="http://schemas.microsoft.com/office/powerpoint/2010/main" val="393822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 </a:t>
            </a:r>
          </a:p>
          <a:p>
            <a:endParaRPr lang="de-DE" dirty="0"/>
          </a:p>
          <a:p>
            <a:r>
              <a:rPr lang="de-DE" dirty="0"/>
              <a:t>Kann als Auflockerung für Zwischendurch genommen werden: SIT (Studium-Interessenstest</a:t>
            </a:r>
            <a:r>
              <a:rPr lang="de-DE" baseline="0" dirty="0"/>
              <a:t> von ZEIT Online und der Hochschulrektorenkonferenz HRK). Manche Hochschulen verlangen den Nachweis eines Studieneignungs bzw. Interessenstests bei der Bewerbung. </a:t>
            </a:r>
          </a:p>
          <a:p>
            <a:r>
              <a:rPr lang="de-DE" baseline="0" dirty="0"/>
              <a:t>Indem man den Test während der Vorstellung der Studiengangsprofile durchführt kann man einerseits darauf aufmerksam machen, dass es wichtig und sinnvoll ist, sich ernsthaft seine Interessen zu überlegen und zu testen. Andererseits ist es möglich, alle Schüler*innen einzubeziehen.</a:t>
            </a:r>
          </a:p>
          <a:p>
            <a:endParaRPr lang="de-DE" baseline="0" dirty="0"/>
          </a:p>
          <a:p>
            <a:r>
              <a:rPr lang="de-DE" baseline="0" dirty="0"/>
              <a:t>Methode: </a:t>
            </a:r>
          </a:p>
          <a:p>
            <a:r>
              <a:rPr lang="de-DE" baseline="0" dirty="0"/>
              <a:t>- Zur Durchführung des Tests einen Account anlegen (dazu reichen Mailadresse und ein Passwort, es werden keine weiteren Daten abgefragt!)</a:t>
            </a:r>
          </a:p>
          <a:p>
            <a:pPr marL="171450" indent="-171450">
              <a:buFontTx/>
              <a:buChar char="-"/>
            </a:pPr>
            <a:r>
              <a:rPr lang="de-DE" baseline="0" dirty="0"/>
              <a:t>Der Test besteht aus 72 Fragen. Fragen durch die Anzahl der Schüler*innen teilen und immer wieder zwischendurch Schüler*innen  nach und nach beantworten lassen (z.B. immer 2 oder 3 Schüler*innen  nach jeder zweiten Folie). Am Ende kommt ein Hybridergebnis für die gesamte Gruppe heraus und man erhält ein Zertifikat für die Durchführung des Tests.</a:t>
            </a:r>
          </a:p>
          <a:p>
            <a:pPr marL="171450" indent="-171450">
              <a:buFontTx/>
              <a:buChar char="-"/>
            </a:pPr>
            <a:r>
              <a:rPr lang="de-DE" baseline="0" dirty="0"/>
              <a:t>Ist ein Computerraum vorhanden, kann jeder Schüler es selbst am Computer durchführen. </a:t>
            </a:r>
          </a:p>
          <a:p>
            <a:pPr marL="171450" indent="-171450">
              <a:buFontTx/>
              <a:buChar char="-"/>
            </a:pPr>
            <a:r>
              <a:rPr lang="de-DE" baseline="0" dirty="0"/>
              <a:t>Am Ende kann jeder kurz vorstellen, was bei rauskam.</a:t>
            </a:r>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7</a:t>
            </a:fld>
            <a:endParaRPr lang="de-DE"/>
          </a:p>
        </p:txBody>
      </p:sp>
    </p:spTree>
    <p:extLst>
      <p:ext uri="{BB962C8B-B14F-4D97-AF65-F5344CB8AC3E}">
        <p14:creationId xmlns:p14="http://schemas.microsoft.com/office/powerpoint/2010/main" val="2124454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 </a:t>
            </a:r>
          </a:p>
          <a:p>
            <a:r>
              <a:rPr lang="de-DE" dirty="0"/>
              <a:t>Im Folgenden werden ausgewählte Studiengänge vorgestellt, die im Zuge der Digitalisierung entstanden.</a:t>
            </a:r>
          </a:p>
          <a:p>
            <a:endParaRPr lang="de-DE" dirty="0"/>
          </a:p>
          <a:p>
            <a:r>
              <a:rPr lang="de-DE" dirty="0"/>
              <a:t>Hinweis: Schwerpunkt des Studiengangs liegt auf Informatik (46% der Studienleistungen werden in Informatik-Fächern erbracht). </a:t>
            </a:r>
            <a:br>
              <a:rPr lang="de-DE" dirty="0"/>
            </a:br>
            <a:br>
              <a:rPr lang="de-DE" dirty="0"/>
            </a:br>
            <a:r>
              <a:rPr lang="de-DE" dirty="0"/>
              <a:t>Ergänzungen Kurzprofil: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t>
            </a:r>
            <a:r>
              <a:rPr lang="de-DE" sz="1200" dirty="0"/>
              <a:t>Kenntnis des Marktumfeldes sowie der technischen, gestalterischen und gesellschaftlichen Voraussetzungen für erfolgreiches Marketing mit digitalen Medien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-Kreativitätstechniken, journalistisches Schreiben, Gestaltung von Nutzeroberflächen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Mehr</a:t>
            </a:r>
            <a:r>
              <a:rPr lang="de-DE" sz="1200" baseline="0" dirty="0"/>
              <a:t> Infos: https://www.hs-kl.de/informatik-und-mikrosystemtechnik/studiengaenge/digital-media-marketing/</a:t>
            </a: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8</a:t>
            </a:fld>
            <a:endParaRPr lang="de-DE"/>
          </a:p>
        </p:txBody>
      </p:sp>
    </p:spTree>
    <p:extLst>
      <p:ext uri="{BB962C8B-B14F-4D97-AF65-F5344CB8AC3E}">
        <p14:creationId xmlns:p14="http://schemas.microsoft.com/office/powerpoint/2010/main" val="3524136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 </a:t>
            </a:r>
          </a:p>
          <a:p>
            <a:endParaRPr lang="de-DE" dirty="0"/>
          </a:p>
          <a:p>
            <a:r>
              <a:rPr lang="de-DE" dirty="0"/>
              <a:t>Ergänzungen</a:t>
            </a:r>
            <a:r>
              <a:rPr lang="de-DE" baseline="0" dirty="0"/>
              <a:t> zu Kurzprofil: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a:t>
            </a:r>
            <a:r>
              <a:rPr lang="de-DE" sz="1200" dirty="0"/>
              <a:t>Expertenwissen in Markenentwicklung und Kommunikationsforschung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a:t>
            </a:r>
            <a:r>
              <a:rPr lang="de-DE" sz="1200" dirty="0"/>
              <a:t>Marketingstrategie und Entwicklung von User-Experiences über soziale Plattformen, Wearables und Schnittstellen mit Gestensteuerung, im Web und für mobile Applikationen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Mehr Infos: https://www.brand-acad.de/bachelor/digital-design/</a:t>
            </a:r>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9</a:t>
            </a:fld>
            <a:endParaRPr lang="de-DE"/>
          </a:p>
        </p:txBody>
      </p:sp>
    </p:spTree>
    <p:extLst>
      <p:ext uri="{BB962C8B-B14F-4D97-AF65-F5344CB8AC3E}">
        <p14:creationId xmlns:p14="http://schemas.microsoft.com/office/powerpoint/2010/main" val="3020461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 </a:t>
            </a:r>
          </a:p>
          <a:p>
            <a:endParaRPr lang="de-DE" dirty="0"/>
          </a:p>
          <a:p>
            <a:r>
              <a:rPr lang="de-DE" dirty="0"/>
              <a:t>Ergänzungen Kurzprofil: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-Beschäftigung mit neuen Forschungsfragen im digitalen Kontext, die das Verständnis digitaler Technologien und der Informatik sowie geisteswissenschaftliche Kompetenzen voraussetzen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-Mit betriebswirtschaftlichen Zusatzqualifikationen können sie zudem in Wirtschaftsunternehmen tätig werden (z. B. in Vertrieb und Marketing oder im Personalwesen)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Mehr Infos: https://www.tu-darmstadt.de/studieren/abschluesse/bachelor/digital-philology-jba.de.jsp</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10</a:t>
            </a:fld>
            <a:endParaRPr lang="de-DE"/>
          </a:p>
        </p:txBody>
      </p:sp>
    </p:spTree>
    <p:extLst>
      <p:ext uri="{BB962C8B-B14F-4D97-AF65-F5344CB8AC3E}">
        <p14:creationId xmlns:p14="http://schemas.microsoft.com/office/powerpoint/2010/main" val="842672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 </a:t>
            </a:r>
          </a:p>
          <a:p>
            <a:endParaRPr lang="de-DE" dirty="0"/>
          </a:p>
          <a:p>
            <a:r>
              <a:rPr lang="de-DE" dirty="0"/>
              <a:t>Ergänzungen Kurzprofil:</a:t>
            </a:r>
          </a:p>
          <a:p>
            <a:pPr lvl="1"/>
            <a:r>
              <a:rPr lang="de-DE" sz="1600" dirty="0"/>
              <a:t>Fähigkeiten wie Teamfähigkeit, Zeit- und Selbstmanagement sowie methodische Kompetenzen in Projektmanagement und empirischer Forschung werden trainiert</a:t>
            </a:r>
          </a:p>
          <a:p>
            <a:pPr lvl="1"/>
            <a:r>
              <a:rPr lang="de-DE" sz="1600" dirty="0"/>
              <a:t>Interdisziplinäres und interkulturelles Arbeiten</a:t>
            </a:r>
          </a:p>
          <a:p>
            <a:pPr lvl="1"/>
            <a:r>
              <a:rPr lang="de-DE" sz="1600" dirty="0"/>
              <a:t>Absolventen arbeiten an der Schnittstelle zu Fachkräften der Informatik, Marktforschung und Content Kreation</a:t>
            </a:r>
          </a:p>
          <a:p>
            <a:pPr lvl="1"/>
            <a:endParaRPr lang="de-DE" sz="1600" dirty="0"/>
          </a:p>
          <a:p>
            <a:pPr lvl="1"/>
            <a:endParaRPr lang="de-DE" sz="1600" dirty="0"/>
          </a:p>
          <a:p>
            <a:pPr lvl="1"/>
            <a:r>
              <a:rPr lang="de-DE" sz="1600" dirty="0"/>
              <a:t>Mehr</a:t>
            </a:r>
            <a:r>
              <a:rPr lang="de-DE" sz="1600" baseline="0" dirty="0"/>
              <a:t> Infos: http://www.beuth-hochschule.de/b-dw/</a:t>
            </a:r>
            <a:endParaRPr lang="de-DE" sz="1600"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11</a:t>
            </a:fld>
            <a:endParaRPr lang="de-DE"/>
          </a:p>
        </p:txBody>
      </p:sp>
    </p:spTree>
    <p:extLst>
      <p:ext uri="{BB962C8B-B14F-4D97-AF65-F5344CB8AC3E}">
        <p14:creationId xmlns:p14="http://schemas.microsoft.com/office/powerpoint/2010/main" val="1062104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dirty="0"/>
              <a:t>Nun können die Schüler*innen aus der generierten Liste einen möglichen passenden Studiengang filtern. Je höher der Schieber bei „SIT ist aktiviert“ ist, desto mehr wird gefiltert. Der SIT berechnet die Übereinstimmung des Interessentest mit Studienprofilen.  Nach 15 Minuten kann jeder Schüler/ jede Schülerin einen interessanten Studiengang für sich finden und vorstellen. Bei der Vorstellung sollte die Frage im Fokus stehen, wieso mich dieser Studiengang  auf den digitalen Studiengang vorbereitet. (Empfohlen, wenn Computerraum vorhanden)</a:t>
            </a:r>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12</a:t>
            </a:fld>
            <a:endParaRPr lang="de-DE"/>
          </a:p>
        </p:txBody>
      </p:sp>
    </p:spTree>
    <p:extLst>
      <p:ext uri="{BB962C8B-B14F-4D97-AF65-F5344CB8AC3E}">
        <p14:creationId xmlns:p14="http://schemas.microsoft.com/office/powerpoint/2010/main" val="3420722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 </a:t>
            </a:r>
          </a:p>
          <a:p>
            <a:endParaRPr lang="de-DE" dirty="0"/>
          </a:p>
          <a:p>
            <a:r>
              <a:rPr lang="de-DE" baseline="0" dirty="0"/>
              <a:t>Wurden Studiengänge genannt, die vielleicht auf den ersten Blick nichts mit Digitalisierung zu tun haben? Diese könnte man kurz diskutieren und mit den Teilnehmern überlegen, ob und inwiefern sie auch Digital-Themen enthalten. </a:t>
            </a:r>
          </a:p>
          <a:p>
            <a:r>
              <a:rPr lang="de-DE" baseline="0" dirty="0"/>
              <a:t>Die Schüler / Abiturienten sollten auch nicht entmutigt werden, wenn sie sich für ein Studium interessieren, das keinen Schwerpunkt auf Digital legt – solche Studiengänge sind nur nicht Gegenstand dieses Vortrags</a:t>
            </a:r>
            <a:endParaRPr lang="de-DE" dirty="0"/>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13</a:t>
            </a:fld>
            <a:endParaRPr lang="de-DE"/>
          </a:p>
        </p:txBody>
      </p:sp>
    </p:spTree>
    <p:extLst>
      <p:ext uri="{BB962C8B-B14F-4D97-AF65-F5344CB8AC3E}">
        <p14:creationId xmlns:p14="http://schemas.microsoft.com/office/powerpoint/2010/main" val="2229033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mn-lt"/>
                <a:ea typeface="+mn-ea"/>
                <a:cs typeface="+mn-cs"/>
              </a:rPr>
              <a:t>Hinweise: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mn-lt"/>
                <a:ea typeface="+mn-ea"/>
                <a:cs typeface="+mn-cs"/>
              </a:rPr>
              <a:t>Zum Abschluss auf die Erwartungen eingehen, die die Teilnehmer für sich notiert haben oder die am Flipchart stehen. Konkret darauf eingehen und nachhaken, wo noch Fragen offen sind. </a:t>
            </a:r>
          </a:p>
          <a:p>
            <a:endParaRPr lang="de-DE" dirty="0"/>
          </a:p>
        </p:txBody>
      </p:sp>
      <p:sp>
        <p:nvSpPr>
          <p:cNvPr id="4" name="Slide Number Placeholder 3"/>
          <p:cNvSpPr>
            <a:spLocks noGrp="1"/>
          </p:cNvSpPr>
          <p:nvPr>
            <p:ph type="sldNum" sz="quarter" idx="5"/>
          </p:nvPr>
        </p:nvSpPr>
        <p:spPr/>
        <p:txBody>
          <a:bodyPr/>
          <a:lstStyle/>
          <a:p>
            <a:fld id="{B0568790-3B45-40A7-A745-18ED7FB589B8}" type="slidenum">
              <a:rPr lang="de-DE" smtClean="0"/>
              <a:t>15</a:t>
            </a:fld>
            <a:endParaRPr lang="de-DE"/>
          </a:p>
        </p:txBody>
      </p:sp>
    </p:spTree>
    <p:extLst>
      <p:ext uri="{BB962C8B-B14F-4D97-AF65-F5344CB8AC3E}">
        <p14:creationId xmlns:p14="http://schemas.microsoft.com/office/powerpoint/2010/main" val="2457526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Hinweise:</a:t>
            </a:r>
          </a:p>
          <a:p>
            <a:endParaRPr lang="de-DE" dirty="0"/>
          </a:p>
          <a:p>
            <a:r>
              <a:rPr lang="de-DE" dirty="0"/>
              <a:t>Es gibt auch die Möglichkeit dieses Modul auf der Seite </a:t>
            </a:r>
            <a:r>
              <a:rPr lang="de-DE" dirty="0">
                <a:hlinkClick r:id="rId3"/>
              </a:rPr>
              <a:t>www.digitale-lernwerkstatt.com</a:t>
            </a:r>
            <a:r>
              <a:rPr lang="de-DE" dirty="0"/>
              <a:t> den Schülern digital zu vermitteln.</a:t>
            </a:r>
            <a:r>
              <a:rPr lang="de-DE" baseline="0" dirty="0"/>
              <a:t> Die Schüler klicken sich am Computer eigenständig durch die Informationen durch. </a:t>
            </a:r>
            <a:endParaRPr lang="de-DE" dirty="0"/>
          </a:p>
          <a:p>
            <a:endParaRPr lang="de-DE" dirty="0"/>
          </a:p>
        </p:txBody>
      </p:sp>
      <p:sp>
        <p:nvSpPr>
          <p:cNvPr id="4" name="Slide Number Placeholder 3"/>
          <p:cNvSpPr>
            <a:spLocks noGrp="1"/>
          </p:cNvSpPr>
          <p:nvPr>
            <p:ph type="sldNum" sz="quarter" idx="5"/>
          </p:nvPr>
        </p:nvSpPr>
        <p:spPr/>
        <p:txBody>
          <a:bodyPr/>
          <a:lstStyle/>
          <a:p>
            <a:fld id="{AB62514A-D87F-4347-A64C-7D22A7C417CF}" type="slidenum">
              <a:rPr lang="de-DE" smtClean="0"/>
              <a:t>16</a:t>
            </a:fld>
            <a:endParaRPr lang="de-DE"/>
          </a:p>
        </p:txBody>
      </p:sp>
    </p:spTree>
    <p:extLst>
      <p:ext uri="{BB962C8B-B14F-4D97-AF65-F5344CB8AC3E}">
        <p14:creationId xmlns:p14="http://schemas.microsoft.com/office/powerpoint/2010/main" val="3910779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19</a:t>
            </a:fld>
            <a:endParaRPr lang="de-DE"/>
          </a:p>
        </p:txBody>
      </p:sp>
    </p:spTree>
    <p:extLst>
      <p:ext uri="{BB962C8B-B14F-4D97-AF65-F5344CB8AC3E}">
        <p14:creationId xmlns:p14="http://schemas.microsoft.com/office/powerpoint/2010/main" val="2879995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20</a:t>
            </a:fld>
            <a:endParaRPr lang="de-DE"/>
          </a:p>
        </p:txBody>
      </p:sp>
    </p:spTree>
    <p:extLst>
      <p:ext uri="{BB962C8B-B14F-4D97-AF65-F5344CB8AC3E}">
        <p14:creationId xmlns:p14="http://schemas.microsoft.com/office/powerpoint/2010/main" val="1262457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Hinweise:</a:t>
            </a:r>
          </a:p>
          <a:p>
            <a:endParaRPr lang="de-DE"/>
          </a:p>
          <a:p>
            <a:r>
              <a:rPr lang="de-DE"/>
              <a:t>Hinweis: Es gibt einen Trailer zum Studiengang, dieser sagt aber leider nicht so viel über den Inhalt aus,</a:t>
            </a:r>
            <a:r>
              <a:rPr lang="de-DE" baseline="0"/>
              <a:t> daher wird er an dieser Stelle nicht empfohlen. </a:t>
            </a:r>
            <a:r>
              <a:rPr lang="de-DE"/>
              <a:t>https://www.youtube.com/watch?v=Mk_eAQM2G5s&amp;feature=youtu.be&amp;list=PLPHGmMVLnRk2-yxTKMVwVsKzRWl3aQU1m</a:t>
            </a:r>
          </a:p>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21</a:t>
            </a:fld>
            <a:endParaRPr lang="de-DE"/>
          </a:p>
        </p:txBody>
      </p:sp>
    </p:spTree>
    <p:extLst>
      <p:ext uri="{BB962C8B-B14F-4D97-AF65-F5344CB8AC3E}">
        <p14:creationId xmlns:p14="http://schemas.microsoft.com/office/powerpoint/2010/main" val="4148067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B0568790-3B45-40A7-A745-18ED7FB589B8}" type="slidenum">
              <a:rPr lang="de-DE" smtClean="0"/>
              <a:t>22</a:t>
            </a:fld>
            <a:endParaRPr lang="de-DE"/>
          </a:p>
        </p:txBody>
      </p:sp>
    </p:spTree>
    <p:extLst>
      <p:ext uri="{BB962C8B-B14F-4D97-AF65-F5344CB8AC3E}">
        <p14:creationId xmlns:p14="http://schemas.microsoft.com/office/powerpoint/2010/main" val="20497701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060373-5565-4212-9B8B-3A419FF66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234"/>
            <a:ext cx="12192000" cy="6858000"/>
          </a:xfrm>
          <a:prstGeom prst="rect">
            <a:avLst/>
          </a:prstGeom>
        </p:spPr>
      </p:pic>
      <p:sp>
        <p:nvSpPr>
          <p:cNvPr id="2" name="Title 1">
            <a:extLst>
              <a:ext uri="{FF2B5EF4-FFF2-40B4-BE49-F238E27FC236}">
                <a16:creationId xmlns:a16="http://schemas.microsoft.com/office/drawing/2014/main" id="{DA91C95E-1F60-4FFE-951E-955247E1E80C}"/>
              </a:ext>
            </a:extLst>
          </p:cNvPr>
          <p:cNvSpPr>
            <a:spLocks noGrp="1"/>
          </p:cNvSpPr>
          <p:nvPr>
            <p:ph type="ctrTitle"/>
          </p:nvPr>
        </p:nvSpPr>
        <p:spPr>
          <a:xfrm>
            <a:off x="839788" y="1139492"/>
            <a:ext cx="9144000" cy="2387600"/>
          </a:xfrm>
        </p:spPr>
        <p:txBody>
          <a:bodyPr anchor="b">
            <a:normAutofit/>
          </a:bodyPr>
          <a:lstStyle>
            <a:lvl1pPr algn="l">
              <a:defRPr sz="6600" b="1">
                <a:latin typeface="+mj-lt"/>
              </a:defRPr>
            </a:lvl1pPr>
          </a:lstStyle>
          <a:p>
            <a:endParaRPr lang="de-DE" dirty="0"/>
          </a:p>
        </p:txBody>
      </p:sp>
      <p:sp>
        <p:nvSpPr>
          <p:cNvPr id="3" name="Subtitle 2">
            <a:extLst>
              <a:ext uri="{FF2B5EF4-FFF2-40B4-BE49-F238E27FC236}">
                <a16:creationId xmlns:a16="http://schemas.microsoft.com/office/drawing/2014/main" id="{E43D1D47-C51E-4BE4-BC39-63F5EED0BFED}"/>
              </a:ext>
            </a:extLst>
          </p:cNvPr>
          <p:cNvSpPr>
            <a:spLocks noGrp="1"/>
          </p:cNvSpPr>
          <p:nvPr>
            <p:ph type="subTitle" idx="1"/>
          </p:nvPr>
        </p:nvSpPr>
        <p:spPr>
          <a:xfrm>
            <a:off x="839788" y="35270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
        <p:nvSpPr>
          <p:cNvPr id="5" name="Footer Placeholder 4">
            <a:extLst>
              <a:ext uri="{FF2B5EF4-FFF2-40B4-BE49-F238E27FC236}">
                <a16:creationId xmlns:a16="http://schemas.microsoft.com/office/drawing/2014/main" id="{FAC8A9A6-7606-463C-A46F-29027323BCF9}"/>
              </a:ext>
            </a:extLst>
          </p:cNvPr>
          <p:cNvSpPr>
            <a:spLocks noGrp="1"/>
          </p:cNvSpPr>
          <p:nvPr>
            <p:ph type="ftr" sz="quarter" idx="11"/>
          </p:nvPr>
        </p:nvSpPr>
        <p:spPr/>
        <p:txBody>
          <a:bodyPr/>
          <a:lstStyle/>
          <a:p>
            <a:endParaRPr lang="de-DE" dirty="0"/>
          </a:p>
        </p:txBody>
      </p:sp>
      <p:sp>
        <p:nvSpPr>
          <p:cNvPr id="9" name="AMC_Footer">
            <a:extLst>
              <a:ext uri="{FF2B5EF4-FFF2-40B4-BE49-F238E27FC236}">
                <a16:creationId xmlns:a16="http://schemas.microsoft.com/office/drawing/2014/main" id="{1CF029F6-4DD9-4EA3-9B74-4EA2C6E36FE7}"/>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176092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80208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81128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38271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367794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lamp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Content Placeholder 3">
            <a:extLst>
              <a:ext uri="{FF2B5EF4-FFF2-40B4-BE49-F238E27FC236}">
                <a16:creationId xmlns:a16="http://schemas.microsoft.com/office/drawing/2014/main" id="{C936FF59-91C5-4476-88BE-0937B3EBD974}"/>
              </a:ext>
            </a:extLst>
          </p:cNvPr>
          <p:cNvPicPr>
            <a:picLocks noChangeAspect="1"/>
          </p:cNvPicPr>
          <p:nvPr userDrawn="1"/>
        </p:nvPicPr>
        <p:blipFill rotWithShape="1">
          <a:blip r:embed="rId2" cstate="screen">
            <a:alphaModFix amt="69000"/>
            <a:extLst>
              <a:ext uri="{28A0092B-C50C-407E-A947-70E740481C1C}">
                <a14:useLocalDpi xmlns:a14="http://schemas.microsoft.com/office/drawing/2010/main"/>
              </a:ext>
            </a:extLst>
          </a:blip>
          <a:srcRect/>
          <a:stretch/>
        </p:blipFill>
        <p:spPr>
          <a:xfrm>
            <a:off x="7946720" y="533400"/>
            <a:ext cx="4899640" cy="5791200"/>
          </a:xfrm>
          <a:prstGeom prst="rect">
            <a:avLst/>
          </a:prstGeom>
        </p:spPr>
      </p:pic>
    </p:spTree>
    <p:extLst>
      <p:ext uri="{BB962C8B-B14F-4D97-AF65-F5344CB8AC3E}">
        <p14:creationId xmlns:p14="http://schemas.microsoft.com/office/powerpoint/2010/main" val="1302810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mädch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45000"/>
            <a:extLst>
              <a:ext uri="{28A0092B-C50C-407E-A947-70E740481C1C}">
                <a14:useLocalDpi xmlns:a14="http://schemas.microsoft.com/office/drawing/2010/main"/>
              </a:ext>
            </a:extLst>
          </a:blip>
          <a:srcRect/>
          <a:stretch/>
        </p:blipFill>
        <p:spPr>
          <a:xfrm>
            <a:off x="1541907" y="1235829"/>
            <a:ext cx="10331116" cy="5958153"/>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a:xfrm>
            <a:off x="839788" y="407655"/>
            <a:ext cx="10515600" cy="1325563"/>
          </a:xfrm>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3430721-D2B7-4010-86A0-5E7186DE052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3222040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rob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5107405" y="2187074"/>
            <a:ext cx="7006390" cy="4670926"/>
          </a:xfrm>
          <a:prstGeom prst="rect">
            <a:avLst/>
          </a:prstGeom>
        </p:spPr>
      </p:pic>
      <p:sp>
        <p:nvSpPr>
          <p:cNvPr id="8" name="Content Placeholder 2">
            <a:extLst>
              <a:ext uri="{FF2B5EF4-FFF2-40B4-BE49-F238E27FC236}">
                <a16:creationId xmlns:a16="http://schemas.microsoft.com/office/drawing/2014/main" id="{36B00A57-F87D-4563-8CDE-4290D0B2A0D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914407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des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190847" y="1"/>
            <a:ext cx="13673822" cy="7806036"/>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132188ED-3C6F-4F67-A105-8C03509F561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2076100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4" name="Content Placeholder 3">
            <a:extLst>
              <a:ext uri="{FF2B5EF4-FFF2-40B4-BE49-F238E27FC236}">
                <a16:creationId xmlns:a16="http://schemas.microsoft.com/office/drawing/2014/main" id="{5A8641BC-BE72-4905-B3F3-4C0EDA09C569}"/>
              </a:ext>
            </a:extLst>
          </p:cNvPr>
          <p:cNvSpPr>
            <a:spLocks noGrp="1"/>
          </p:cNvSpPr>
          <p:nvPr>
            <p:ph sz="half" idx="2"/>
          </p:nvPr>
        </p:nvSpPr>
        <p:spPr>
          <a:xfrm>
            <a:off x="6172200" y="1825625"/>
            <a:ext cx="5181600" cy="4351338"/>
          </a:xfrm>
          <a:solidFill>
            <a:schemeClr val="accent4"/>
          </a:solidFill>
        </p:spPr>
        <p:txBody>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2037768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pic">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5180012"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5" name="Rectangle 4">
            <a:extLst>
              <a:ext uri="{FF2B5EF4-FFF2-40B4-BE49-F238E27FC236}">
                <a16:creationId xmlns:a16="http://schemas.microsoft.com/office/drawing/2014/main" id="{A47FD3A1-E39B-40D4-9EF7-DD6A28E186B1}"/>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91476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bu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6F7C016-5434-4FF4-8E65-96FEB3DB6C04}"/>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2493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rnzie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187D12-8256-42E4-9F2A-419D2A014255}"/>
              </a:ext>
            </a:extLst>
          </p:cNvPr>
          <p:cNvSpPr/>
          <p:nvPr userDrawn="1"/>
        </p:nvSpPr>
        <p:spPr>
          <a:xfrm>
            <a:off x="0" y="3703156"/>
            <a:ext cx="12192000" cy="315484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Content Placeholder 2">
            <a:extLst>
              <a:ext uri="{FF2B5EF4-FFF2-40B4-BE49-F238E27FC236}">
                <a16:creationId xmlns:a16="http://schemas.microsoft.com/office/drawing/2014/main" id="{81B97BC5-1265-45E2-8B4E-8064D4892101}"/>
              </a:ext>
            </a:extLst>
          </p:cNvPr>
          <p:cNvSpPr>
            <a:spLocks noGrp="1"/>
          </p:cNvSpPr>
          <p:nvPr>
            <p:ph idx="1" hasCustomPrompt="1"/>
          </p:nvPr>
        </p:nvSpPr>
        <p:spPr>
          <a:xfrm>
            <a:off x="838200" y="1823300"/>
            <a:ext cx="10515600" cy="4351338"/>
          </a:xfrm>
        </p:spPr>
        <p:txBody>
          <a:bodyPr/>
          <a:lstStyle>
            <a:lvl1pPr marL="0" indent="0">
              <a:buFontTx/>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noProof="0"/>
              <a:t>Vermittlung folgender Aspekte:</a:t>
            </a:r>
          </a:p>
          <a:p>
            <a:pPr lvl="1"/>
            <a:r>
              <a:rPr lang="de-DE" noProof="0"/>
              <a:t>Second level</a:t>
            </a:r>
          </a:p>
          <a:p>
            <a:pPr lvl="2"/>
            <a:r>
              <a:rPr lang="de-DE" noProof="0"/>
              <a:t>Third level</a:t>
            </a:r>
          </a:p>
          <a:p>
            <a:pPr lvl="3"/>
            <a:r>
              <a:rPr lang="de-DE" noProof="0"/>
              <a:t>Fourth level</a:t>
            </a:r>
          </a:p>
          <a:p>
            <a:pPr lvl="4"/>
            <a:r>
              <a:rPr lang="de-DE" noProof="0"/>
              <a:t>Fifth level</a:t>
            </a:r>
          </a:p>
        </p:txBody>
      </p:sp>
      <p:sp>
        <p:nvSpPr>
          <p:cNvPr id="17" name="Content Placeholder 2">
            <a:extLst>
              <a:ext uri="{FF2B5EF4-FFF2-40B4-BE49-F238E27FC236}">
                <a16:creationId xmlns:a16="http://schemas.microsoft.com/office/drawing/2014/main" id="{98FA0E93-016D-4C94-8139-9CE4AB26BAAF}"/>
              </a:ext>
            </a:extLst>
          </p:cNvPr>
          <p:cNvSpPr>
            <a:spLocks noGrp="1"/>
          </p:cNvSpPr>
          <p:nvPr>
            <p:ph idx="17" hasCustomPrompt="1"/>
          </p:nvPr>
        </p:nvSpPr>
        <p:spPr>
          <a:xfrm>
            <a:off x="839788" y="3703156"/>
            <a:ext cx="10515600" cy="3154844"/>
          </a:xfrm>
          <a:solidFill>
            <a:srgbClr val="FFC000"/>
          </a:solidFill>
        </p:spPr>
        <p:txBody>
          <a:bodyPr/>
          <a:lstStyle>
            <a:lvl1pPr marL="0" indent="0">
              <a:lnSpc>
                <a:spcPct val="100000"/>
              </a:lnSpc>
              <a:spcBef>
                <a:spcPts val="1200"/>
              </a:spcBef>
              <a:buNone/>
              <a:defRPr sz="20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err="1"/>
              <a:t>Voraussetzungen</a:t>
            </a:r>
            <a:r>
              <a:rPr lang="en-US" dirty="0"/>
              <a:t>:</a:t>
            </a:r>
          </a:p>
          <a:p>
            <a:pPr lvl="0"/>
            <a:r>
              <a:rPr lang="en-US" dirty="0" err="1"/>
              <a:t>Empfohlen</a:t>
            </a:r>
            <a:r>
              <a:rPr lang="en-US" dirty="0"/>
              <a:t> </a:t>
            </a:r>
            <a:r>
              <a:rPr lang="en-US" dirty="0" err="1"/>
              <a:t>für</a:t>
            </a:r>
            <a:r>
              <a:rPr lang="en-US" dirty="0"/>
              <a:t>:                                                                       </a:t>
            </a:r>
            <a:r>
              <a:rPr lang="en-US" dirty="0" err="1"/>
              <a:t>Vorbereitung</a:t>
            </a:r>
            <a:r>
              <a:rPr lang="en-US" dirty="0"/>
              <a:t>:</a:t>
            </a:r>
            <a:endParaRPr lang="de-DE" dirty="0"/>
          </a:p>
        </p:txBody>
      </p:sp>
      <p:sp>
        <p:nvSpPr>
          <p:cNvPr id="15" name="Footer Placeholder 5">
            <a:extLst>
              <a:ext uri="{FF2B5EF4-FFF2-40B4-BE49-F238E27FC236}">
                <a16:creationId xmlns:a16="http://schemas.microsoft.com/office/drawing/2014/main" id="{600CC83E-1BD1-7A41-86C3-2C01ADA2D2DC}"/>
              </a:ext>
            </a:extLst>
          </p:cNvPr>
          <p:cNvSpPr>
            <a:spLocks noGrp="1"/>
          </p:cNvSpPr>
          <p:nvPr>
            <p:ph type="ftr" sz="quarter" idx="11"/>
          </p:nvPr>
        </p:nvSpPr>
        <p:spPr>
          <a:xfrm>
            <a:off x="7391584" y="6537399"/>
            <a:ext cx="4141956" cy="161962"/>
          </a:xfrm>
        </p:spPr>
        <p:txBody>
          <a:bodyPr/>
          <a:lstStyle>
            <a:lvl1pPr>
              <a:defRPr>
                <a:latin typeface="Graphik" panose="020B0503030202060203" pitchFamily="34" charset="77"/>
              </a:defRPr>
            </a:lvl1pPr>
          </a:lstStyle>
          <a:p>
            <a:endParaRPr lang="en-US" dirty="0"/>
          </a:p>
        </p:txBody>
      </p:sp>
      <p:pic>
        <p:nvPicPr>
          <p:cNvPr id="4" name="Picture Placeholder 15">
            <a:extLst>
              <a:ext uri="{FF2B5EF4-FFF2-40B4-BE49-F238E27FC236}">
                <a16:creationId xmlns:a16="http://schemas.microsoft.com/office/drawing/2014/main" id="{23F8211E-C7E0-4037-A163-E10A13506E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1449388"/>
          </a:xfrm>
          <a:prstGeom prst="rect">
            <a:avLst/>
          </a:prstGeom>
        </p:spPr>
      </p:pic>
      <p:sp>
        <p:nvSpPr>
          <p:cNvPr id="18" name="Text Placeholder 2">
            <a:extLst>
              <a:ext uri="{FF2B5EF4-FFF2-40B4-BE49-F238E27FC236}">
                <a16:creationId xmlns:a16="http://schemas.microsoft.com/office/drawing/2014/main" id="{491BF72F-5E14-4759-A458-7654D8BCF299}"/>
              </a:ext>
            </a:extLst>
          </p:cNvPr>
          <p:cNvSpPr>
            <a:spLocks noGrp="1"/>
          </p:cNvSpPr>
          <p:nvPr>
            <p:ph type="body" sz="quarter" idx="14"/>
          </p:nvPr>
        </p:nvSpPr>
        <p:spPr>
          <a:xfrm>
            <a:off x="8072067" y="4198511"/>
            <a:ext cx="2964528"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20" name="Text Placeholder 2">
            <a:extLst>
              <a:ext uri="{FF2B5EF4-FFF2-40B4-BE49-F238E27FC236}">
                <a16:creationId xmlns:a16="http://schemas.microsoft.com/office/drawing/2014/main" id="{BA591DCE-1E8B-4D79-9355-B288AF887923}"/>
              </a:ext>
            </a:extLst>
          </p:cNvPr>
          <p:cNvSpPr>
            <a:spLocks noGrp="1"/>
          </p:cNvSpPr>
          <p:nvPr>
            <p:ph type="body" sz="quarter" idx="16"/>
          </p:nvPr>
        </p:nvSpPr>
        <p:spPr>
          <a:xfrm>
            <a:off x="2780559" y="4198511"/>
            <a:ext cx="3488962"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12" name="Title 1">
            <a:extLst>
              <a:ext uri="{FF2B5EF4-FFF2-40B4-BE49-F238E27FC236}">
                <a16:creationId xmlns:a16="http://schemas.microsoft.com/office/drawing/2014/main" id="{1BAC5371-6ACB-42B5-97C7-7612A463BB9F}"/>
              </a:ext>
            </a:extLst>
          </p:cNvPr>
          <p:cNvSpPr txBox="1">
            <a:spLocks/>
          </p:cNvSpPr>
          <p:nvPr userDrawn="1"/>
        </p:nvSpPr>
        <p:spPr>
          <a:xfrm>
            <a:off x="839788" y="40688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noProof="0"/>
              <a:t>Lernziele</a:t>
            </a:r>
          </a:p>
        </p:txBody>
      </p:sp>
      <p:sp>
        <p:nvSpPr>
          <p:cNvPr id="21" name="AMC_Footer">
            <a:extLst>
              <a:ext uri="{FF2B5EF4-FFF2-40B4-BE49-F238E27FC236}">
                <a16:creationId xmlns:a16="http://schemas.microsoft.com/office/drawing/2014/main" id="{CE32ED7B-6CA9-41D0-8CED-BF6E8ADB1EEA}"/>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3339416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tzungsbedingunge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AFFC4A1-58EE-4031-B316-7A2D965A52A7}"/>
              </a:ext>
            </a:extLst>
          </p:cNvPr>
          <p:cNvPicPr>
            <a:picLocks noChangeAspect="1"/>
          </p:cNvPicPr>
          <p:nvPr userDrawn="1"/>
        </p:nvPicPr>
        <p:blipFill>
          <a:blip r:embed="rId2">
            <a:alphaModFix amt="46000"/>
          </a:blip>
          <a:stretch>
            <a:fillRect/>
          </a:stretch>
        </p:blipFill>
        <p:spPr>
          <a:xfrm>
            <a:off x="4762" y="-11025"/>
            <a:ext cx="12187239" cy="6858751"/>
          </a:xfrm>
          <a:prstGeom prst="rect">
            <a:avLst/>
          </a:prstGeom>
        </p:spPr>
      </p:pic>
      <p:sp>
        <p:nvSpPr>
          <p:cNvPr id="11" name="Content Placeholder 2">
            <a:extLst>
              <a:ext uri="{FF2B5EF4-FFF2-40B4-BE49-F238E27FC236}">
                <a16:creationId xmlns:a16="http://schemas.microsoft.com/office/drawing/2014/main" id="{8DED377E-E4DD-4946-B104-44D645B86A14}"/>
              </a:ext>
            </a:extLst>
          </p:cNvPr>
          <p:cNvSpPr>
            <a:spLocks noGrp="1"/>
          </p:cNvSpPr>
          <p:nvPr>
            <p:ph idx="1" hasCustomPrompt="1"/>
          </p:nvPr>
        </p:nvSpPr>
        <p:spPr>
          <a:xfrm>
            <a:off x="839788" y="1807398"/>
            <a:ext cx="10685904" cy="4351338"/>
          </a:xfrm>
        </p:spPr>
        <p:txBody>
          <a:bodyPr>
            <a:normAutofit/>
          </a:bodyPr>
          <a:lstStyle>
            <a:lvl1pPr marL="0" indent="0" algn="just">
              <a:lnSpc>
                <a:spcPct val="100000"/>
              </a:lnSpc>
              <a:spcBef>
                <a:spcPts val="600"/>
              </a:spcBef>
              <a:spcAft>
                <a:spcPts val="300"/>
              </a:spcAft>
              <a:buNone/>
              <a:defRPr sz="900">
                <a:latin typeface="+mn-lt"/>
              </a:defRPr>
            </a:lvl1pPr>
            <a:lvl2pPr>
              <a:defRPr>
                <a:latin typeface="+mn-lt"/>
              </a:defRPr>
            </a:lvl2pPr>
            <a:lvl3pPr>
              <a:defRPr>
                <a:latin typeface="+mn-lt"/>
              </a:defRPr>
            </a:lvl3pPr>
            <a:lvl4pPr>
              <a:defRPr>
                <a:latin typeface="+mn-lt"/>
              </a:defRPr>
            </a:lvl4pPr>
            <a:lvl5pPr>
              <a:defRPr>
                <a:latin typeface="+mn-lt"/>
              </a:defRPr>
            </a:lvl5pPr>
          </a:lstStyle>
          <a:p>
            <a:pPr fontAlgn="t"/>
            <a:r>
              <a:rPr lang="en-US" sz="800" dirty="0"/>
              <a:t>D</a:t>
            </a:r>
            <a:r>
              <a:rPr lang="de-DE" sz="800" dirty="0"/>
              <a:t>iese Allgemeinen Geschäftsbedingungen ("AGB") gelten für die Nutzung des Portals „Digitale Lernwerkstatt“ (das „Portal“). Die AGB regeln das Verhältnis zwischen der Accenture Holding GmbH &amp; Co. KG als den Betreibern des Portals ("Accenture") und dem jeweiligen Nutzer ("Nutzer"). "Inhalt(e)" bedeutet Bilder, Videos, Präsentationen und sonstige Schulungsunterlagen, diese stehen unter der Lizenz Creative Commons BY NC ND auf dem Portal zur Verfügung. Accenture kann diese Bedingungen jederzeit und ohne Ankündigung anpassen. Accenture behält sich das Recht vor, den Nutzungsvertrag jederzeit und ohne Angabe von Gründen zu kündigen und die weitere Nutzung der Website zu untersagen, es besteht kein Anspruch zur Nutzung des Portals. Das Massenkopieren der bereitgestellten Inhalte ist untersagt sofern keine ausdrückliche Erlaubnis durch Accenture erteilt wurde. Die Zusammenstellung der Inhalte ist als kollektives Werk entsprechend internationaler Konventionen und Gesetze zum geistigen Eigentum urheberrechtlich geschützt. Alle bereitgestellten Inhalte auf dem Portal werden unter der Lizenz Creative Commons BY NC ND zur Verfügung gestellt. Die Inhalte können kostenlos für nicht kommerzielle Anwendungen in digitaler oder gedruckter Form verwendet werden. Zur Nutzung für kommerzielle Zwecke ist die vorherige Zustimmung von Accenture einzuholen. Der Nutzer ist für die Art und Weise der Verwendung der bereitgestellten Inhalte und der Beachtung der Nutzungsbedingungen verlinkter Plattformen und Webseiten selbst verantwortlich. Der Nutzer stellt Accenture von sämtlichen Ansprüchen frei, die Dritte gegenüber Accenture geltend machen aufgrund einer Verletzung ihrer Rechte durch die Nutzung der über das Portal zur Verfügung stehenden Inhalte. Der Nutzer übernimmt hierbei die Kosten einer notwendigen Rechtsverteidigung von Accenture einschließlich sämtlicher Gerichts- und Anwaltskosten. Dies gilt dann nicht, wenn die Rechtsverletzung nicht durch schuldhaftes Verhalten des Nutzers verursacht wurde. Der Nutzer ist verpflichtet, Accenture für den Fall einer Inanspruchnahme durch Dritte unverzüglich, wahrheitsgemäß und vollständig sämtliche ihm zur Verfügung stehende Informationen mitzuteilen, die für eine Prüfung der Ansprüche und eine Verteidigung erforderlich sind. Darüber hinausgehende Schadensersatzansprüche von Accenture gegenüber dem Nutzer bleiben unberührt. Sämtliche Inhalte, die auf dem Portal bereitgestellt werden, wurden und werden mit äußerster Sorgfalt erstellt und regelmäßig überprüft. Accenture übernimmt jedoch keinerlei Gewähr für die Aktualität, Korrektheit, Vollständigkeit oder Qualität der Inhalte sowie für Links oder Webseiten Dritter. Die Inhalte der Digitalen Lernwerkstatt stellen keine Rechtsberatung dar. Haftungsansprüche gegen Accenture oder mit ihr verbundene Unternehmen, welche sich auf Schäden materieller oder ideeller Art beziehen, die durch die Nutzung oder Nichtnutzung der bereitgestellten Inhalte bzw. durch die Nutzung fehlerhafter und unvollständiger Informationen verursacht wurden, sind, soweit gesetzlich zulässig, ausgeschlossen. Sollten einzelne Bestimmungen dieser Nutzungsbedingungen ganz oder teilweise nicht rechtswirksam sein oder ihre Rechtswirksamkeit später verlieren, wird die Gültigkeit der Nutzungsbedingungen im Übrigen nicht berührt. Auf das Vertragsverhältnis zwischen den Nutzern und Accenture findet das Recht der Bundesrepublik Deutschland Anwendung. Soweit zulässig, wird als Gerichtsstand Frankfurt a.M. vereinbart.</a:t>
            </a:r>
          </a:p>
        </p:txBody>
      </p:sp>
      <p:sp>
        <p:nvSpPr>
          <p:cNvPr id="10" name="Title 1">
            <a:extLst>
              <a:ext uri="{FF2B5EF4-FFF2-40B4-BE49-F238E27FC236}">
                <a16:creationId xmlns:a16="http://schemas.microsoft.com/office/drawing/2014/main" id="{E6A7BD0C-D58D-4504-888E-242BBE77B822}"/>
              </a:ext>
            </a:extLst>
          </p:cNvPr>
          <p:cNvSpPr txBox="1">
            <a:spLocks/>
          </p:cNvSpPr>
          <p:nvPr userDrawn="1"/>
        </p:nvSpPr>
        <p:spPr>
          <a:xfrm>
            <a:off x="839787" y="406881"/>
            <a:ext cx="106859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Nutzungsbedingungen</a:t>
            </a:r>
            <a:r>
              <a:rPr lang="en-US" dirty="0"/>
              <a:t> – </a:t>
            </a:r>
            <a:r>
              <a:rPr lang="en-US" dirty="0" err="1"/>
              <a:t>Digitale</a:t>
            </a:r>
            <a:r>
              <a:rPr lang="en-US" dirty="0"/>
              <a:t> </a:t>
            </a:r>
            <a:r>
              <a:rPr lang="en-US" dirty="0" err="1"/>
              <a:t>Lernwerkstatt</a:t>
            </a:r>
            <a:endParaRPr lang="de-DE" dirty="0"/>
          </a:p>
        </p:txBody>
      </p:sp>
      <p:sp>
        <p:nvSpPr>
          <p:cNvPr id="14" name="Footer Placeholder 4">
            <a:extLst>
              <a:ext uri="{FF2B5EF4-FFF2-40B4-BE49-F238E27FC236}">
                <a16:creationId xmlns:a16="http://schemas.microsoft.com/office/drawing/2014/main" id="{16FBDEC2-BA97-4900-ACC3-EADAF00A1D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15" name="Slide Number Placeholder 5">
            <a:extLst>
              <a:ext uri="{FF2B5EF4-FFF2-40B4-BE49-F238E27FC236}">
                <a16:creationId xmlns:a16="http://schemas.microsoft.com/office/drawing/2014/main" id="{7569581B-9B99-430B-8155-5ACDC9DA9E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Tree>
    <p:extLst>
      <p:ext uri="{BB962C8B-B14F-4D97-AF65-F5344CB8AC3E}">
        <p14:creationId xmlns:p14="http://schemas.microsoft.com/office/powerpoint/2010/main" val="2029866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azit">
    <p:bg>
      <p:bgPr>
        <a:solidFill>
          <a:schemeClr val="accent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F241A5-C16C-46A8-A878-87D1F9C6B4A1}"/>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D3D8450E-0C47-4339-84E5-1C9F29078DA4}"/>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9" name="Title 1">
            <a:extLst>
              <a:ext uri="{FF2B5EF4-FFF2-40B4-BE49-F238E27FC236}">
                <a16:creationId xmlns:a16="http://schemas.microsoft.com/office/drawing/2014/main" id="{B0BC9851-DA10-44AA-8EBC-C5AE88AC3B94}"/>
              </a:ext>
            </a:extLst>
          </p:cNvPr>
          <p:cNvSpPr>
            <a:spLocks noGrp="1"/>
          </p:cNvSpPr>
          <p:nvPr>
            <p:ph type="title"/>
          </p:nvPr>
        </p:nvSpPr>
        <p:spPr>
          <a:xfrm>
            <a:off x="6308650" y="945807"/>
            <a:ext cx="5438660" cy="822112"/>
          </a:xfrm>
        </p:spPr>
        <p:txBody>
          <a:bodyPr/>
          <a:lstStyle>
            <a:lvl1pPr>
              <a:defRPr>
                <a:latin typeface="+mj-lt"/>
              </a:defRPr>
            </a:lvl1pPr>
          </a:lstStyle>
          <a:p>
            <a:r>
              <a:rPr lang="en-US" dirty="0"/>
              <a:t>Click to edit Master title style</a:t>
            </a:r>
            <a:endParaRPr lang="de-DE" dirty="0"/>
          </a:p>
        </p:txBody>
      </p:sp>
      <p:sp>
        <p:nvSpPr>
          <p:cNvPr id="10" name="Content Placeholder 2">
            <a:extLst>
              <a:ext uri="{FF2B5EF4-FFF2-40B4-BE49-F238E27FC236}">
                <a16:creationId xmlns:a16="http://schemas.microsoft.com/office/drawing/2014/main" id="{DB702296-4219-441A-996B-028BD434EDAD}"/>
              </a:ext>
            </a:extLst>
          </p:cNvPr>
          <p:cNvSpPr>
            <a:spLocks noGrp="1"/>
          </p:cNvSpPr>
          <p:nvPr>
            <p:ph idx="1"/>
          </p:nvPr>
        </p:nvSpPr>
        <p:spPr>
          <a:xfrm>
            <a:off x="6308650" y="2005012"/>
            <a:ext cx="5045149"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46454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7" name="TextBox 6">
            <a:extLst>
              <a:ext uri="{FF2B5EF4-FFF2-40B4-BE49-F238E27FC236}">
                <a16:creationId xmlns:a16="http://schemas.microsoft.com/office/drawing/2014/main" id="{34BFF6D8-1043-4AFC-ADD8-CBAED8BE49C9}"/>
              </a:ext>
            </a:extLst>
          </p:cNvPr>
          <p:cNvSpPr txBox="1"/>
          <p:nvPr userDrawn="1"/>
        </p:nvSpPr>
        <p:spPr>
          <a:xfrm>
            <a:off x="838200" y="638735"/>
            <a:ext cx="5723021" cy="769441"/>
          </a:xfrm>
          <a:prstGeom prst="rect">
            <a:avLst/>
          </a:prstGeom>
          <a:noFill/>
        </p:spPr>
        <p:txBody>
          <a:bodyPr wrap="square" rtlCol="0">
            <a:spAutoFit/>
          </a:bodyPr>
          <a:lstStyle/>
          <a:p>
            <a:r>
              <a:rPr lang="de-DE" sz="4400" dirty="0">
                <a:solidFill>
                  <a:schemeClr val="tx1"/>
                </a:solidFill>
                <a:latin typeface="+mj-lt"/>
              </a:rPr>
              <a:t>Wie sehen Sie das?</a:t>
            </a:r>
          </a:p>
        </p:txBody>
      </p:sp>
    </p:spTree>
    <p:extLst>
      <p:ext uri="{BB962C8B-B14F-4D97-AF65-F5344CB8AC3E}">
        <p14:creationId xmlns:p14="http://schemas.microsoft.com/office/powerpoint/2010/main" val="3768579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bschluss/Trenn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80000"/>
            <a:extLst>
              <a:ext uri="{28A0092B-C50C-407E-A947-70E740481C1C}">
                <a14:useLocalDpi xmlns:a14="http://schemas.microsoft.com/office/drawing/2010/main"/>
              </a:ext>
            </a:extLst>
          </a:blip>
          <a:srcRect b="-3704"/>
          <a:stretch/>
        </p:blipFill>
        <p:spPr>
          <a:xfrm rot="5400000">
            <a:off x="2441154" y="-2892848"/>
            <a:ext cx="6857999" cy="12643697"/>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22C8922A-D4E7-43B7-9254-67ECB555B61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10" name="Title 1">
            <a:extLst>
              <a:ext uri="{FF2B5EF4-FFF2-40B4-BE49-F238E27FC236}">
                <a16:creationId xmlns:a16="http://schemas.microsoft.com/office/drawing/2014/main" id="{49734978-A2E1-47A5-9C83-B3F899225534}"/>
              </a:ext>
            </a:extLst>
          </p:cNvPr>
          <p:cNvSpPr>
            <a:spLocks noGrp="1"/>
          </p:cNvSpPr>
          <p:nvPr>
            <p:ph type="ctrTitle"/>
          </p:nvPr>
        </p:nvSpPr>
        <p:spPr>
          <a:xfrm>
            <a:off x="992188" y="1291892"/>
            <a:ext cx="9144000" cy="2387600"/>
          </a:xfrm>
        </p:spPr>
        <p:txBody>
          <a:bodyPr anchor="b">
            <a:normAutofit/>
          </a:bodyPr>
          <a:lstStyle>
            <a:lvl1pPr algn="l">
              <a:defRPr sz="6600" b="1">
                <a:latin typeface="+mj-lt"/>
              </a:defRPr>
            </a:lvl1pPr>
          </a:lstStyle>
          <a:p>
            <a:endParaRPr lang="de-DE" dirty="0"/>
          </a:p>
        </p:txBody>
      </p:sp>
      <p:sp>
        <p:nvSpPr>
          <p:cNvPr id="11" name="Subtitle 2">
            <a:extLst>
              <a:ext uri="{FF2B5EF4-FFF2-40B4-BE49-F238E27FC236}">
                <a16:creationId xmlns:a16="http://schemas.microsoft.com/office/drawing/2014/main" id="{9CA79CD4-0B2F-4879-883B-8DE88B839B5D}"/>
              </a:ext>
            </a:extLst>
          </p:cNvPr>
          <p:cNvSpPr>
            <a:spLocks noGrp="1"/>
          </p:cNvSpPr>
          <p:nvPr>
            <p:ph type="subTitle" idx="1"/>
          </p:nvPr>
        </p:nvSpPr>
        <p:spPr>
          <a:xfrm>
            <a:off x="992188" y="36794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Tree>
    <p:extLst>
      <p:ext uri="{BB962C8B-B14F-4D97-AF65-F5344CB8AC3E}">
        <p14:creationId xmlns:p14="http://schemas.microsoft.com/office/powerpoint/2010/main" val="3355347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DD9CB-275F-4CA2-9703-A265EA73BB1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BD7BC482-758C-47EB-9B63-D0BC38B92CE5}"/>
              </a:ext>
            </a:extLst>
          </p:cNvPr>
          <p:cNvSpPr>
            <a:spLocks noGrp="1"/>
          </p:cNvSpPr>
          <p:nvPr>
            <p:ph type="title"/>
          </p:nvPr>
        </p:nvSpPr>
        <p:spPr>
          <a:xfrm>
            <a:off x="344730" y="946800"/>
            <a:ext cx="5438660" cy="822112"/>
          </a:xfrm>
        </p:spPr>
        <p:txBody>
          <a:bodyPr/>
          <a:lstStyle>
            <a:lvl1pPr>
              <a:defRPr>
                <a:latin typeface="+mj-lt"/>
              </a:defRPr>
            </a:lvl1pPr>
          </a:lstStyle>
          <a:p>
            <a:r>
              <a:rPr lang="en-US"/>
              <a:t>Click to edit Master title style</a:t>
            </a:r>
            <a:endParaRPr lang="de-DE" dirty="0"/>
          </a:p>
        </p:txBody>
      </p:sp>
      <p:sp>
        <p:nvSpPr>
          <p:cNvPr id="10" name="Content Placeholder 2">
            <a:extLst>
              <a:ext uri="{FF2B5EF4-FFF2-40B4-BE49-F238E27FC236}">
                <a16:creationId xmlns:a16="http://schemas.microsoft.com/office/drawing/2014/main" id="{49BEE963-ABDC-4EC6-AA6F-529E9D7D2EB1}"/>
              </a:ext>
            </a:extLst>
          </p:cNvPr>
          <p:cNvSpPr>
            <a:spLocks noGrp="1"/>
          </p:cNvSpPr>
          <p:nvPr>
            <p:ph idx="1"/>
          </p:nvPr>
        </p:nvSpPr>
        <p:spPr>
          <a:xfrm>
            <a:off x="344730" y="2005012"/>
            <a:ext cx="5043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7358264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el">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060373-5565-4212-9B8B-3A419FF66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234"/>
            <a:ext cx="12192000" cy="6858000"/>
          </a:xfrm>
          <a:prstGeom prst="rect">
            <a:avLst/>
          </a:prstGeom>
        </p:spPr>
      </p:pic>
      <p:sp>
        <p:nvSpPr>
          <p:cNvPr id="2" name="Title 1">
            <a:extLst>
              <a:ext uri="{FF2B5EF4-FFF2-40B4-BE49-F238E27FC236}">
                <a16:creationId xmlns:a16="http://schemas.microsoft.com/office/drawing/2014/main" id="{DA91C95E-1F60-4FFE-951E-955247E1E80C}"/>
              </a:ext>
            </a:extLst>
          </p:cNvPr>
          <p:cNvSpPr>
            <a:spLocks noGrp="1"/>
          </p:cNvSpPr>
          <p:nvPr>
            <p:ph type="ctrTitle"/>
          </p:nvPr>
        </p:nvSpPr>
        <p:spPr>
          <a:xfrm>
            <a:off x="839788" y="1139492"/>
            <a:ext cx="9144000" cy="2387600"/>
          </a:xfrm>
        </p:spPr>
        <p:txBody>
          <a:bodyPr anchor="b">
            <a:normAutofit/>
          </a:bodyPr>
          <a:lstStyle>
            <a:lvl1pPr algn="l">
              <a:defRPr sz="6600" b="1">
                <a:latin typeface="+mj-lt"/>
              </a:defRPr>
            </a:lvl1pPr>
          </a:lstStyle>
          <a:p>
            <a:endParaRPr lang="de-DE" dirty="0"/>
          </a:p>
        </p:txBody>
      </p:sp>
      <p:sp>
        <p:nvSpPr>
          <p:cNvPr id="3" name="Subtitle 2">
            <a:extLst>
              <a:ext uri="{FF2B5EF4-FFF2-40B4-BE49-F238E27FC236}">
                <a16:creationId xmlns:a16="http://schemas.microsoft.com/office/drawing/2014/main" id="{E43D1D47-C51E-4BE4-BC39-63F5EED0BFED}"/>
              </a:ext>
            </a:extLst>
          </p:cNvPr>
          <p:cNvSpPr>
            <a:spLocks noGrp="1"/>
          </p:cNvSpPr>
          <p:nvPr>
            <p:ph type="subTitle" idx="1"/>
          </p:nvPr>
        </p:nvSpPr>
        <p:spPr>
          <a:xfrm>
            <a:off x="839788" y="35270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
        <p:nvSpPr>
          <p:cNvPr id="5" name="Footer Placeholder 4">
            <a:extLst>
              <a:ext uri="{FF2B5EF4-FFF2-40B4-BE49-F238E27FC236}">
                <a16:creationId xmlns:a16="http://schemas.microsoft.com/office/drawing/2014/main" id="{FAC8A9A6-7606-463C-A46F-29027323BCF9}"/>
              </a:ext>
            </a:extLst>
          </p:cNvPr>
          <p:cNvSpPr>
            <a:spLocks noGrp="1"/>
          </p:cNvSpPr>
          <p:nvPr>
            <p:ph type="ftr" sz="quarter" idx="11"/>
          </p:nvPr>
        </p:nvSpPr>
        <p:spPr/>
        <p:txBody>
          <a:bodyPr/>
          <a:lstStyle/>
          <a:p>
            <a:endParaRPr lang="de-DE" dirty="0"/>
          </a:p>
        </p:txBody>
      </p:sp>
      <p:sp>
        <p:nvSpPr>
          <p:cNvPr id="9" name="AMC_Footer">
            <a:extLst>
              <a:ext uri="{FF2B5EF4-FFF2-40B4-BE49-F238E27FC236}">
                <a16:creationId xmlns:a16="http://schemas.microsoft.com/office/drawing/2014/main" id="{1CF029F6-4DD9-4EA3-9B74-4EA2C6E36FE7}"/>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209012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303480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9788" y="406881"/>
            <a:ext cx="10515600" cy="1325563"/>
          </a:xfrm>
        </p:spPr>
        <p:txBody>
          <a:bodyPr/>
          <a:lstStyle>
            <a:lvl1pPr>
              <a:defRPr>
                <a:latin typeface="+mj-lt"/>
                <a:cs typeface="Calibri" panose="020F0502020204030204" pitchFamily="34" charset="0"/>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41608316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32949962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wei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415904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lamp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17DF-A610-40F2-A6AF-5E51D9D54254}"/>
              </a:ext>
            </a:extLst>
          </p:cNvPr>
          <p:cNvSpPr>
            <a:spLocks noGrp="1"/>
          </p:cNvSpPr>
          <p:nvPr>
            <p:ph type="title"/>
          </p:nvPr>
        </p:nvSpPr>
        <p:spPr>
          <a:xfrm>
            <a:off x="838200" y="406881"/>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159A34BA-1F3A-4C9E-9AB3-14C3B39CC1F1}"/>
              </a:ext>
            </a:extLst>
          </p:cNvPr>
          <p:cNvSpPr>
            <a:spLocks noGrp="1"/>
          </p:cNvSpPr>
          <p:nvPr>
            <p:ph idx="1"/>
          </p:nvPr>
        </p:nvSpPr>
        <p:spPr/>
        <p:txBody>
          <a:bodyPr>
            <a:normAutofit/>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49ADEE16-D874-453C-B10F-6FC0551C349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669C2BF-4604-4162-8C72-6FC43E836F2A}"/>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Content Placeholder 3">
            <a:extLst>
              <a:ext uri="{FF2B5EF4-FFF2-40B4-BE49-F238E27FC236}">
                <a16:creationId xmlns:a16="http://schemas.microsoft.com/office/drawing/2014/main" id="{C936FF59-91C5-4476-88BE-0937B3EBD974}"/>
              </a:ext>
            </a:extLst>
          </p:cNvPr>
          <p:cNvPicPr>
            <a:picLocks noChangeAspect="1"/>
          </p:cNvPicPr>
          <p:nvPr userDrawn="1"/>
        </p:nvPicPr>
        <p:blipFill rotWithShape="1">
          <a:blip r:embed="rId2" cstate="screen">
            <a:alphaModFix amt="69000"/>
            <a:extLst>
              <a:ext uri="{28A0092B-C50C-407E-A947-70E740481C1C}">
                <a14:useLocalDpi xmlns:a14="http://schemas.microsoft.com/office/drawing/2010/main"/>
              </a:ext>
            </a:extLst>
          </a:blip>
          <a:srcRect/>
          <a:stretch/>
        </p:blipFill>
        <p:spPr>
          <a:xfrm>
            <a:off x="7946720" y="533400"/>
            <a:ext cx="4899640" cy="5791200"/>
          </a:xfrm>
          <a:prstGeom prst="rect">
            <a:avLst/>
          </a:prstGeom>
        </p:spPr>
      </p:pic>
    </p:spTree>
    <p:extLst>
      <p:ext uri="{BB962C8B-B14F-4D97-AF65-F5344CB8AC3E}">
        <p14:creationId xmlns:p14="http://schemas.microsoft.com/office/powerpoint/2010/main" val="10327670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mädch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45000"/>
            <a:extLst>
              <a:ext uri="{28A0092B-C50C-407E-A947-70E740481C1C}">
                <a14:useLocalDpi xmlns:a14="http://schemas.microsoft.com/office/drawing/2010/main"/>
              </a:ext>
            </a:extLst>
          </a:blip>
          <a:srcRect/>
          <a:stretch/>
        </p:blipFill>
        <p:spPr>
          <a:xfrm>
            <a:off x="1541907" y="1235829"/>
            <a:ext cx="10331116" cy="5958153"/>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a:xfrm>
            <a:off x="839788" y="407655"/>
            <a:ext cx="10515600" cy="1325563"/>
          </a:xfrm>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3430721-D2B7-4010-86A0-5E7186DE052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30677506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rob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5107405" y="2187074"/>
            <a:ext cx="7006390" cy="4670926"/>
          </a:xfrm>
          <a:prstGeom prst="rect">
            <a:avLst/>
          </a:prstGeom>
        </p:spPr>
      </p:pic>
      <p:sp>
        <p:nvSpPr>
          <p:cNvPr id="8" name="Content Placeholder 2">
            <a:extLst>
              <a:ext uri="{FF2B5EF4-FFF2-40B4-BE49-F238E27FC236}">
                <a16:creationId xmlns:a16="http://schemas.microsoft.com/office/drawing/2014/main" id="{36B00A57-F87D-4563-8CDE-4290D0B2A0D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3152586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des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190847" y="1"/>
            <a:ext cx="13673822" cy="7806036"/>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132188ED-3C6F-4F67-A105-8C03509F561B}"/>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3271921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oran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10515600"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4" name="Content Placeholder 3">
            <a:extLst>
              <a:ext uri="{FF2B5EF4-FFF2-40B4-BE49-F238E27FC236}">
                <a16:creationId xmlns:a16="http://schemas.microsoft.com/office/drawing/2014/main" id="{5A8641BC-BE72-4905-B3F3-4C0EDA09C569}"/>
              </a:ext>
            </a:extLst>
          </p:cNvPr>
          <p:cNvSpPr>
            <a:spLocks noGrp="1"/>
          </p:cNvSpPr>
          <p:nvPr>
            <p:ph sz="half" idx="2"/>
          </p:nvPr>
        </p:nvSpPr>
        <p:spPr>
          <a:xfrm>
            <a:off x="6172200" y="1825625"/>
            <a:ext cx="5181600" cy="4351338"/>
          </a:xfrm>
          <a:solidFill>
            <a:schemeClr val="accent4"/>
          </a:solidFill>
        </p:spPr>
        <p:txBody>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Tree>
    <p:extLst>
      <p:ext uri="{BB962C8B-B14F-4D97-AF65-F5344CB8AC3E}">
        <p14:creationId xmlns:p14="http://schemas.microsoft.com/office/powerpoint/2010/main" val="8138548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pic">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B95D-8159-4519-A970-06EB74C8E15D}"/>
              </a:ext>
            </a:extLst>
          </p:cNvPr>
          <p:cNvSpPr>
            <a:spLocks noGrp="1"/>
          </p:cNvSpPr>
          <p:nvPr>
            <p:ph type="title"/>
          </p:nvPr>
        </p:nvSpPr>
        <p:spPr>
          <a:xfrm>
            <a:off x="839788" y="410368"/>
            <a:ext cx="5180012" cy="1325563"/>
          </a:xfrm>
        </p:spPr>
        <p:txBody>
          <a:bodyPr/>
          <a:lstStyle>
            <a:lvl1pPr>
              <a:defRPr>
                <a:latin typeface="+mj-lt"/>
              </a:defRPr>
            </a:lvl1pPr>
          </a:lstStyle>
          <a:p>
            <a:r>
              <a:rPr lang="en-US" dirty="0"/>
              <a:t>Click to edit Master title style</a:t>
            </a:r>
            <a:endParaRPr lang="de-DE" dirty="0"/>
          </a:p>
        </p:txBody>
      </p:sp>
      <p:sp>
        <p:nvSpPr>
          <p:cNvPr id="3" name="Content Placeholder 2">
            <a:extLst>
              <a:ext uri="{FF2B5EF4-FFF2-40B4-BE49-F238E27FC236}">
                <a16:creationId xmlns:a16="http://schemas.microsoft.com/office/drawing/2014/main" id="{0905D2B2-1A1F-40B0-83B5-0780B4AEFEDD}"/>
              </a:ext>
            </a:extLst>
          </p:cNvPr>
          <p:cNvSpPr>
            <a:spLocks noGrp="1"/>
          </p:cNvSpPr>
          <p:nvPr>
            <p:ph sz="half" idx="1"/>
          </p:nvPr>
        </p:nvSpPr>
        <p:spPr>
          <a:xfrm>
            <a:off x="838200" y="1825625"/>
            <a:ext cx="5181600" cy="4351338"/>
          </a:xfrm>
          <a:solidFill>
            <a:schemeClr val="accent4"/>
          </a:solidFill>
        </p:spPr>
        <p:txBody>
          <a:bodyPr>
            <a:normAutofit/>
          </a:bodyPr>
          <a:lstStyle>
            <a:lvl1pPr>
              <a:defRPr sz="2000">
                <a:latin typeface="+mn-lt"/>
              </a:defRPr>
            </a:lvl1pPr>
            <a:lvl2pPr>
              <a:defRPr sz="1800">
                <a:latin typeface="Graphik" panose="020B0503030202060203" pitchFamily="34" charset="0"/>
              </a:defRPr>
            </a:lvl2pPr>
            <a:lvl3pPr>
              <a:defRPr sz="1600">
                <a:latin typeface="Graphik" panose="020B0503030202060203" pitchFamily="34" charset="0"/>
              </a:defRPr>
            </a:lvl3pPr>
            <a:lvl4pPr>
              <a:defRPr sz="1400">
                <a:latin typeface="Graphik" panose="020B0503030202060203" pitchFamily="34" charset="0"/>
              </a:defRPr>
            </a:lvl4pPr>
            <a:lvl5pPr>
              <a:defRPr sz="1400">
                <a:latin typeface="Graphik" panose="020B050303020206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6" name="Footer Placeholder 5">
            <a:extLst>
              <a:ext uri="{FF2B5EF4-FFF2-40B4-BE49-F238E27FC236}">
                <a16:creationId xmlns:a16="http://schemas.microsoft.com/office/drawing/2014/main" id="{D7F39782-CF5B-4277-94CB-E7FD3AE0482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F663053-698E-4BFD-8F24-C656168770F1}"/>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5" name="Rectangle 4">
            <a:extLst>
              <a:ext uri="{FF2B5EF4-FFF2-40B4-BE49-F238E27FC236}">
                <a16:creationId xmlns:a16="http://schemas.microsoft.com/office/drawing/2014/main" id="{A47FD3A1-E39B-40D4-9EF7-DD6A28E186B1}"/>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96900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bu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0ACE6ACA-6389-4F9F-A2D1-F2EDCECFBA34}"/>
              </a:ext>
            </a:extLst>
          </p:cNvPr>
          <p:cNvSpPr>
            <a:spLocks noGrp="1"/>
          </p:cNvSpPr>
          <p:nvPr>
            <p:ph type="title"/>
          </p:nvPr>
        </p:nvSpPr>
        <p:spPr/>
        <p:txBody>
          <a:bodyPr/>
          <a:lstStyle>
            <a:lvl1pPr>
              <a:defRPr>
                <a:latin typeface="+mj-lt"/>
              </a:defRPr>
            </a:lvl1pPr>
          </a:lstStyle>
          <a:p>
            <a:r>
              <a:rPr lang="en-US" dirty="0"/>
              <a:t>Click to edit Master title style</a:t>
            </a:r>
            <a:endParaRPr lang="de-DE" dirty="0"/>
          </a:p>
        </p:txBody>
      </p:sp>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Content Placeholder 2">
            <a:extLst>
              <a:ext uri="{FF2B5EF4-FFF2-40B4-BE49-F238E27FC236}">
                <a16:creationId xmlns:a16="http://schemas.microsoft.com/office/drawing/2014/main" id="{E6F7C016-5434-4FF4-8E65-96FEB3DB6C04}"/>
              </a:ext>
            </a:extLst>
          </p:cNvPr>
          <p:cNvSpPr>
            <a:spLocks noGrp="1"/>
          </p:cNvSpPr>
          <p:nvPr>
            <p:ph idx="1"/>
          </p:nvPr>
        </p:nvSpPr>
        <p:spPr>
          <a:xfrm>
            <a:off x="838200" y="1823300"/>
            <a:ext cx="10515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35827798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rnzie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187D12-8256-42E4-9F2A-419D2A014255}"/>
              </a:ext>
            </a:extLst>
          </p:cNvPr>
          <p:cNvSpPr/>
          <p:nvPr userDrawn="1"/>
        </p:nvSpPr>
        <p:spPr>
          <a:xfrm>
            <a:off x="0" y="3703156"/>
            <a:ext cx="12192000" cy="315484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Content Placeholder 2">
            <a:extLst>
              <a:ext uri="{FF2B5EF4-FFF2-40B4-BE49-F238E27FC236}">
                <a16:creationId xmlns:a16="http://schemas.microsoft.com/office/drawing/2014/main" id="{81B97BC5-1265-45E2-8B4E-8064D4892101}"/>
              </a:ext>
            </a:extLst>
          </p:cNvPr>
          <p:cNvSpPr>
            <a:spLocks noGrp="1"/>
          </p:cNvSpPr>
          <p:nvPr>
            <p:ph idx="1" hasCustomPrompt="1"/>
          </p:nvPr>
        </p:nvSpPr>
        <p:spPr>
          <a:xfrm>
            <a:off x="838200" y="1823300"/>
            <a:ext cx="10515600" cy="4351338"/>
          </a:xfrm>
        </p:spPr>
        <p:txBody>
          <a:bodyPr/>
          <a:lstStyle>
            <a:lvl1pPr marL="0" indent="0">
              <a:buFontTx/>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err="1"/>
              <a:t>Vermittlung</a:t>
            </a:r>
            <a:r>
              <a:rPr lang="en-US" dirty="0"/>
              <a:t> </a:t>
            </a:r>
            <a:r>
              <a:rPr lang="en-US" dirty="0" err="1"/>
              <a:t>folgender</a:t>
            </a:r>
            <a:r>
              <a:rPr lang="en-US" dirty="0"/>
              <a:t> </a:t>
            </a:r>
            <a:r>
              <a:rPr lang="en-US" dirty="0" err="1"/>
              <a:t>Aspekte</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17" name="Content Placeholder 2">
            <a:extLst>
              <a:ext uri="{FF2B5EF4-FFF2-40B4-BE49-F238E27FC236}">
                <a16:creationId xmlns:a16="http://schemas.microsoft.com/office/drawing/2014/main" id="{98FA0E93-016D-4C94-8139-9CE4AB26BAAF}"/>
              </a:ext>
            </a:extLst>
          </p:cNvPr>
          <p:cNvSpPr>
            <a:spLocks noGrp="1"/>
          </p:cNvSpPr>
          <p:nvPr>
            <p:ph idx="17" hasCustomPrompt="1"/>
          </p:nvPr>
        </p:nvSpPr>
        <p:spPr>
          <a:xfrm>
            <a:off x="839788" y="3703156"/>
            <a:ext cx="10515600" cy="3154844"/>
          </a:xfrm>
          <a:solidFill>
            <a:srgbClr val="FFC000"/>
          </a:solidFill>
        </p:spPr>
        <p:txBody>
          <a:bodyPr/>
          <a:lstStyle>
            <a:lvl1pPr marL="0" indent="0">
              <a:lnSpc>
                <a:spcPct val="100000"/>
              </a:lnSpc>
              <a:spcBef>
                <a:spcPts val="1200"/>
              </a:spcBef>
              <a:buNone/>
              <a:defRPr sz="20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err="1"/>
              <a:t>Voraussetzungen</a:t>
            </a:r>
            <a:r>
              <a:rPr lang="en-US" dirty="0"/>
              <a:t>:</a:t>
            </a:r>
          </a:p>
          <a:p>
            <a:pPr lvl="0"/>
            <a:r>
              <a:rPr lang="en-US" dirty="0" err="1"/>
              <a:t>Empfohlen</a:t>
            </a:r>
            <a:r>
              <a:rPr lang="en-US" dirty="0"/>
              <a:t> </a:t>
            </a:r>
            <a:r>
              <a:rPr lang="en-US" dirty="0" err="1"/>
              <a:t>für</a:t>
            </a:r>
            <a:r>
              <a:rPr lang="en-US" dirty="0"/>
              <a:t>:                                                                       </a:t>
            </a:r>
            <a:r>
              <a:rPr lang="en-US" dirty="0" err="1"/>
              <a:t>Vorbereitung</a:t>
            </a:r>
            <a:r>
              <a:rPr lang="en-US" dirty="0"/>
              <a:t>:</a:t>
            </a:r>
            <a:endParaRPr lang="de-DE" dirty="0"/>
          </a:p>
        </p:txBody>
      </p:sp>
      <p:sp>
        <p:nvSpPr>
          <p:cNvPr id="15" name="Footer Placeholder 5">
            <a:extLst>
              <a:ext uri="{FF2B5EF4-FFF2-40B4-BE49-F238E27FC236}">
                <a16:creationId xmlns:a16="http://schemas.microsoft.com/office/drawing/2014/main" id="{600CC83E-1BD1-7A41-86C3-2C01ADA2D2DC}"/>
              </a:ext>
            </a:extLst>
          </p:cNvPr>
          <p:cNvSpPr>
            <a:spLocks noGrp="1"/>
          </p:cNvSpPr>
          <p:nvPr>
            <p:ph type="ftr" sz="quarter" idx="11"/>
          </p:nvPr>
        </p:nvSpPr>
        <p:spPr>
          <a:xfrm>
            <a:off x="7391584" y="6537399"/>
            <a:ext cx="4141956" cy="161962"/>
          </a:xfrm>
        </p:spPr>
        <p:txBody>
          <a:bodyPr/>
          <a:lstStyle>
            <a:lvl1pPr>
              <a:defRPr>
                <a:latin typeface="Graphik" panose="020B0503030202060203" pitchFamily="34" charset="77"/>
              </a:defRPr>
            </a:lvl1pPr>
          </a:lstStyle>
          <a:p>
            <a:endParaRPr lang="en-US" dirty="0"/>
          </a:p>
        </p:txBody>
      </p:sp>
      <p:pic>
        <p:nvPicPr>
          <p:cNvPr id="4" name="Picture Placeholder 15">
            <a:extLst>
              <a:ext uri="{FF2B5EF4-FFF2-40B4-BE49-F238E27FC236}">
                <a16:creationId xmlns:a16="http://schemas.microsoft.com/office/drawing/2014/main" id="{23F8211E-C7E0-4037-A163-E10A13506E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1449388"/>
          </a:xfrm>
          <a:prstGeom prst="rect">
            <a:avLst/>
          </a:prstGeom>
        </p:spPr>
      </p:pic>
      <p:sp>
        <p:nvSpPr>
          <p:cNvPr id="18" name="Text Placeholder 2">
            <a:extLst>
              <a:ext uri="{FF2B5EF4-FFF2-40B4-BE49-F238E27FC236}">
                <a16:creationId xmlns:a16="http://schemas.microsoft.com/office/drawing/2014/main" id="{491BF72F-5E14-4759-A458-7654D8BCF299}"/>
              </a:ext>
            </a:extLst>
          </p:cNvPr>
          <p:cNvSpPr>
            <a:spLocks noGrp="1"/>
          </p:cNvSpPr>
          <p:nvPr>
            <p:ph type="body" sz="quarter" idx="14"/>
          </p:nvPr>
        </p:nvSpPr>
        <p:spPr>
          <a:xfrm>
            <a:off x="8072067" y="4198511"/>
            <a:ext cx="2964528"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20" name="Text Placeholder 2">
            <a:extLst>
              <a:ext uri="{FF2B5EF4-FFF2-40B4-BE49-F238E27FC236}">
                <a16:creationId xmlns:a16="http://schemas.microsoft.com/office/drawing/2014/main" id="{BA591DCE-1E8B-4D79-9355-B288AF887923}"/>
              </a:ext>
            </a:extLst>
          </p:cNvPr>
          <p:cNvSpPr>
            <a:spLocks noGrp="1"/>
          </p:cNvSpPr>
          <p:nvPr>
            <p:ph type="body" sz="quarter" idx="16"/>
          </p:nvPr>
        </p:nvSpPr>
        <p:spPr>
          <a:xfrm>
            <a:off x="2780559" y="4198511"/>
            <a:ext cx="3488962" cy="2071687"/>
          </a:xfrm>
        </p:spPr>
        <p:txBody>
          <a:bodyPr>
            <a:noAutofit/>
          </a:bodyPr>
          <a:lstStyle>
            <a:lvl1pPr marL="228600" indent="-228600">
              <a:buFont typeface="Wingdings" panose="05000000000000000000" pitchFamily="2" charset="2"/>
              <a:buChar char="ü"/>
              <a:defRPr sz="1600">
                <a:solidFill>
                  <a:schemeClr val="tx1"/>
                </a:solidFill>
              </a:defRPr>
            </a:lvl1pPr>
            <a:lvl2pPr>
              <a:defRPr sz="1050"/>
            </a:lvl2pPr>
            <a:lvl3pPr>
              <a:defRPr sz="1000"/>
            </a:lvl3pPr>
            <a:lvl4pPr>
              <a:defRPr sz="900"/>
            </a:lvl4pPr>
            <a:lvl5pPr>
              <a:defRPr sz="900"/>
            </a:lvl5pPr>
          </a:lstStyle>
          <a:p>
            <a:pPr lvl="0"/>
            <a:r>
              <a:rPr lang="en-US" dirty="0"/>
              <a:t>Click to edit Master text styles</a:t>
            </a:r>
          </a:p>
        </p:txBody>
      </p:sp>
      <p:sp>
        <p:nvSpPr>
          <p:cNvPr id="12" name="Title 1">
            <a:extLst>
              <a:ext uri="{FF2B5EF4-FFF2-40B4-BE49-F238E27FC236}">
                <a16:creationId xmlns:a16="http://schemas.microsoft.com/office/drawing/2014/main" id="{1BAC5371-6ACB-42B5-97C7-7612A463BB9F}"/>
              </a:ext>
            </a:extLst>
          </p:cNvPr>
          <p:cNvSpPr txBox="1">
            <a:spLocks/>
          </p:cNvSpPr>
          <p:nvPr userDrawn="1"/>
        </p:nvSpPr>
        <p:spPr>
          <a:xfrm>
            <a:off x="839788" y="40688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Lernziele</a:t>
            </a:r>
            <a:endParaRPr lang="de-DE" dirty="0"/>
          </a:p>
        </p:txBody>
      </p:sp>
      <p:sp>
        <p:nvSpPr>
          <p:cNvPr id="21" name="AMC_Footer">
            <a:extLst>
              <a:ext uri="{FF2B5EF4-FFF2-40B4-BE49-F238E27FC236}">
                <a16:creationId xmlns:a16="http://schemas.microsoft.com/office/drawing/2014/main" id="{CE32ED7B-6CA9-41D0-8CED-BF6E8ADB1EEA}"/>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4952927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utzungsbedingunge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AFFC4A1-58EE-4031-B316-7A2D965A52A7}"/>
              </a:ext>
            </a:extLst>
          </p:cNvPr>
          <p:cNvPicPr>
            <a:picLocks noChangeAspect="1"/>
          </p:cNvPicPr>
          <p:nvPr userDrawn="1"/>
        </p:nvPicPr>
        <p:blipFill>
          <a:blip r:embed="rId2">
            <a:alphaModFix amt="46000"/>
          </a:blip>
          <a:stretch>
            <a:fillRect/>
          </a:stretch>
        </p:blipFill>
        <p:spPr>
          <a:xfrm>
            <a:off x="4762" y="-11025"/>
            <a:ext cx="12187239" cy="6858751"/>
          </a:xfrm>
          <a:prstGeom prst="rect">
            <a:avLst/>
          </a:prstGeom>
        </p:spPr>
      </p:pic>
      <p:sp>
        <p:nvSpPr>
          <p:cNvPr id="11" name="Content Placeholder 2">
            <a:extLst>
              <a:ext uri="{FF2B5EF4-FFF2-40B4-BE49-F238E27FC236}">
                <a16:creationId xmlns:a16="http://schemas.microsoft.com/office/drawing/2014/main" id="{8DED377E-E4DD-4946-B104-44D645B86A14}"/>
              </a:ext>
            </a:extLst>
          </p:cNvPr>
          <p:cNvSpPr>
            <a:spLocks noGrp="1"/>
          </p:cNvSpPr>
          <p:nvPr>
            <p:ph idx="1" hasCustomPrompt="1"/>
          </p:nvPr>
        </p:nvSpPr>
        <p:spPr>
          <a:xfrm>
            <a:off x="839788" y="1807398"/>
            <a:ext cx="10685904" cy="4351338"/>
          </a:xfrm>
        </p:spPr>
        <p:txBody>
          <a:bodyPr>
            <a:normAutofit/>
          </a:bodyPr>
          <a:lstStyle>
            <a:lvl1pPr marL="0" indent="0" algn="just">
              <a:lnSpc>
                <a:spcPct val="100000"/>
              </a:lnSpc>
              <a:spcBef>
                <a:spcPts val="600"/>
              </a:spcBef>
              <a:spcAft>
                <a:spcPts val="300"/>
              </a:spcAft>
              <a:buNone/>
              <a:defRPr sz="900">
                <a:latin typeface="+mn-lt"/>
              </a:defRPr>
            </a:lvl1pPr>
            <a:lvl2pPr>
              <a:defRPr>
                <a:latin typeface="+mn-lt"/>
              </a:defRPr>
            </a:lvl2pPr>
            <a:lvl3pPr>
              <a:defRPr>
                <a:latin typeface="+mn-lt"/>
              </a:defRPr>
            </a:lvl3pPr>
            <a:lvl4pPr>
              <a:defRPr>
                <a:latin typeface="+mn-lt"/>
              </a:defRPr>
            </a:lvl4pPr>
            <a:lvl5pPr>
              <a:defRPr>
                <a:latin typeface="+mn-lt"/>
              </a:defRPr>
            </a:lvl5pPr>
          </a:lstStyle>
          <a:p>
            <a:pPr fontAlgn="t"/>
            <a:r>
              <a:rPr lang="en-US" sz="800" dirty="0"/>
              <a:t>D</a:t>
            </a:r>
            <a:r>
              <a:rPr lang="de-DE" sz="800" dirty="0"/>
              <a:t>iese Allgemeinen Geschäftsbedingungen ("AGB") gelten für die Nutzung des Portals „Digitale Lernwerkstatt“ (das „Portal“). Die AGB regeln das Verhältnis zwischen der Accenture Holding GmbH &amp; Co. KG als den Betreibern des Portals ("Accenture") und dem jeweiligen Nutzer ("Nutzer"). "Inhalt(e)" bedeutet Bilder, Videos, Präsentationen und sonstige Schulungsunterlagen, diese stehen unter der Lizenz Creative Commons BY NC ND auf dem Portal zur Verfügung. Accenture kann diese Bedingungen jederzeit und ohne Ankündigung anpassen. Accenture behält sich das Recht vor, den Nutzungsvertrag jederzeit und ohne Angabe von Gründen zu kündigen und die weitere Nutzung der Website zu untersagen, es besteht kein Anspruch zur Nutzung des Portals. Das Massenkopieren der bereitgestellten Inhalte ist untersagt sofern keine ausdrückliche Erlaubnis durch Accenture erteilt wurde. Die Zusammenstellung der Inhalte ist als kollektives Werk entsprechend internationaler Konventionen und Gesetze zum geistigen Eigentum urheberrechtlich geschützt. Alle bereitgestellten Inhalte auf dem Portal werden unter der Lizenz Creative Commons BY NC ND zur Verfügung gestellt. Die Inhalte können kostenlos für nicht kommerzielle Anwendungen in digitaler oder gedruckter Form verwendet werden. Zur Nutzung für kommerzielle Zwecke ist die vorherige Zustimmung von Accenture einzuholen. Der Nutzer ist für die Art und Weise der Verwendung der bereitgestellten Inhalte und der Beachtung der Nutzungsbedingungen verlinkter Plattformen und Webseiten selbst verantwortlich. Der Nutzer stellt Accenture von sämtlichen Ansprüchen frei, die Dritte gegenüber Accenture geltend machen aufgrund einer Verletzung ihrer Rechte durch die Nutzung der über das Portal zur Verfügung stehenden Inhalte. Der Nutzer übernimmt hierbei die Kosten einer notwendigen Rechtsverteidigung von Accenture einschließlich sämtlicher Gerichts- und Anwaltskosten. Dies gilt dann nicht, wenn die Rechtsverletzung nicht durch schuldhaftes Verhalten des Nutzers verursacht wurde. Der Nutzer ist verpflichtet, Accenture für den Fall einer Inanspruchnahme durch Dritte unverzüglich, wahrheitsgemäß und vollständig sämtliche ihm zur Verfügung stehende Informationen mitzuteilen, die für eine Prüfung der Ansprüche und eine Verteidigung erforderlich sind. Darüber hinausgehende Schadensersatzansprüche von Accenture gegenüber dem Nutzer bleiben unberührt. Sämtliche Inhalte, die auf dem Portal bereitgestellt werden, wurden und werden mit äußerster Sorgfalt erstellt und regelmäßig überprüft. Accenture übernimmt jedoch keinerlei Gewähr für die Aktualität, Korrektheit, Vollständigkeit oder Qualität der Inhalte sowie für Links oder Webseiten Dritter. Die Inhalte der Digitalen Lernwerkstatt stellen keine Rechtsberatung dar. Haftungsansprüche gegen Accenture oder mit ihr verbundene Unternehmen, welche sich auf Schäden materieller oder ideeller Art beziehen, die durch die Nutzung oder Nichtnutzung der bereitgestellten Inhalte bzw. durch die Nutzung fehlerhafter und unvollständiger Informationen verursacht wurden, sind, soweit gesetzlich zulässig, ausgeschlossen. Sollten einzelne Bestimmungen dieser Nutzungsbedingungen ganz oder teilweise nicht rechtswirksam sein oder ihre Rechtswirksamkeit später verlieren, wird die Gültigkeit der Nutzungsbedingungen im Übrigen nicht berührt. Auf das Vertragsverhältnis zwischen den Nutzern und Accenture findet das Recht der Bundesrepublik Deutschland Anwendung. Soweit zulässig, wird als Gerichtsstand Frankfurt a.M. vereinbart.</a:t>
            </a:r>
          </a:p>
        </p:txBody>
      </p:sp>
      <p:sp>
        <p:nvSpPr>
          <p:cNvPr id="10" name="Title 1">
            <a:extLst>
              <a:ext uri="{FF2B5EF4-FFF2-40B4-BE49-F238E27FC236}">
                <a16:creationId xmlns:a16="http://schemas.microsoft.com/office/drawing/2014/main" id="{E6A7BD0C-D58D-4504-888E-242BBE77B822}"/>
              </a:ext>
            </a:extLst>
          </p:cNvPr>
          <p:cNvSpPr txBox="1">
            <a:spLocks/>
          </p:cNvSpPr>
          <p:nvPr userDrawn="1"/>
        </p:nvSpPr>
        <p:spPr>
          <a:xfrm>
            <a:off x="839787" y="406881"/>
            <a:ext cx="106859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Nutzungsbedingungen</a:t>
            </a:r>
            <a:r>
              <a:rPr lang="en-US" dirty="0"/>
              <a:t> – </a:t>
            </a:r>
            <a:r>
              <a:rPr lang="en-US" dirty="0" err="1"/>
              <a:t>Digitale</a:t>
            </a:r>
            <a:r>
              <a:rPr lang="en-US" dirty="0"/>
              <a:t> </a:t>
            </a:r>
            <a:r>
              <a:rPr lang="en-US" dirty="0" err="1"/>
              <a:t>Lernwerkstatt</a:t>
            </a:r>
            <a:endParaRPr lang="de-DE" dirty="0"/>
          </a:p>
        </p:txBody>
      </p:sp>
      <p:sp>
        <p:nvSpPr>
          <p:cNvPr id="14" name="Footer Placeholder 4">
            <a:extLst>
              <a:ext uri="{FF2B5EF4-FFF2-40B4-BE49-F238E27FC236}">
                <a16:creationId xmlns:a16="http://schemas.microsoft.com/office/drawing/2014/main" id="{16FBDEC2-BA97-4900-ACC3-EADAF00A1D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15" name="Slide Number Placeholder 5">
            <a:extLst>
              <a:ext uri="{FF2B5EF4-FFF2-40B4-BE49-F238E27FC236}">
                <a16:creationId xmlns:a16="http://schemas.microsoft.com/office/drawing/2014/main" id="{7569581B-9B99-430B-8155-5ACDC9DA9E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Tree>
    <p:extLst>
      <p:ext uri="{BB962C8B-B14F-4D97-AF65-F5344CB8AC3E}">
        <p14:creationId xmlns:p14="http://schemas.microsoft.com/office/powerpoint/2010/main" val="2087057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azit">
    <p:bg>
      <p:bgPr>
        <a:solidFill>
          <a:schemeClr val="accent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F241A5-C16C-46A8-A878-87D1F9C6B4A1}"/>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D3D8450E-0C47-4339-84E5-1C9F29078DA4}"/>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9" name="Title 1">
            <a:extLst>
              <a:ext uri="{FF2B5EF4-FFF2-40B4-BE49-F238E27FC236}">
                <a16:creationId xmlns:a16="http://schemas.microsoft.com/office/drawing/2014/main" id="{B0BC9851-DA10-44AA-8EBC-C5AE88AC3B94}"/>
              </a:ext>
            </a:extLst>
          </p:cNvPr>
          <p:cNvSpPr>
            <a:spLocks noGrp="1"/>
          </p:cNvSpPr>
          <p:nvPr>
            <p:ph type="title"/>
          </p:nvPr>
        </p:nvSpPr>
        <p:spPr>
          <a:xfrm>
            <a:off x="6308650" y="945807"/>
            <a:ext cx="5438660" cy="822112"/>
          </a:xfrm>
        </p:spPr>
        <p:txBody>
          <a:bodyPr/>
          <a:lstStyle>
            <a:lvl1pPr>
              <a:defRPr>
                <a:latin typeface="+mj-lt"/>
              </a:defRPr>
            </a:lvl1pPr>
          </a:lstStyle>
          <a:p>
            <a:r>
              <a:rPr lang="en-US" dirty="0"/>
              <a:t>Click to edit Master title style</a:t>
            </a:r>
            <a:endParaRPr lang="de-DE" dirty="0"/>
          </a:p>
        </p:txBody>
      </p:sp>
      <p:sp>
        <p:nvSpPr>
          <p:cNvPr id="10" name="Content Placeholder 2">
            <a:extLst>
              <a:ext uri="{FF2B5EF4-FFF2-40B4-BE49-F238E27FC236}">
                <a16:creationId xmlns:a16="http://schemas.microsoft.com/office/drawing/2014/main" id="{DB702296-4219-441A-996B-028BD434EDAD}"/>
              </a:ext>
            </a:extLst>
          </p:cNvPr>
          <p:cNvSpPr>
            <a:spLocks noGrp="1"/>
          </p:cNvSpPr>
          <p:nvPr>
            <p:ph idx="1"/>
          </p:nvPr>
        </p:nvSpPr>
        <p:spPr>
          <a:xfrm>
            <a:off x="6308650" y="2005012"/>
            <a:ext cx="5045149"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10592217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7" name="TextBox 6">
            <a:extLst>
              <a:ext uri="{FF2B5EF4-FFF2-40B4-BE49-F238E27FC236}">
                <a16:creationId xmlns:a16="http://schemas.microsoft.com/office/drawing/2014/main" id="{34BFF6D8-1043-4AFC-ADD8-CBAED8BE49C9}"/>
              </a:ext>
            </a:extLst>
          </p:cNvPr>
          <p:cNvSpPr txBox="1"/>
          <p:nvPr userDrawn="1"/>
        </p:nvSpPr>
        <p:spPr>
          <a:xfrm>
            <a:off x="838200" y="638735"/>
            <a:ext cx="5723021" cy="769441"/>
          </a:xfrm>
          <a:prstGeom prst="rect">
            <a:avLst/>
          </a:prstGeom>
          <a:noFill/>
        </p:spPr>
        <p:txBody>
          <a:bodyPr wrap="square" rtlCol="0">
            <a:spAutoFit/>
          </a:bodyPr>
          <a:lstStyle/>
          <a:p>
            <a:r>
              <a:rPr lang="de-DE" sz="4400" dirty="0">
                <a:solidFill>
                  <a:schemeClr val="tx1"/>
                </a:solidFill>
                <a:latin typeface="+mj-lt"/>
              </a:rPr>
              <a:t>Wie sehen Sie das?</a:t>
            </a:r>
          </a:p>
        </p:txBody>
      </p:sp>
    </p:spTree>
    <p:extLst>
      <p:ext uri="{BB962C8B-B14F-4D97-AF65-F5344CB8AC3E}">
        <p14:creationId xmlns:p14="http://schemas.microsoft.com/office/powerpoint/2010/main" val="9709484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bschluss/Trenn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90DF46-9CDA-4101-9D9C-5E93CC9EADC7}"/>
              </a:ext>
            </a:extLst>
          </p:cNvPr>
          <p:cNvPicPr>
            <a:picLocks noChangeAspect="1"/>
          </p:cNvPicPr>
          <p:nvPr userDrawn="1"/>
        </p:nvPicPr>
        <p:blipFill rotWithShape="1">
          <a:blip r:embed="rId2" cstate="screen">
            <a:alphaModFix amt="80000"/>
            <a:extLst>
              <a:ext uri="{28A0092B-C50C-407E-A947-70E740481C1C}">
                <a14:useLocalDpi xmlns:a14="http://schemas.microsoft.com/office/drawing/2010/main"/>
              </a:ext>
            </a:extLst>
          </a:blip>
          <a:srcRect b="-3704"/>
          <a:stretch/>
        </p:blipFill>
        <p:spPr>
          <a:xfrm rot="5400000">
            <a:off x="2441154" y="-2892848"/>
            <a:ext cx="6857999" cy="12643697"/>
          </a:xfrm>
          <a:prstGeom prst="rect">
            <a:avLst/>
          </a:prstGeom>
        </p:spPr>
      </p:pic>
      <p:sp>
        <p:nvSpPr>
          <p:cNvPr id="4" name="Footer Placeholder 3">
            <a:extLst>
              <a:ext uri="{FF2B5EF4-FFF2-40B4-BE49-F238E27FC236}">
                <a16:creationId xmlns:a16="http://schemas.microsoft.com/office/drawing/2014/main" id="{15B5713A-563D-4C90-A029-87050068CEA6}"/>
              </a:ext>
            </a:extLst>
          </p:cNvPr>
          <p:cNvSpPr>
            <a:spLocks noGrp="1"/>
          </p:cNvSpPr>
          <p:nvPr>
            <p:ph type="ftr" sz="quarter" idx="11"/>
          </p:nvPr>
        </p:nvSpPr>
        <p:spPr/>
        <p:txBody>
          <a:bodyPr/>
          <a:lstStyle/>
          <a:p>
            <a:endParaRPr lang="de-DE" dirty="0"/>
          </a:p>
        </p:txBody>
      </p:sp>
      <p:sp>
        <p:nvSpPr>
          <p:cNvPr id="5" name="Slide Number Placeholder 4">
            <a:extLst>
              <a:ext uri="{FF2B5EF4-FFF2-40B4-BE49-F238E27FC236}">
                <a16:creationId xmlns:a16="http://schemas.microsoft.com/office/drawing/2014/main" id="{3BCB8BDE-8687-4BF4-BF9A-6FC334D0759E}"/>
              </a:ext>
            </a:extLst>
          </p:cNvPr>
          <p:cNvSpPr>
            <a:spLocks noGrp="1"/>
          </p:cNvSpPr>
          <p:nvPr>
            <p:ph type="sldNum" sz="quarter" idx="12"/>
          </p:nvPr>
        </p:nvSpPr>
        <p:spPr/>
        <p:txBody>
          <a:bodyPr/>
          <a:lstStyle/>
          <a:p>
            <a:fld id="{F89DD9CB-275F-4CA2-9703-A265EA73BB11}" type="slidenum">
              <a:rPr lang="de-DE" smtClean="0"/>
              <a:t>‹#›</a:t>
            </a:fld>
            <a:endParaRPr lang="de-DE"/>
          </a:p>
        </p:txBody>
      </p:sp>
      <p:sp>
        <p:nvSpPr>
          <p:cNvPr id="8" name="AMC_Footer">
            <a:extLst>
              <a:ext uri="{FF2B5EF4-FFF2-40B4-BE49-F238E27FC236}">
                <a16:creationId xmlns:a16="http://schemas.microsoft.com/office/drawing/2014/main" id="{22C8922A-D4E7-43B7-9254-67ECB555B61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
        <p:nvSpPr>
          <p:cNvPr id="10" name="Title 1">
            <a:extLst>
              <a:ext uri="{FF2B5EF4-FFF2-40B4-BE49-F238E27FC236}">
                <a16:creationId xmlns:a16="http://schemas.microsoft.com/office/drawing/2014/main" id="{49734978-A2E1-47A5-9C83-B3F899225534}"/>
              </a:ext>
            </a:extLst>
          </p:cNvPr>
          <p:cNvSpPr>
            <a:spLocks noGrp="1"/>
          </p:cNvSpPr>
          <p:nvPr>
            <p:ph type="ctrTitle"/>
          </p:nvPr>
        </p:nvSpPr>
        <p:spPr>
          <a:xfrm>
            <a:off x="992188" y="1291892"/>
            <a:ext cx="9144000" cy="2387600"/>
          </a:xfrm>
        </p:spPr>
        <p:txBody>
          <a:bodyPr anchor="b">
            <a:normAutofit/>
          </a:bodyPr>
          <a:lstStyle>
            <a:lvl1pPr algn="l">
              <a:defRPr sz="6600" b="1">
                <a:latin typeface="+mj-lt"/>
              </a:defRPr>
            </a:lvl1pPr>
          </a:lstStyle>
          <a:p>
            <a:endParaRPr lang="de-DE" dirty="0"/>
          </a:p>
        </p:txBody>
      </p:sp>
      <p:sp>
        <p:nvSpPr>
          <p:cNvPr id="11" name="Subtitle 2">
            <a:extLst>
              <a:ext uri="{FF2B5EF4-FFF2-40B4-BE49-F238E27FC236}">
                <a16:creationId xmlns:a16="http://schemas.microsoft.com/office/drawing/2014/main" id="{9CA79CD4-0B2F-4879-883B-8DE88B839B5D}"/>
              </a:ext>
            </a:extLst>
          </p:cNvPr>
          <p:cNvSpPr>
            <a:spLocks noGrp="1"/>
          </p:cNvSpPr>
          <p:nvPr>
            <p:ph type="subTitle" idx="1"/>
          </p:nvPr>
        </p:nvSpPr>
        <p:spPr>
          <a:xfrm>
            <a:off x="992188" y="3679492"/>
            <a:ext cx="9144000" cy="1655762"/>
          </a:xfrm>
        </p:spPr>
        <p:txBody>
          <a:bodyPr>
            <a:normAutofit/>
          </a:bodyPr>
          <a:lstStyle>
            <a:lvl1pPr marL="0" indent="0" algn="l">
              <a:buNone/>
              <a:defRPr sz="4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DE" dirty="0"/>
          </a:p>
        </p:txBody>
      </p:sp>
    </p:spTree>
    <p:extLst>
      <p:ext uri="{BB962C8B-B14F-4D97-AF65-F5344CB8AC3E}">
        <p14:creationId xmlns:p14="http://schemas.microsoft.com/office/powerpoint/2010/main" val="22620225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Bild rechts und Tite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5C215C-5C50-4A16-B944-C66F2800E5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Footer Placeholder 2">
            <a:extLst>
              <a:ext uri="{FF2B5EF4-FFF2-40B4-BE49-F238E27FC236}">
                <a16:creationId xmlns:a16="http://schemas.microsoft.com/office/drawing/2014/main" id="{A91C248B-A667-482F-9C08-3FFC3D5D6C1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5A1C48E-4AE7-485E-B9EC-6086A6600E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DD9CB-275F-4CA2-9703-A265EA73BB1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BD7BC482-758C-47EB-9B63-D0BC38B92CE5}"/>
              </a:ext>
            </a:extLst>
          </p:cNvPr>
          <p:cNvSpPr>
            <a:spLocks noGrp="1"/>
          </p:cNvSpPr>
          <p:nvPr>
            <p:ph type="title"/>
          </p:nvPr>
        </p:nvSpPr>
        <p:spPr>
          <a:xfrm>
            <a:off x="344730" y="946800"/>
            <a:ext cx="5438660" cy="822112"/>
          </a:xfrm>
        </p:spPr>
        <p:txBody>
          <a:bodyPr/>
          <a:lstStyle>
            <a:lvl1pPr>
              <a:defRPr>
                <a:latin typeface="+mj-lt"/>
              </a:defRPr>
            </a:lvl1pPr>
          </a:lstStyle>
          <a:p>
            <a:r>
              <a:rPr lang="en-US"/>
              <a:t>Click to edit Master title style</a:t>
            </a:r>
            <a:endParaRPr lang="de-DE" dirty="0"/>
          </a:p>
        </p:txBody>
      </p:sp>
      <p:sp>
        <p:nvSpPr>
          <p:cNvPr id="10" name="Content Placeholder 2">
            <a:extLst>
              <a:ext uri="{FF2B5EF4-FFF2-40B4-BE49-F238E27FC236}">
                <a16:creationId xmlns:a16="http://schemas.microsoft.com/office/drawing/2014/main" id="{49BEE963-ABDC-4EC6-AA6F-529E9D7D2EB1}"/>
              </a:ext>
            </a:extLst>
          </p:cNvPr>
          <p:cNvSpPr>
            <a:spLocks noGrp="1"/>
          </p:cNvSpPr>
          <p:nvPr>
            <p:ph idx="1"/>
          </p:nvPr>
        </p:nvSpPr>
        <p:spPr>
          <a:xfrm>
            <a:off x="344730" y="2005012"/>
            <a:ext cx="5043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Tree>
    <p:extLst>
      <p:ext uri="{BB962C8B-B14F-4D97-AF65-F5344CB8AC3E}">
        <p14:creationId xmlns:p14="http://schemas.microsoft.com/office/powerpoint/2010/main" val="31257750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B90AB4-CE11-446D-BFB0-957BCCC337CB}"/>
              </a:ext>
            </a:extLst>
          </p:cNvPr>
          <p:cNvPicPr>
            <a:picLocks noChangeAspect="1"/>
          </p:cNvPicPr>
          <p:nvPr userDrawn="1"/>
        </p:nvPicPr>
        <p:blipFill>
          <a:blip r:embed="rId2">
            <a:alphaModFix amt="46000"/>
          </a:blip>
          <a:stretch>
            <a:fillRect/>
          </a:stretch>
        </p:blipFill>
        <p:spPr>
          <a:xfrm>
            <a:off x="4762" y="-11025"/>
            <a:ext cx="12187239" cy="6858751"/>
          </a:xfrm>
          <a:prstGeom prst="rect">
            <a:avLst/>
          </a:prstGeom>
        </p:spPr>
      </p:pic>
      <p:sp>
        <p:nvSpPr>
          <p:cNvPr id="3" name="Footer Placeholder 2">
            <a:extLst>
              <a:ext uri="{FF2B5EF4-FFF2-40B4-BE49-F238E27FC236}">
                <a16:creationId xmlns:a16="http://schemas.microsoft.com/office/drawing/2014/main" id="{4CE392C2-7BC1-44B1-9B27-52EA25404956}"/>
              </a:ext>
            </a:extLst>
          </p:cNvPr>
          <p:cNvSpPr>
            <a:spLocks noGrp="1"/>
          </p:cNvSpPr>
          <p:nvPr>
            <p:ph type="ftr" sz="quarter" idx="10"/>
          </p:nvPr>
        </p:nvSpPr>
        <p:spPr/>
        <p:txBody>
          <a:bodyPr/>
          <a:lstStyle/>
          <a:p>
            <a:endParaRPr lang="de-DE" dirty="0"/>
          </a:p>
        </p:txBody>
      </p:sp>
      <p:sp>
        <p:nvSpPr>
          <p:cNvPr id="4" name="Slide Number Placeholder 3">
            <a:extLst>
              <a:ext uri="{FF2B5EF4-FFF2-40B4-BE49-F238E27FC236}">
                <a16:creationId xmlns:a16="http://schemas.microsoft.com/office/drawing/2014/main" id="{C619E3BD-1228-483E-BA5F-AAE26F210F4C}"/>
              </a:ext>
            </a:extLst>
          </p:cNvPr>
          <p:cNvSpPr>
            <a:spLocks noGrp="1"/>
          </p:cNvSpPr>
          <p:nvPr>
            <p:ph type="sldNum" sz="quarter" idx="11"/>
          </p:nvPr>
        </p:nvSpPr>
        <p:spPr/>
        <p:txBody>
          <a:bodyPr/>
          <a:lstStyle/>
          <a:p>
            <a:fld id="{F89DD9CB-275F-4CA2-9703-A265EA73BB11}" type="slidenum">
              <a:rPr lang="de-DE" smtClean="0"/>
              <a:pPr/>
              <a:t>‹#›</a:t>
            </a:fld>
            <a:endParaRPr lang="de-DE" dirty="0"/>
          </a:p>
        </p:txBody>
      </p:sp>
      <p:sp>
        <p:nvSpPr>
          <p:cNvPr id="8" name="Rectangle 7">
            <a:extLst>
              <a:ext uri="{FF2B5EF4-FFF2-40B4-BE49-F238E27FC236}">
                <a16:creationId xmlns:a16="http://schemas.microsoft.com/office/drawing/2014/main" id="{CCD5ADB2-417A-4030-A18C-5C94E476C4F0}"/>
              </a:ext>
            </a:extLst>
          </p:cNvPr>
          <p:cNvSpPr/>
          <p:nvPr userDrawn="1"/>
        </p:nvSpPr>
        <p:spPr>
          <a:xfrm>
            <a:off x="839787" y="1797667"/>
            <a:ext cx="11026147" cy="2862322"/>
          </a:xfrm>
          <a:prstGeom prst="rect">
            <a:avLst/>
          </a:prstGeom>
        </p:spPr>
        <p:txBody>
          <a:bodyPr wrap="square">
            <a:spAutoFit/>
          </a:bodyPr>
          <a:lstStyle/>
          <a:p>
            <a:pPr algn="just" fontAlgn="t"/>
            <a:r>
              <a:rPr lang="en-US" sz="1000" dirty="0"/>
              <a:t>D</a:t>
            </a:r>
            <a:r>
              <a:rPr lang="de-DE" sz="1000" dirty="0"/>
              <a:t>iese Allgemeinen Geschäftsbedingungen ("AGB") gelten für die Nutzung des Portals „Digitale Lernwerkstatt“ (das „Portal“). Die AGB regeln das Verhältnis zwischen der Accenture Holding GmbH &amp; Co. KG als den Betreibern des Portals ("Accenture") und dem jeweiligen Nutzer ("Nutzer"). "Inhalt(e)" bedeutet Bilder, Videos, Präsentationen und sonstige Schulungsunterlagen, diese stehen unter der Lizenz Creative Commons BY NC ND auf dem Portal zur Verfügung. Accenture kann diese Bedingungen jederzeit und ohne Ankündigung anpassen. Accenture behält sich das Recht vor, den Nutzungsvertrag jederzeit und ohne Angabe von Gründen zu kündigen und die weitere Nutzung der Website zu untersagen, es besteht kein Anspruch zur Nutzung des Portals. Das Massenkopieren der bereitgestellten Inhalte ist untersagt sofern keine ausdrückliche Erlaubnis durch Accenture erteilt wurde. Die Zusammenstellung der Inhalte ist als kollektives Werk entsprechend internationaler Konventionen und Gesetze zum geistigen Eigentum urheberrechtlich geschützt. Alle bereitgestellten Inhalte auf dem Portal werden unter der Lizenz Creative Commons BY NC ND zur Verfügung gestellt. Die Inhalte können kostenlos für nicht kommerzielle Anwendungen in digitaler oder gedruckter Form verwendet werden. Zur Nutzung für kommerzielle Zwecke ist die vorherige Zustimmung von Accenture einzuholen. Der Nutzer ist für die Art und Weise der Verwendung der bereitgestellten Inhalte und der Beachtung der Nutzungsbedingungen verlinkter Plattformen und Webseiten selbst verantwortlich. Der Nutzer stellt Accenture von sämtlichen Ansprüchen frei, die Dritte gegenüber Accenture geltend machen aufgrund einer Verletzung ihrer Rechte durch die Nutzung der über das Portal zur Verfügung stehenden Inhalte. Der Nutzer übernimmt hierbei die Kosten einer notwendigen Rechtsverteidigung von Accenture einschließlich sämtlicher Gerichts- und Anwaltskosten. Dies gilt dann nicht, wenn die Rechtsverletzung nicht durch schuldhaftes Verhalten des Nutzers verursacht wurde. Der Nutzer ist verpflichtet, Accenture für den Fall einer Inanspruchnahme durch Dritte unverzüglich, wahrheitsgemäß und vollständig sämtliche ihm zur Verfügung stehende Informationen mitzuteilen, die für eine Prüfung der Ansprüche und eine Verteidigung erforderlich sind. Darüber hinausgehende Schadensersatzansprüche von Accenture gegenüber dem Nutzer bleiben unberührt. Sämtliche Inhalte, die auf dem Portal bereitgestellt werden, wurden und werden mit äußerster Sorgfalt erstellt und regelmäßig überprüft. Accenture übernimmt jedoch keinerlei Gewähr für die Aktualität, Korrektheit, Vollständigkeit oder Qualität der Inhalte sowie für Links oder Webseiten Dritter. Die Inhalte der Digitalen Lernwerkstatt stellen keine Rechtsberatung dar. Haftungsansprüche gegen Accenture oder mit ihr verbundene Unternehmen, welche sich auf Schäden materieller oder ideeller Art beziehen, die durch die Nutzung oder Nichtnutzung der bereitgestellten Inhalte bzw. durch die Nutzung fehlerhafter und unvollständiger Informationen verursacht wurden, sind, soweit gesetzlich zulässig, ausgeschlossen. Sollten einzelne Bestimmungen dieser Nutzungsbedingungen ganz oder teilweise nicht rechtswirksam sein oder ihre Rechtswirksamkeit später verlieren, wird die Gültigkeit der Nutzungsbedingungen im Übrigen nicht berührt. Auf das Vertragsverhältnis zwischen den Nutzern und Accenture findet das Recht der Bundesrepublik Deutschland Anwendung. Soweit zulässig, wird als Gerichtsstand Frankfurt a.M. vereinbart.</a:t>
            </a:r>
          </a:p>
        </p:txBody>
      </p:sp>
      <p:sp>
        <p:nvSpPr>
          <p:cNvPr id="9" name="TextBox 8">
            <a:extLst>
              <a:ext uri="{FF2B5EF4-FFF2-40B4-BE49-F238E27FC236}">
                <a16:creationId xmlns:a16="http://schemas.microsoft.com/office/drawing/2014/main" id="{45923B89-4043-4B09-A767-FADA044ADB4A}"/>
              </a:ext>
            </a:extLst>
          </p:cNvPr>
          <p:cNvSpPr txBox="1"/>
          <p:nvPr userDrawn="1"/>
        </p:nvSpPr>
        <p:spPr>
          <a:xfrm>
            <a:off x="839788" y="668676"/>
            <a:ext cx="11026147" cy="769441"/>
          </a:xfrm>
          <a:prstGeom prst="rect">
            <a:avLst/>
          </a:prstGeom>
          <a:noFill/>
        </p:spPr>
        <p:txBody>
          <a:bodyPr wrap="square" rtlCol="0">
            <a:spAutoFit/>
          </a:bodyPr>
          <a:lstStyle/>
          <a:p>
            <a:r>
              <a:rPr lang="de-DE" sz="4400" b="0" dirty="0">
                <a:latin typeface="+mj-lt"/>
              </a:rPr>
              <a:t>Nutzungsbedingungen – Digitale Lernwerkstatt</a:t>
            </a:r>
          </a:p>
        </p:txBody>
      </p:sp>
    </p:spTree>
    <p:extLst>
      <p:ext uri="{BB962C8B-B14F-4D97-AF65-F5344CB8AC3E}">
        <p14:creationId xmlns:p14="http://schemas.microsoft.com/office/powerpoint/2010/main" val="3090344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8607C3-555C-45A0-B869-F68D168E18A9}"/>
              </a:ext>
            </a:extLst>
          </p:cNvPr>
          <p:cNvSpPr>
            <a:spLocks noGrp="1"/>
          </p:cNvSpPr>
          <p:nvPr>
            <p:ph type="title"/>
          </p:nvPr>
        </p:nvSpPr>
        <p:spPr>
          <a:xfrm>
            <a:off x="839788" y="406881"/>
            <a:ext cx="10515600" cy="1325563"/>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1342A2DA-926E-40FE-B89A-1DE5350EDBFC}"/>
              </a:ext>
            </a:extLst>
          </p:cNvPr>
          <p:cNvSpPr>
            <a:spLocks noGrp="1"/>
          </p:cNvSpPr>
          <p:nvPr>
            <p:ph type="body" idx="1"/>
          </p:nvPr>
        </p:nvSpPr>
        <p:spPr>
          <a:xfrm>
            <a:off x="838200" y="182330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FA364330-BABD-4D47-8B0E-3DCB24449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6" name="Slide Number Placeholder 5">
            <a:extLst>
              <a:ext uri="{FF2B5EF4-FFF2-40B4-BE49-F238E27FC236}">
                <a16:creationId xmlns:a16="http://schemas.microsoft.com/office/drawing/2014/main" id="{36D7C054-5C6D-418A-86B0-75D6F87E05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
        <p:nvSpPr>
          <p:cNvPr id="7" name="AMC_Footer">
            <a:extLst>
              <a:ext uri="{FF2B5EF4-FFF2-40B4-BE49-F238E27FC236}">
                <a16:creationId xmlns:a16="http://schemas.microsoft.com/office/drawing/2014/main" id="{443E2237-3185-4EF4-93C9-450F9506099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3434445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87" r:id="rId3"/>
    <p:sldLayoutId id="2147483665" r:id="rId4"/>
    <p:sldLayoutId id="2147483686" r:id="rId5"/>
    <p:sldLayoutId id="2147483684" r:id="rId6"/>
    <p:sldLayoutId id="2147483662" r:id="rId7"/>
    <p:sldLayoutId id="2147483654" r:id="rId8"/>
    <p:sldLayoutId id="2147483661" r:id="rId9"/>
    <p:sldLayoutId id="2147483652" r:id="rId10"/>
    <p:sldLayoutId id="2147483688" r:id="rId11"/>
    <p:sldLayoutId id="2147483663" r:id="rId12"/>
    <p:sldLayoutId id="2147483672" r:id="rId13"/>
    <p:sldLayoutId id="2147483680" r:id="rId14"/>
    <p:sldLayoutId id="2147483685" r:id="rId15"/>
    <p:sldLayoutId id="2147483655" r:id="rId16"/>
    <p:sldLayoutId id="2147483664" r:id="rId17"/>
    <p:sldLayoutId id="2147483689"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97" userDrawn="1">
          <p15:clr>
            <a:srgbClr val="F26B43"/>
          </p15:clr>
        </p15:guide>
        <p15:guide id="3" pos="529" userDrawn="1">
          <p15:clr>
            <a:srgbClr val="F26B43"/>
          </p15:clr>
        </p15:guide>
        <p15:guide id="4" pos="733" userDrawn="1">
          <p15:clr>
            <a:srgbClr val="F26B43"/>
          </p15:clr>
        </p15:guide>
        <p15:guide id="5" orient="horz" pos="52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8607C3-555C-45A0-B869-F68D168E18A9}"/>
              </a:ext>
            </a:extLst>
          </p:cNvPr>
          <p:cNvSpPr>
            <a:spLocks noGrp="1"/>
          </p:cNvSpPr>
          <p:nvPr>
            <p:ph type="title"/>
          </p:nvPr>
        </p:nvSpPr>
        <p:spPr>
          <a:xfrm>
            <a:off x="839788" y="406881"/>
            <a:ext cx="10515600" cy="1325563"/>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1342A2DA-926E-40FE-B89A-1DE5350EDBFC}"/>
              </a:ext>
            </a:extLst>
          </p:cNvPr>
          <p:cNvSpPr>
            <a:spLocks noGrp="1"/>
          </p:cNvSpPr>
          <p:nvPr>
            <p:ph type="body" idx="1"/>
          </p:nvPr>
        </p:nvSpPr>
        <p:spPr>
          <a:xfrm>
            <a:off x="838200" y="1823300"/>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5" name="Footer Placeholder 4">
            <a:extLst>
              <a:ext uri="{FF2B5EF4-FFF2-40B4-BE49-F238E27FC236}">
                <a16:creationId xmlns:a16="http://schemas.microsoft.com/office/drawing/2014/main" id="{FA364330-BABD-4D47-8B0E-3DCB24449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de-DE" dirty="0"/>
          </a:p>
        </p:txBody>
      </p:sp>
      <p:sp>
        <p:nvSpPr>
          <p:cNvPr id="6" name="Slide Number Placeholder 5">
            <a:extLst>
              <a:ext uri="{FF2B5EF4-FFF2-40B4-BE49-F238E27FC236}">
                <a16:creationId xmlns:a16="http://schemas.microsoft.com/office/drawing/2014/main" id="{36D7C054-5C6D-418A-86B0-75D6F87E05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89DD9CB-275F-4CA2-9703-A265EA73BB11}" type="slidenum">
              <a:rPr lang="de-DE" smtClean="0"/>
              <a:pPr/>
              <a:t>‹#›</a:t>
            </a:fld>
            <a:endParaRPr lang="de-DE" dirty="0"/>
          </a:p>
        </p:txBody>
      </p:sp>
      <p:sp>
        <p:nvSpPr>
          <p:cNvPr id="7" name="AMC_Footer">
            <a:extLst>
              <a:ext uri="{FF2B5EF4-FFF2-40B4-BE49-F238E27FC236}">
                <a16:creationId xmlns:a16="http://schemas.microsoft.com/office/drawing/2014/main" id="{443E2237-3185-4EF4-93C9-450F95060995}"/>
              </a:ext>
            </a:extLst>
          </p:cNvPr>
          <p:cNvSpPr txBox="1">
            <a:spLocks/>
          </p:cNvSpPr>
          <p:nvPr userDrawn="1"/>
        </p:nvSpPr>
        <p:spPr>
          <a:xfrm>
            <a:off x="838200" y="6420366"/>
            <a:ext cx="2941384" cy="602217"/>
          </a:xfrm>
          <a:prstGeom prst="rect">
            <a:avLst/>
          </a:prstGeom>
        </p:spPr>
        <p:txBody>
          <a:bodyPr lIns="0" tIns="2700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81533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mn-lt"/>
                <a:ea typeface="+mn-ea"/>
                <a:cs typeface="+mn-cs"/>
              </a:rPr>
              <a:t>Copyright © 2019 Accenture  All rights reserved</a:t>
            </a:r>
            <a:r>
              <a:rPr kumimoji="0" lang="de-DE" sz="1000" b="0" i="0" u="none" strike="noStrike" kern="1200" cap="none" spc="0" normalizeH="0" baseline="0" noProof="0" dirty="0">
                <a:ln>
                  <a:noFill/>
                </a:ln>
                <a:solidFill>
                  <a:srgbClr val="919191"/>
                </a:solidFill>
                <a:effectLst/>
                <a:uLnTx/>
                <a:uFillTx/>
                <a:latin typeface="+mn-lt"/>
                <a:ea typeface="+mn-ea"/>
                <a:cs typeface="+mn-cs"/>
              </a:rPr>
              <a:t>.</a:t>
            </a:r>
          </a:p>
        </p:txBody>
      </p:sp>
    </p:spTree>
    <p:extLst>
      <p:ext uri="{BB962C8B-B14F-4D97-AF65-F5344CB8AC3E}">
        <p14:creationId xmlns:p14="http://schemas.microsoft.com/office/powerpoint/2010/main" val="352366558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597">
          <p15:clr>
            <a:srgbClr val="F26B43"/>
          </p15:clr>
        </p15:guide>
        <p15:guide id="3" pos="529">
          <p15:clr>
            <a:srgbClr val="F26B43"/>
          </p15:clr>
        </p15:guide>
        <p15:guide id="4" pos="733">
          <p15:clr>
            <a:srgbClr val="F26B43"/>
          </p15:clr>
        </p15:guide>
        <p15:guide id="5" orient="horz" pos="52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studiengaenge.zeit.de/sit"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hyperlink" Target="http://www.digitale-lernwerkstatt.com/" TargetMode="External"/><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hyperlink" Target="http://studiengaenge.zeit.de/user/sit/test" TargetMode="External"/><Relationship Id="rId2" Type="http://schemas.openxmlformats.org/officeDocument/2006/relationships/hyperlink" Target="http://studiengaenge.zeit.de/" TargetMode="Externa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A17C3-0BB7-4FD5-A030-8BDBDCE99E39}"/>
              </a:ext>
            </a:extLst>
          </p:cNvPr>
          <p:cNvSpPr>
            <a:spLocks noGrp="1"/>
          </p:cNvSpPr>
          <p:nvPr>
            <p:ph type="ctrTitle"/>
          </p:nvPr>
        </p:nvSpPr>
        <p:spPr/>
        <p:txBody>
          <a:bodyPr/>
          <a:lstStyle/>
          <a:p>
            <a:r>
              <a:rPr lang="de-DE"/>
              <a:t>Digitale Jobprofile – Studiengänge </a:t>
            </a:r>
          </a:p>
        </p:txBody>
      </p:sp>
      <p:sp>
        <p:nvSpPr>
          <p:cNvPr id="3" name="Subtitle 2">
            <a:extLst>
              <a:ext uri="{FF2B5EF4-FFF2-40B4-BE49-F238E27FC236}">
                <a16:creationId xmlns:a16="http://schemas.microsoft.com/office/drawing/2014/main" id="{D85011CB-BA09-4722-AF06-B9ADBC4C282F}"/>
              </a:ext>
            </a:extLst>
          </p:cNvPr>
          <p:cNvSpPr>
            <a:spLocks noGrp="1"/>
          </p:cNvSpPr>
          <p:nvPr>
            <p:ph type="subTitle" idx="1"/>
          </p:nvPr>
        </p:nvSpPr>
        <p:spPr>
          <a:xfrm>
            <a:off x="839788" y="3527092"/>
            <a:ext cx="10512424" cy="1655762"/>
          </a:xfrm>
        </p:spPr>
        <p:txBody>
          <a:bodyPr/>
          <a:lstStyle/>
          <a:p>
            <a:r>
              <a:rPr lang="de-DE"/>
              <a:t>Welche digitalen Studiengänge gibt es?</a:t>
            </a:r>
          </a:p>
        </p:txBody>
      </p:sp>
    </p:spTree>
    <p:extLst>
      <p:ext uri="{BB962C8B-B14F-4D97-AF65-F5344CB8AC3E}">
        <p14:creationId xmlns:p14="http://schemas.microsoft.com/office/powerpoint/2010/main" val="3762387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AAE7B7-E7D7-488E-BC88-DD160A7C67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DD9CB-275F-4CA2-9703-A265EA73BB1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595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AD59A4-E2C1-4D27-8C0C-31E54292BFAA}"/>
              </a:ext>
            </a:extLst>
          </p:cNvPr>
          <p:cNvSpPr>
            <a:spLocks noGrp="1"/>
          </p:cNvSpPr>
          <p:nvPr>
            <p:ph idx="1"/>
          </p:nvPr>
        </p:nvSpPr>
        <p:spPr/>
        <p:txBody>
          <a:bodyPr/>
          <a:lstStyle/>
          <a:p>
            <a:r>
              <a:rPr lang="de-DE"/>
              <a:t>Vermittlung von folgendem Aspekt:</a:t>
            </a:r>
            <a:endParaRPr lang="de-DE" dirty="0"/>
          </a:p>
          <a:p>
            <a:pPr marL="342900" indent="-342900">
              <a:buFont typeface="Arial" panose="020B0604020202020204" pitchFamily="34" charset="0"/>
              <a:buChar char="•"/>
            </a:pPr>
            <a:r>
              <a:rPr lang="de-DE" sz="2000"/>
              <a:t>Die Studiengänge im digitalen Bereich benennen und einordnen können</a:t>
            </a:r>
          </a:p>
          <a:p>
            <a:endParaRPr lang="de-DE" sz="2000" dirty="0"/>
          </a:p>
        </p:txBody>
      </p:sp>
      <p:sp>
        <p:nvSpPr>
          <p:cNvPr id="3" name="Content Placeholder 2">
            <a:extLst>
              <a:ext uri="{FF2B5EF4-FFF2-40B4-BE49-F238E27FC236}">
                <a16:creationId xmlns:a16="http://schemas.microsoft.com/office/drawing/2014/main" id="{C53EEF96-889E-4C45-BE68-A8AD1F9A83D6}"/>
              </a:ext>
            </a:extLst>
          </p:cNvPr>
          <p:cNvSpPr>
            <a:spLocks noGrp="1"/>
          </p:cNvSpPr>
          <p:nvPr>
            <p:ph idx="17"/>
          </p:nvPr>
        </p:nvSpPr>
        <p:spPr>
          <a:xfrm>
            <a:off x="838200" y="3703157"/>
            <a:ext cx="9625314" cy="2732368"/>
          </a:xfrm>
        </p:spPr>
        <p:txBody>
          <a:bodyPr/>
          <a:lstStyle/>
          <a:p>
            <a:r>
              <a:rPr lang="de-DE" dirty="0"/>
              <a:t>Voraussetzungen</a:t>
            </a:r>
            <a:r>
              <a:rPr lang="de-DE"/>
              <a:t>: keine</a:t>
            </a:r>
            <a:endParaRPr lang="de-DE" dirty="0"/>
          </a:p>
          <a:p>
            <a:r>
              <a:rPr lang="de-DE" dirty="0"/>
              <a:t>Empfohlen für:                                                                           Vorbereitung:</a:t>
            </a:r>
          </a:p>
        </p:txBody>
      </p:sp>
      <p:sp>
        <p:nvSpPr>
          <p:cNvPr id="5" name="Text Placeholder 4">
            <a:extLst>
              <a:ext uri="{FF2B5EF4-FFF2-40B4-BE49-F238E27FC236}">
                <a16:creationId xmlns:a16="http://schemas.microsoft.com/office/drawing/2014/main" id="{C7CF4C2B-D538-47B4-A204-28A29BEF3C72}"/>
              </a:ext>
            </a:extLst>
          </p:cNvPr>
          <p:cNvSpPr>
            <a:spLocks noGrp="1"/>
          </p:cNvSpPr>
          <p:nvPr>
            <p:ph type="body" sz="quarter" idx="16"/>
          </p:nvPr>
        </p:nvSpPr>
        <p:spPr/>
        <p:txBody>
          <a:bodyPr/>
          <a:lstStyle/>
          <a:p>
            <a:pPr marL="285750" indent="-285750">
              <a:lnSpc>
                <a:spcPct val="100000"/>
              </a:lnSpc>
            </a:pPr>
            <a:r>
              <a:rPr lang="de-DE" sz="1400" dirty="0">
                <a:solidFill>
                  <a:srgbClr val="000000"/>
                </a:solidFill>
              </a:rPr>
              <a:t>Gymnasium </a:t>
            </a:r>
          </a:p>
          <a:p>
            <a:pPr marL="285750" indent="-285750">
              <a:lnSpc>
                <a:spcPct val="100000"/>
              </a:lnSpc>
            </a:pPr>
            <a:r>
              <a:rPr lang="de-DE" sz="1400" dirty="0">
                <a:solidFill>
                  <a:srgbClr val="000000"/>
                </a:solidFill>
              </a:rPr>
              <a:t>Realschule</a:t>
            </a:r>
          </a:p>
          <a:p>
            <a:pPr marL="285750" indent="-285750">
              <a:lnSpc>
                <a:spcPct val="100000"/>
              </a:lnSpc>
            </a:pPr>
            <a:r>
              <a:rPr lang="de-DE" sz="1400" dirty="0">
                <a:solidFill>
                  <a:srgbClr val="000000"/>
                </a:solidFill>
              </a:rPr>
              <a:t>Hauptschule</a:t>
            </a:r>
          </a:p>
          <a:p>
            <a:pPr marL="285750" indent="-285750">
              <a:lnSpc>
                <a:spcPct val="100000"/>
              </a:lnSpc>
            </a:pPr>
            <a:r>
              <a:rPr lang="de-DE" sz="1400" dirty="0">
                <a:solidFill>
                  <a:srgbClr val="000000"/>
                </a:solidFill>
              </a:rPr>
              <a:t>Berufsschule</a:t>
            </a:r>
          </a:p>
          <a:p>
            <a:pPr marL="285750" indent="-285750">
              <a:lnSpc>
                <a:spcPct val="100000"/>
              </a:lnSpc>
            </a:pPr>
            <a:r>
              <a:rPr lang="de-DE" sz="1400" dirty="0">
                <a:solidFill>
                  <a:srgbClr val="000000"/>
                </a:solidFill>
              </a:rPr>
              <a:t>12-14 Jahre</a:t>
            </a:r>
          </a:p>
          <a:p>
            <a:pPr marL="285750" indent="-285750">
              <a:lnSpc>
                <a:spcPct val="100000"/>
              </a:lnSpc>
            </a:pPr>
            <a:r>
              <a:rPr lang="de-DE" sz="1400" dirty="0">
                <a:solidFill>
                  <a:srgbClr val="000000"/>
                </a:solidFill>
              </a:rPr>
              <a:t>14-16 Jahre</a:t>
            </a:r>
          </a:p>
          <a:p>
            <a:pPr marL="285750" indent="-285750">
              <a:lnSpc>
                <a:spcPct val="100000"/>
              </a:lnSpc>
            </a:pPr>
            <a:r>
              <a:rPr lang="de-DE" sz="1400" dirty="0">
                <a:solidFill>
                  <a:srgbClr val="000000"/>
                </a:solidFill>
              </a:rPr>
              <a:t>Ab 16 Jahren</a:t>
            </a:r>
          </a:p>
          <a:p>
            <a:endParaRPr lang="de-DE" dirty="0"/>
          </a:p>
        </p:txBody>
      </p:sp>
      <p:sp>
        <p:nvSpPr>
          <p:cNvPr id="8" name="Text Placeholder 7">
            <a:extLst>
              <a:ext uri="{FF2B5EF4-FFF2-40B4-BE49-F238E27FC236}">
                <a16:creationId xmlns:a16="http://schemas.microsoft.com/office/drawing/2014/main" id="{390E9722-9D19-41AC-B61E-15DABCC6B57E}"/>
              </a:ext>
            </a:extLst>
          </p:cNvPr>
          <p:cNvSpPr txBox="1">
            <a:spLocks noGrp="1"/>
          </p:cNvSpPr>
          <p:nvPr>
            <p:ph type="body" sz="quarter" idx="14"/>
          </p:nvPr>
        </p:nvSpPr>
        <p:spPr>
          <a:xfrm>
            <a:off x="8465978" y="4198511"/>
            <a:ext cx="2276842" cy="1896930"/>
          </a:xfrm>
          <a:prstGeom prst="rect">
            <a:avLst/>
          </a:prstGeom>
          <a:noFill/>
        </p:spPr>
        <p:txBody>
          <a:bodyPr wrap="none" rtlCol="0">
            <a:spAutoFit/>
          </a:bodyPr>
          <a:lstStyle/>
          <a:p>
            <a:pPr marL="285750" indent="-285750">
              <a:buFont typeface="Wingdings" panose="05000000000000000000" pitchFamily="2" charset="2"/>
              <a:buChar char="ü"/>
            </a:pPr>
            <a:r>
              <a:rPr lang="de-DE" sz="1400" dirty="0">
                <a:solidFill>
                  <a:srgbClr val="000000"/>
                </a:solidFill>
              </a:rPr>
              <a:t>Beamer und Leinwand</a:t>
            </a:r>
          </a:p>
          <a:p>
            <a:pPr marL="285750" indent="-285750">
              <a:buFont typeface="Wingdings" panose="05000000000000000000" pitchFamily="2" charset="2"/>
              <a:buChar char="ü"/>
            </a:pPr>
            <a:r>
              <a:rPr lang="de-DE" sz="1400" dirty="0">
                <a:solidFill>
                  <a:srgbClr val="000000"/>
                </a:solidFill>
              </a:rPr>
              <a:t>Computerraum</a:t>
            </a:r>
          </a:p>
          <a:p>
            <a:pPr marL="285750" indent="-285750">
              <a:buFont typeface="Wingdings" panose="05000000000000000000" pitchFamily="2" charset="2"/>
              <a:buChar char="ü"/>
            </a:pPr>
            <a:r>
              <a:rPr lang="de-DE" sz="1400" dirty="0">
                <a:solidFill>
                  <a:srgbClr val="000000"/>
                </a:solidFill>
              </a:rPr>
              <a:t>Ausdruck Übungsblätter </a:t>
            </a:r>
          </a:p>
          <a:p>
            <a:pPr marL="285750" indent="-285750">
              <a:buFont typeface="Wingdings" panose="05000000000000000000" pitchFamily="2" charset="2"/>
              <a:buChar char="ü"/>
            </a:pPr>
            <a:r>
              <a:rPr lang="de-DE" sz="1400" dirty="0">
                <a:solidFill>
                  <a:srgbClr val="000000"/>
                </a:solidFill>
              </a:rPr>
              <a:t>Schreibutensilien</a:t>
            </a:r>
          </a:p>
          <a:p>
            <a:pPr marL="285750" indent="-285750">
              <a:buFont typeface="Wingdings" panose="05000000000000000000" pitchFamily="2" charset="2"/>
              <a:buChar char="ü"/>
            </a:pPr>
            <a:r>
              <a:rPr lang="de-DE" sz="1400" dirty="0">
                <a:solidFill>
                  <a:srgbClr val="000000"/>
                </a:solidFill>
              </a:rPr>
              <a:t>Flipchart/Tafel</a:t>
            </a:r>
          </a:p>
          <a:p>
            <a:pPr marL="285750" indent="-285750">
              <a:buFont typeface="Wingdings" panose="05000000000000000000" pitchFamily="2" charset="2"/>
              <a:buChar char="ü"/>
            </a:pPr>
            <a:r>
              <a:rPr lang="de-DE" sz="1400" dirty="0">
                <a:solidFill>
                  <a:srgbClr val="000000"/>
                </a:solidFill>
              </a:rPr>
              <a:t>Plakate  </a:t>
            </a:r>
            <a:endParaRPr lang="de-DE" sz="1600" dirty="0">
              <a:solidFill>
                <a:srgbClr val="000000"/>
              </a:solidFill>
            </a:endParaRPr>
          </a:p>
        </p:txBody>
      </p:sp>
    </p:spTree>
    <p:extLst>
      <p:ext uri="{BB962C8B-B14F-4D97-AF65-F5344CB8AC3E}">
        <p14:creationId xmlns:p14="http://schemas.microsoft.com/office/powerpoint/2010/main" val="4159834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D24E83-3D7C-4906-A280-3A391A58328D}"/>
              </a:ext>
            </a:extLst>
          </p:cNvPr>
          <p:cNvSpPr>
            <a:spLocks noGrp="1"/>
          </p:cNvSpPr>
          <p:nvPr>
            <p:ph type="title"/>
          </p:nvPr>
        </p:nvSpPr>
        <p:spPr/>
        <p:txBody>
          <a:bodyPr/>
          <a:lstStyle/>
          <a:p>
            <a:r>
              <a:rPr lang="de-DE" b="1">
                <a:solidFill>
                  <a:schemeClr val="accent4"/>
                </a:solidFill>
              </a:rPr>
              <a:t>Video zur Einführung </a:t>
            </a:r>
          </a:p>
        </p:txBody>
      </p:sp>
      <p:pic>
        <p:nvPicPr>
          <p:cNvPr id="8" name="video_LN1">
            <a:hlinkClick r:id="" action="ppaction://media"/>
            <a:extLst>
              <a:ext uri="{FF2B5EF4-FFF2-40B4-BE49-F238E27FC236}">
                <a16:creationId xmlns:a16="http://schemas.microsoft.com/office/drawing/2014/main" id="{314ADD3F-9E7F-4AE8-8878-4E57EAB8FCC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947738" y="1752764"/>
            <a:ext cx="7735710" cy="4351337"/>
          </a:xfrm>
          <a:prstGeom prst="rect">
            <a:avLst/>
          </a:prstGeom>
        </p:spPr>
      </p:pic>
    </p:spTree>
    <p:extLst>
      <p:ext uri="{BB962C8B-B14F-4D97-AF65-F5344CB8AC3E}">
        <p14:creationId xmlns:p14="http://schemas.microsoft.com/office/powerpoint/2010/main" val="35805735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012A-BDE1-42EF-A44F-2F45450B70DD}"/>
              </a:ext>
            </a:extLst>
          </p:cNvPr>
          <p:cNvSpPr>
            <a:spLocks noGrp="1"/>
          </p:cNvSpPr>
          <p:nvPr>
            <p:ph type="title"/>
          </p:nvPr>
        </p:nvSpPr>
        <p:spPr/>
        <p:txBody>
          <a:bodyPr/>
          <a:lstStyle/>
          <a:p>
            <a:r>
              <a:rPr lang="de-DE" b="1">
                <a:solidFill>
                  <a:schemeClr val="accent4"/>
                </a:solidFill>
              </a:rPr>
              <a:t>Durch die Digitalisierung sind viele Berufe entstanden und werden noch entstehen</a:t>
            </a:r>
          </a:p>
        </p:txBody>
      </p:sp>
      <p:pic>
        <p:nvPicPr>
          <p:cNvPr id="4" name="Content Placeholder 3">
            <a:extLst>
              <a:ext uri="{FF2B5EF4-FFF2-40B4-BE49-F238E27FC236}">
                <a16:creationId xmlns:a16="http://schemas.microsoft.com/office/drawing/2014/main" id="{0F1FC187-19D4-4EA4-8E9A-5C4D01C80B15}"/>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11099"/>
          <a:stretch/>
        </p:blipFill>
        <p:spPr>
          <a:xfrm>
            <a:off x="947739" y="1732444"/>
            <a:ext cx="7160676" cy="3602723"/>
          </a:xfrm>
          <a:prstGeom prst="rect">
            <a:avLst/>
          </a:prstGeom>
        </p:spPr>
      </p:pic>
      <p:sp>
        <p:nvSpPr>
          <p:cNvPr id="5" name="TextBox 4">
            <a:extLst>
              <a:ext uri="{FF2B5EF4-FFF2-40B4-BE49-F238E27FC236}">
                <a16:creationId xmlns:a16="http://schemas.microsoft.com/office/drawing/2014/main" id="{C5C0382F-CE98-43FD-9D97-1EC0CA83CE38}"/>
              </a:ext>
            </a:extLst>
          </p:cNvPr>
          <p:cNvSpPr txBox="1"/>
          <p:nvPr/>
        </p:nvSpPr>
        <p:spPr>
          <a:xfrm>
            <a:off x="892654" y="5695720"/>
            <a:ext cx="10626499" cy="523220"/>
          </a:xfrm>
          <a:prstGeom prst="rect">
            <a:avLst/>
          </a:prstGeom>
          <a:noFill/>
        </p:spPr>
        <p:txBody>
          <a:bodyPr wrap="none" rtlCol="0">
            <a:spAutoFit/>
          </a:bodyPr>
          <a:lstStyle/>
          <a:p>
            <a:r>
              <a:rPr lang="de-DE" sz="2800"/>
              <a:t>Weißt du schon, was du mal arbeiten möchtest? Was ist dein </a:t>
            </a:r>
            <a:r>
              <a:rPr lang="de-DE" sz="2800" b="1"/>
              <a:t>Traumjob</a:t>
            </a:r>
            <a:r>
              <a:rPr lang="de-DE" sz="2800"/>
              <a:t>?</a:t>
            </a:r>
          </a:p>
        </p:txBody>
      </p:sp>
    </p:spTree>
    <p:extLst>
      <p:ext uri="{BB962C8B-B14F-4D97-AF65-F5344CB8AC3E}">
        <p14:creationId xmlns:p14="http://schemas.microsoft.com/office/powerpoint/2010/main" val="86112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D98263-8180-46C0-BCB1-42DDF2DBF5C7}"/>
              </a:ext>
            </a:extLst>
          </p:cNvPr>
          <p:cNvSpPr>
            <a:spLocks noGrp="1"/>
          </p:cNvSpPr>
          <p:nvPr>
            <p:ph type="title"/>
          </p:nvPr>
        </p:nvSpPr>
        <p:spPr/>
        <p:txBody>
          <a:bodyPr/>
          <a:lstStyle/>
          <a:p>
            <a:r>
              <a:rPr lang="de-DE" b="1">
                <a:solidFill>
                  <a:schemeClr val="accent4"/>
                </a:solidFill>
              </a:rPr>
              <a:t>Digitale Kenntnisse sind gefragt</a:t>
            </a:r>
          </a:p>
        </p:txBody>
      </p:sp>
      <p:pic>
        <p:nvPicPr>
          <p:cNvPr id="6" name="Content Placeholder 5">
            <a:extLst>
              <a:ext uri="{FF2B5EF4-FFF2-40B4-BE49-F238E27FC236}">
                <a16:creationId xmlns:a16="http://schemas.microsoft.com/office/drawing/2014/main" id="{B1178CD9-756E-418A-9E47-0045BF1699DE}"/>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2469"/>
          <a:stretch/>
        </p:blipFill>
        <p:spPr>
          <a:xfrm>
            <a:off x="958755" y="1732444"/>
            <a:ext cx="5559704" cy="4351337"/>
          </a:xfrm>
          <a:prstGeom prst="rect">
            <a:avLst/>
          </a:prstGeom>
        </p:spPr>
      </p:pic>
    </p:spTree>
    <p:extLst>
      <p:ext uri="{BB962C8B-B14F-4D97-AF65-F5344CB8AC3E}">
        <p14:creationId xmlns:p14="http://schemas.microsoft.com/office/powerpoint/2010/main" val="2052471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06734A-BB92-4B48-9140-EE4FF21036D0}"/>
              </a:ext>
            </a:extLst>
          </p:cNvPr>
          <p:cNvSpPr>
            <a:spLocks noGrp="1"/>
          </p:cNvSpPr>
          <p:nvPr>
            <p:ph type="title"/>
          </p:nvPr>
        </p:nvSpPr>
        <p:spPr/>
        <p:txBody>
          <a:bodyPr/>
          <a:lstStyle/>
          <a:p>
            <a:r>
              <a:rPr lang="de-DE" b="1">
                <a:solidFill>
                  <a:schemeClr val="accent4"/>
                </a:solidFill>
              </a:rPr>
              <a:t>Übung 1: Passende Studiengänge finden</a:t>
            </a:r>
          </a:p>
        </p:txBody>
      </p:sp>
      <p:sp>
        <p:nvSpPr>
          <p:cNvPr id="5" name="Content Placeholder 4">
            <a:extLst>
              <a:ext uri="{FF2B5EF4-FFF2-40B4-BE49-F238E27FC236}">
                <a16:creationId xmlns:a16="http://schemas.microsoft.com/office/drawing/2014/main" id="{42AC98BD-81BD-4105-BC11-DC36AC43F4A8}"/>
              </a:ext>
            </a:extLst>
          </p:cNvPr>
          <p:cNvSpPr>
            <a:spLocks noGrp="1"/>
          </p:cNvSpPr>
          <p:nvPr>
            <p:ph idx="1"/>
          </p:nvPr>
        </p:nvSpPr>
        <p:spPr>
          <a:xfrm>
            <a:off x="838200" y="1823300"/>
            <a:ext cx="10406061" cy="4175718"/>
          </a:xfrm>
        </p:spPr>
        <p:txBody>
          <a:bodyPr/>
          <a:lstStyle/>
          <a:p>
            <a:pPr marL="0" indent="0">
              <a:buNone/>
            </a:pPr>
            <a:r>
              <a:rPr lang="de-DE">
                <a:hlinkClick r:id="rId3"/>
              </a:rPr>
              <a:t>https://studiengaenge.zeit.de/sit</a:t>
            </a:r>
            <a:r>
              <a:rPr lang="de-DE"/>
              <a:t> </a:t>
            </a:r>
          </a:p>
          <a:p>
            <a:pPr marL="0" indent="0">
              <a:buNone/>
            </a:pPr>
            <a:endParaRPr lang="de-DE"/>
          </a:p>
        </p:txBody>
      </p:sp>
      <p:pic>
        <p:nvPicPr>
          <p:cNvPr id="8" name="Picture 7">
            <a:extLst>
              <a:ext uri="{FF2B5EF4-FFF2-40B4-BE49-F238E27FC236}">
                <a16:creationId xmlns:a16="http://schemas.microsoft.com/office/drawing/2014/main" id="{2464842F-86D5-445F-9525-E5A030CEA70A}"/>
              </a:ext>
            </a:extLst>
          </p:cNvPr>
          <p:cNvPicPr>
            <a:picLocks noChangeAspect="1"/>
          </p:cNvPicPr>
          <p:nvPr/>
        </p:nvPicPr>
        <p:blipFill>
          <a:blip r:embed="rId4"/>
          <a:stretch>
            <a:fillRect/>
          </a:stretch>
        </p:blipFill>
        <p:spPr>
          <a:xfrm>
            <a:off x="947739" y="2412264"/>
            <a:ext cx="8237826" cy="3400148"/>
          </a:xfrm>
          <a:prstGeom prst="rect">
            <a:avLst/>
          </a:prstGeom>
        </p:spPr>
      </p:pic>
      <p:sp>
        <p:nvSpPr>
          <p:cNvPr id="9" name="TextBox 8">
            <a:extLst>
              <a:ext uri="{FF2B5EF4-FFF2-40B4-BE49-F238E27FC236}">
                <a16:creationId xmlns:a16="http://schemas.microsoft.com/office/drawing/2014/main" id="{20CEC383-8F9E-42E3-A806-030033C221C2}"/>
              </a:ext>
            </a:extLst>
          </p:cNvPr>
          <p:cNvSpPr txBox="1"/>
          <p:nvPr/>
        </p:nvSpPr>
        <p:spPr>
          <a:xfrm>
            <a:off x="7047313" y="5261033"/>
            <a:ext cx="1700784" cy="523220"/>
          </a:xfrm>
          <a:prstGeom prst="rect">
            <a:avLst/>
          </a:prstGeom>
          <a:noFill/>
        </p:spPr>
        <p:txBody>
          <a:bodyPr wrap="square" rtlCol="0">
            <a:spAutoFit/>
          </a:bodyPr>
          <a:lstStyle/>
          <a:p>
            <a:r>
              <a:rPr lang="de-DE" sz="2800" b="1">
                <a:solidFill>
                  <a:schemeClr val="accent6"/>
                </a:solidFill>
              </a:rPr>
              <a:t>15 Min.</a:t>
            </a:r>
            <a:endParaRPr lang="de-DE" sz="2800" b="1" dirty="0">
              <a:solidFill>
                <a:schemeClr val="accent6"/>
              </a:solidFill>
            </a:endParaRPr>
          </a:p>
        </p:txBody>
      </p:sp>
      <p:sp>
        <p:nvSpPr>
          <p:cNvPr id="10" name="TextBox 9">
            <a:extLst>
              <a:ext uri="{FF2B5EF4-FFF2-40B4-BE49-F238E27FC236}">
                <a16:creationId xmlns:a16="http://schemas.microsoft.com/office/drawing/2014/main" id="{6CFEC73E-81CF-482C-A09E-C09ADF4E3544}"/>
              </a:ext>
            </a:extLst>
          </p:cNvPr>
          <p:cNvSpPr txBox="1"/>
          <p:nvPr/>
        </p:nvSpPr>
        <p:spPr>
          <a:xfrm>
            <a:off x="882643" y="5816601"/>
            <a:ext cx="5362302" cy="523220"/>
          </a:xfrm>
          <a:prstGeom prst="rect">
            <a:avLst/>
          </a:prstGeom>
          <a:noFill/>
        </p:spPr>
        <p:txBody>
          <a:bodyPr wrap="none" rtlCol="0">
            <a:spAutoFit/>
          </a:bodyPr>
          <a:lstStyle/>
          <a:p>
            <a:r>
              <a:rPr lang="de-DE" sz="2800" dirty="0">
                <a:ea typeface="+mj-ea"/>
                <a:cs typeface="+mj-cs"/>
              </a:rPr>
              <a:t>Schau Dir </a:t>
            </a:r>
            <a:r>
              <a:rPr lang="de-DE" sz="2800">
                <a:ea typeface="+mj-ea"/>
                <a:cs typeface="+mj-cs"/>
              </a:rPr>
              <a:t>Dein Interessensprofil </a:t>
            </a:r>
            <a:r>
              <a:rPr lang="de-DE" sz="2800" dirty="0">
                <a:ea typeface="+mj-ea"/>
                <a:cs typeface="+mj-cs"/>
              </a:rPr>
              <a:t>an!</a:t>
            </a:r>
          </a:p>
        </p:txBody>
      </p:sp>
    </p:spTree>
    <p:extLst>
      <p:ext uri="{BB962C8B-B14F-4D97-AF65-F5344CB8AC3E}">
        <p14:creationId xmlns:p14="http://schemas.microsoft.com/office/powerpoint/2010/main" val="3809449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E0E52-95DE-4980-BCBE-F1ED3DF41289}"/>
              </a:ext>
            </a:extLst>
          </p:cNvPr>
          <p:cNvSpPr>
            <a:spLocks noGrp="1"/>
          </p:cNvSpPr>
          <p:nvPr>
            <p:ph type="title"/>
          </p:nvPr>
        </p:nvSpPr>
        <p:spPr/>
        <p:txBody>
          <a:bodyPr/>
          <a:lstStyle/>
          <a:p>
            <a:r>
              <a:rPr lang="de-DE" b="1">
                <a:solidFill>
                  <a:schemeClr val="accent4"/>
                </a:solidFill>
              </a:rPr>
              <a:t>Digital Media Marketing</a:t>
            </a:r>
          </a:p>
        </p:txBody>
      </p:sp>
      <p:sp>
        <p:nvSpPr>
          <p:cNvPr id="3" name="Content Placeholder 2">
            <a:extLst>
              <a:ext uri="{FF2B5EF4-FFF2-40B4-BE49-F238E27FC236}">
                <a16:creationId xmlns:a16="http://schemas.microsoft.com/office/drawing/2014/main" id="{E8288F08-AD10-4027-B7A8-5EF32C952046}"/>
              </a:ext>
            </a:extLst>
          </p:cNvPr>
          <p:cNvSpPr>
            <a:spLocks noGrp="1"/>
          </p:cNvSpPr>
          <p:nvPr>
            <p:ph idx="1"/>
          </p:nvPr>
        </p:nvSpPr>
        <p:spPr/>
        <p:txBody>
          <a:bodyPr>
            <a:normAutofit/>
          </a:bodyPr>
          <a:lstStyle/>
          <a:p>
            <a:r>
              <a:rPr lang="de-DE" b="1"/>
              <a:t>Hochschule</a:t>
            </a:r>
            <a:r>
              <a:rPr lang="de-DE"/>
              <a:t>: Hochschule Kaiserslautern,</a:t>
            </a:r>
            <a:br>
              <a:rPr lang="de-DE"/>
            </a:br>
            <a:r>
              <a:rPr lang="de-DE"/>
              <a:t>University of Applied Sciences</a:t>
            </a:r>
          </a:p>
          <a:p>
            <a:r>
              <a:rPr lang="de-DE" b="1"/>
              <a:t>Abschlussgrad</a:t>
            </a:r>
            <a:r>
              <a:rPr lang="de-DE"/>
              <a:t>: Bachelor of Science</a:t>
            </a:r>
          </a:p>
          <a:p>
            <a:r>
              <a:rPr lang="de-DE" b="1"/>
              <a:t>Sachgebiete</a:t>
            </a:r>
            <a:r>
              <a:rPr lang="de-DE"/>
              <a:t>: Medieninformatik</a:t>
            </a:r>
          </a:p>
          <a:p>
            <a:r>
              <a:rPr lang="de-DE" b="1"/>
              <a:t>Kurzprofil</a:t>
            </a:r>
            <a:r>
              <a:rPr lang="de-DE"/>
              <a:t>:</a:t>
            </a:r>
          </a:p>
          <a:p>
            <a:pPr lvl="1"/>
            <a:r>
              <a:rPr lang="de-DE" sz="2400"/>
              <a:t>Informatikstudium mit Vermittlung von Grundkompetenzen in Marketing und Digital Content Creation</a:t>
            </a:r>
          </a:p>
          <a:p>
            <a:pPr lvl="1"/>
            <a:r>
              <a:rPr lang="de-DE" sz="2400"/>
              <a:t>Gestaltung von Kommunikationsmitteln unter Berücksichtigung von Nutzerinteressen und Nutzerverhalten</a:t>
            </a:r>
          </a:p>
          <a:p>
            <a:pPr lvl="1"/>
            <a:r>
              <a:rPr lang="de-DE" sz="2400"/>
              <a:t>Tätigkeitsfelder: Social Media / Online Marketing, Informatik, Medienproduktion</a:t>
            </a:r>
          </a:p>
          <a:p>
            <a:endParaRPr lang="de-DE"/>
          </a:p>
        </p:txBody>
      </p:sp>
      <p:pic>
        <p:nvPicPr>
          <p:cNvPr id="4" name="Picture 3">
            <a:extLst>
              <a:ext uri="{FF2B5EF4-FFF2-40B4-BE49-F238E27FC236}">
                <a16:creationId xmlns:a16="http://schemas.microsoft.com/office/drawing/2014/main" id="{368D646B-3263-4044-AD38-BE9022C4C0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41200" y="836613"/>
            <a:ext cx="3969768" cy="2555538"/>
          </a:xfrm>
          <a:prstGeom prst="rect">
            <a:avLst/>
          </a:prstGeom>
        </p:spPr>
      </p:pic>
    </p:spTree>
    <p:extLst>
      <p:ext uri="{BB962C8B-B14F-4D97-AF65-F5344CB8AC3E}">
        <p14:creationId xmlns:p14="http://schemas.microsoft.com/office/powerpoint/2010/main" val="376897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E0E52-95DE-4980-BCBE-F1ED3DF41289}"/>
              </a:ext>
            </a:extLst>
          </p:cNvPr>
          <p:cNvSpPr>
            <a:spLocks noGrp="1"/>
          </p:cNvSpPr>
          <p:nvPr>
            <p:ph type="title"/>
          </p:nvPr>
        </p:nvSpPr>
        <p:spPr/>
        <p:txBody>
          <a:bodyPr/>
          <a:lstStyle/>
          <a:p>
            <a:r>
              <a:rPr lang="de-DE" b="1">
                <a:solidFill>
                  <a:schemeClr val="accent4"/>
                </a:solidFill>
              </a:rPr>
              <a:t>Digital Design (Brand Design)</a:t>
            </a:r>
          </a:p>
        </p:txBody>
      </p:sp>
      <p:sp>
        <p:nvSpPr>
          <p:cNvPr id="3" name="Content Placeholder 2">
            <a:extLst>
              <a:ext uri="{FF2B5EF4-FFF2-40B4-BE49-F238E27FC236}">
                <a16:creationId xmlns:a16="http://schemas.microsoft.com/office/drawing/2014/main" id="{E8288F08-AD10-4027-B7A8-5EF32C952046}"/>
              </a:ext>
            </a:extLst>
          </p:cNvPr>
          <p:cNvSpPr>
            <a:spLocks noGrp="1"/>
          </p:cNvSpPr>
          <p:nvPr>
            <p:ph idx="1"/>
          </p:nvPr>
        </p:nvSpPr>
        <p:spPr/>
        <p:txBody>
          <a:bodyPr>
            <a:normAutofit fontScale="92500" lnSpcReduction="10000"/>
          </a:bodyPr>
          <a:lstStyle/>
          <a:p>
            <a:r>
              <a:rPr lang="de-DE" sz="2600" b="1"/>
              <a:t>Hochschule</a:t>
            </a:r>
            <a:r>
              <a:rPr lang="de-DE" sz="2600"/>
              <a:t>: Brand Academy</a:t>
            </a:r>
            <a:br>
              <a:rPr lang="de-DE" sz="2600"/>
            </a:br>
            <a:r>
              <a:rPr lang="de-DE" sz="2600"/>
              <a:t>Hochschule für Design und Kommunikation, </a:t>
            </a:r>
            <a:br>
              <a:rPr lang="de-DE" sz="2600"/>
            </a:br>
            <a:r>
              <a:rPr lang="de-DE" sz="2600"/>
              <a:t>University of Applied Sciences</a:t>
            </a:r>
          </a:p>
          <a:p>
            <a:r>
              <a:rPr lang="de-DE" sz="2600" b="1"/>
              <a:t>Abschlussgrad</a:t>
            </a:r>
            <a:r>
              <a:rPr lang="de-DE" sz="2600"/>
              <a:t>: Bachelor of Arts</a:t>
            </a:r>
          </a:p>
          <a:p>
            <a:r>
              <a:rPr lang="de-DE" sz="2600" b="1"/>
              <a:t>Sachgebiete</a:t>
            </a:r>
            <a:r>
              <a:rPr lang="de-DE" sz="2600"/>
              <a:t>: Multimediadesign</a:t>
            </a:r>
          </a:p>
          <a:p>
            <a:r>
              <a:rPr lang="de-DE" sz="2600" b="1"/>
              <a:t>Kurzprofil</a:t>
            </a:r>
            <a:r>
              <a:rPr lang="de-DE" sz="2600"/>
              <a:t>:</a:t>
            </a:r>
          </a:p>
          <a:p>
            <a:pPr lvl="1"/>
            <a:r>
              <a:rPr lang="de-DE" sz="2600"/>
              <a:t>Ausbildung in Grafik-Design</a:t>
            </a:r>
          </a:p>
          <a:p>
            <a:pPr lvl="1"/>
            <a:r>
              <a:rPr lang="de-DE" sz="2600"/>
              <a:t>Gestalterisches und Technisches Know-How zur Gestaltung innovativer Marken-Erfahrungen</a:t>
            </a:r>
          </a:p>
          <a:p>
            <a:pPr lvl="1"/>
            <a:r>
              <a:rPr lang="de-DE" sz="2600"/>
              <a:t>Praxisbezug durch Zusammenarbeit mit Agenturen und Markenunternehmen</a:t>
            </a:r>
          </a:p>
          <a:p>
            <a:pPr lvl="1"/>
            <a:r>
              <a:rPr lang="de-DE" sz="2600"/>
              <a:t>Mögliche Jobprofile: Junior Interaction Designer, Digital Conceptioner, Experience Designer, Informationsarchitekt</a:t>
            </a:r>
          </a:p>
          <a:p>
            <a:endParaRPr lang="de-DE"/>
          </a:p>
        </p:txBody>
      </p:sp>
      <p:pic>
        <p:nvPicPr>
          <p:cNvPr id="4" name="Picture 3">
            <a:extLst>
              <a:ext uri="{FF2B5EF4-FFF2-40B4-BE49-F238E27FC236}">
                <a16:creationId xmlns:a16="http://schemas.microsoft.com/office/drawing/2014/main" id="{368D646B-3263-4044-AD38-BE9022C4C0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07853" y="836613"/>
            <a:ext cx="3836461" cy="2555538"/>
          </a:xfrm>
          <a:prstGeom prst="rect">
            <a:avLst/>
          </a:prstGeom>
        </p:spPr>
      </p:pic>
    </p:spTree>
    <p:extLst>
      <p:ext uri="{BB962C8B-B14F-4D97-AF65-F5344CB8AC3E}">
        <p14:creationId xmlns:p14="http://schemas.microsoft.com/office/powerpoint/2010/main" val="1480635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E0E52-95DE-4980-BCBE-F1ED3DF41289}"/>
              </a:ext>
            </a:extLst>
          </p:cNvPr>
          <p:cNvSpPr>
            <a:spLocks noGrp="1"/>
          </p:cNvSpPr>
          <p:nvPr>
            <p:ph type="title"/>
          </p:nvPr>
        </p:nvSpPr>
        <p:spPr/>
        <p:txBody>
          <a:bodyPr/>
          <a:lstStyle/>
          <a:p>
            <a:r>
              <a:rPr lang="de-DE" b="1">
                <a:solidFill>
                  <a:schemeClr val="accent4"/>
                </a:solidFill>
              </a:rPr>
              <a:t>Digital Philology</a:t>
            </a:r>
          </a:p>
        </p:txBody>
      </p:sp>
      <p:sp>
        <p:nvSpPr>
          <p:cNvPr id="3" name="Content Placeholder 2">
            <a:extLst>
              <a:ext uri="{FF2B5EF4-FFF2-40B4-BE49-F238E27FC236}">
                <a16:creationId xmlns:a16="http://schemas.microsoft.com/office/drawing/2014/main" id="{E8288F08-AD10-4027-B7A8-5EF32C952046}"/>
              </a:ext>
            </a:extLst>
          </p:cNvPr>
          <p:cNvSpPr>
            <a:spLocks noGrp="1"/>
          </p:cNvSpPr>
          <p:nvPr>
            <p:ph idx="1"/>
          </p:nvPr>
        </p:nvSpPr>
        <p:spPr/>
        <p:txBody>
          <a:bodyPr>
            <a:normAutofit/>
          </a:bodyPr>
          <a:lstStyle/>
          <a:p>
            <a:r>
              <a:rPr lang="de-DE" b="1"/>
              <a:t>Hochschule</a:t>
            </a:r>
            <a:r>
              <a:rPr lang="de-DE"/>
              <a:t>: Technische Universität Darmstadt </a:t>
            </a:r>
          </a:p>
          <a:p>
            <a:r>
              <a:rPr lang="de-DE" b="1"/>
              <a:t>Abschlussgrad</a:t>
            </a:r>
            <a:r>
              <a:rPr lang="de-DE"/>
              <a:t>: Joint Bachelor of Arts (JBA)</a:t>
            </a:r>
          </a:p>
          <a:p>
            <a:r>
              <a:rPr lang="de-DE" b="1"/>
              <a:t>Sachgebiete</a:t>
            </a:r>
            <a:r>
              <a:rPr lang="de-DE"/>
              <a:t>: Linguistik</a:t>
            </a:r>
          </a:p>
          <a:p>
            <a:r>
              <a:rPr lang="de-DE" b="1"/>
              <a:t>Kurzprofil</a:t>
            </a:r>
            <a:r>
              <a:rPr lang="de-DE"/>
              <a:t>:</a:t>
            </a:r>
          </a:p>
          <a:p>
            <a:pPr lvl="1"/>
            <a:r>
              <a:rPr lang="de-DE" sz="2400"/>
              <a:t>Interdisziplinäres Studium, das zwei Teilfächer kombiniert</a:t>
            </a:r>
          </a:p>
          <a:p>
            <a:pPr lvl="1"/>
            <a:r>
              <a:rPr lang="de-DE" sz="2400"/>
              <a:t>Geisteswissenschaftliche Lehre unter den Bedingungen einer digitalen Kultur und Arbeitswelt, „Digital Humanities“</a:t>
            </a:r>
          </a:p>
          <a:p>
            <a:pPr lvl="1"/>
            <a:r>
              <a:rPr lang="de-DE" sz="2400"/>
              <a:t>Tätigkeitsbereiche in Forschung und Lehre, Redaktionen von Hörfunk, Fernsehen und Zeitungen, PR- und Werbeagenturen, bei internationalen Organisationen, im kulturellen Bereich</a:t>
            </a:r>
          </a:p>
          <a:p>
            <a:endParaRPr lang="de-DE"/>
          </a:p>
        </p:txBody>
      </p:sp>
      <p:pic>
        <p:nvPicPr>
          <p:cNvPr id="4" name="Picture 3">
            <a:extLst>
              <a:ext uri="{FF2B5EF4-FFF2-40B4-BE49-F238E27FC236}">
                <a16:creationId xmlns:a16="http://schemas.microsoft.com/office/drawing/2014/main" id="{368D646B-3263-4044-AD38-BE9022C4C0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07853" y="837887"/>
            <a:ext cx="3836461" cy="2552990"/>
          </a:xfrm>
          <a:prstGeom prst="rect">
            <a:avLst/>
          </a:prstGeom>
        </p:spPr>
      </p:pic>
    </p:spTree>
    <p:extLst>
      <p:ext uri="{BB962C8B-B14F-4D97-AF65-F5344CB8AC3E}">
        <p14:creationId xmlns:p14="http://schemas.microsoft.com/office/powerpoint/2010/main" val="2206138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E0E52-95DE-4980-BCBE-F1ED3DF41289}"/>
              </a:ext>
            </a:extLst>
          </p:cNvPr>
          <p:cNvSpPr>
            <a:spLocks noGrp="1"/>
          </p:cNvSpPr>
          <p:nvPr>
            <p:ph type="title"/>
          </p:nvPr>
        </p:nvSpPr>
        <p:spPr/>
        <p:txBody>
          <a:bodyPr/>
          <a:lstStyle/>
          <a:p>
            <a:r>
              <a:rPr lang="de-DE" b="1">
                <a:solidFill>
                  <a:schemeClr val="accent4"/>
                </a:solidFill>
              </a:rPr>
              <a:t>Betriebswirtschaftslehre – </a:t>
            </a:r>
            <a:br>
              <a:rPr lang="de-DE" b="1">
                <a:solidFill>
                  <a:schemeClr val="accent4"/>
                </a:solidFill>
              </a:rPr>
            </a:br>
            <a:r>
              <a:rPr lang="de-DE" b="1">
                <a:solidFill>
                  <a:schemeClr val="accent4"/>
                </a:solidFill>
              </a:rPr>
              <a:t>Digitale Wirtschaft </a:t>
            </a:r>
          </a:p>
        </p:txBody>
      </p:sp>
      <p:sp>
        <p:nvSpPr>
          <p:cNvPr id="3" name="Content Placeholder 2">
            <a:extLst>
              <a:ext uri="{FF2B5EF4-FFF2-40B4-BE49-F238E27FC236}">
                <a16:creationId xmlns:a16="http://schemas.microsoft.com/office/drawing/2014/main" id="{E8288F08-AD10-4027-B7A8-5EF32C952046}"/>
              </a:ext>
            </a:extLst>
          </p:cNvPr>
          <p:cNvSpPr>
            <a:spLocks noGrp="1"/>
          </p:cNvSpPr>
          <p:nvPr>
            <p:ph idx="1"/>
          </p:nvPr>
        </p:nvSpPr>
        <p:spPr/>
        <p:txBody>
          <a:bodyPr>
            <a:normAutofit/>
          </a:bodyPr>
          <a:lstStyle/>
          <a:p>
            <a:pPr>
              <a:lnSpc>
                <a:spcPct val="100000"/>
              </a:lnSpc>
              <a:spcBef>
                <a:spcPts val="0"/>
              </a:spcBef>
            </a:pPr>
            <a:r>
              <a:rPr lang="de-DE" b="1"/>
              <a:t>Hochschule</a:t>
            </a:r>
            <a:r>
              <a:rPr lang="de-DE"/>
              <a:t>: Beuth Hochschule für Technik </a:t>
            </a:r>
          </a:p>
          <a:p>
            <a:pPr marL="0" indent="0">
              <a:lnSpc>
                <a:spcPct val="100000"/>
              </a:lnSpc>
              <a:spcBef>
                <a:spcPts val="0"/>
              </a:spcBef>
              <a:buNone/>
            </a:pPr>
            <a:r>
              <a:rPr lang="de-DE"/>
              <a:t>   Berlin</a:t>
            </a:r>
          </a:p>
          <a:p>
            <a:r>
              <a:rPr lang="de-DE" b="1"/>
              <a:t>Abschlussgrad</a:t>
            </a:r>
            <a:r>
              <a:rPr lang="de-DE"/>
              <a:t>: Bachelor of Science</a:t>
            </a:r>
          </a:p>
          <a:p>
            <a:r>
              <a:rPr lang="de-DE" b="1"/>
              <a:t>Sachgebiete</a:t>
            </a:r>
            <a:r>
              <a:rPr lang="de-DE"/>
              <a:t>: Betriebswirtschaftslehre</a:t>
            </a:r>
          </a:p>
          <a:p>
            <a:r>
              <a:rPr lang="de-DE" b="1"/>
              <a:t>Kurzprofil</a:t>
            </a:r>
            <a:r>
              <a:rPr lang="de-DE"/>
              <a:t>:</a:t>
            </a:r>
          </a:p>
          <a:p>
            <a:pPr lvl="1"/>
            <a:r>
              <a:rPr lang="de-DE" sz="2400"/>
              <a:t>Betriebswirtschaftliche Grundlagen aller unternehmerischen Funktionsbereiche</a:t>
            </a:r>
          </a:p>
          <a:p>
            <a:pPr lvl="1"/>
            <a:r>
              <a:rPr lang="de-DE" sz="2400"/>
              <a:t>Sowie technische Aspekte des Internets</a:t>
            </a:r>
          </a:p>
          <a:p>
            <a:pPr lvl="1"/>
            <a:r>
              <a:rPr lang="de-DE" sz="2400"/>
              <a:t>Tätigkeitsfelder sind unter anderem Projektmanagement, Produktentwicklung, Marketing und Vertrieb</a:t>
            </a:r>
          </a:p>
          <a:p>
            <a:endParaRPr lang="de-DE"/>
          </a:p>
        </p:txBody>
      </p:sp>
      <p:pic>
        <p:nvPicPr>
          <p:cNvPr id="4" name="Picture 3">
            <a:extLst>
              <a:ext uri="{FF2B5EF4-FFF2-40B4-BE49-F238E27FC236}">
                <a16:creationId xmlns:a16="http://schemas.microsoft.com/office/drawing/2014/main" id="{368D646B-3263-4044-AD38-BE9022C4C0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11341" y="837887"/>
            <a:ext cx="3829485" cy="2552990"/>
          </a:xfrm>
          <a:prstGeom prst="rect">
            <a:avLst/>
          </a:prstGeom>
        </p:spPr>
      </p:pic>
    </p:spTree>
    <p:extLst>
      <p:ext uri="{BB962C8B-B14F-4D97-AF65-F5344CB8AC3E}">
        <p14:creationId xmlns:p14="http://schemas.microsoft.com/office/powerpoint/2010/main" val="4292799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30521-6609-4026-9267-70B4BD1A1010}"/>
              </a:ext>
            </a:extLst>
          </p:cNvPr>
          <p:cNvSpPr>
            <a:spLocks noGrp="1"/>
          </p:cNvSpPr>
          <p:nvPr>
            <p:ph type="title"/>
          </p:nvPr>
        </p:nvSpPr>
        <p:spPr/>
        <p:txBody>
          <a:bodyPr/>
          <a:lstStyle/>
          <a:p>
            <a:r>
              <a:rPr lang="de-DE" b="1">
                <a:solidFill>
                  <a:schemeClr val="accent4"/>
                </a:solidFill>
              </a:rPr>
              <a:t>Übung 2: Stelle dein passendes digitales Studium vor </a:t>
            </a:r>
          </a:p>
        </p:txBody>
      </p:sp>
      <p:sp>
        <p:nvSpPr>
          <p:cNvPr id="3" name="Content Placeholder 2">
            <a:extLst>
              <a:ext uri="{FF2B5EF4-FFF2-40B4-BE49-F238E27FC236}">
                <a16:creationId xmlns:a16="http://schemas.microsoft.com/office/drawing/2014/main" id="{AFBD0045-E2E5-4136-BBAE-140763CBFC7B}"/>
              </a:ext>
            </a:extLst>
          </p:cNvPr>
          <p:cNvSpPr>
            <a:spLocks noGrp="1"/>
          </p:cNvSpPr>
          <p:nvPr>
            <p:ph idx="1"/>
          </p:nvPr>
        </p:nvSpPr>
        <p:spPr/>
        <p:txBody>
          <a:bodyPr/>
          <a:lstStyle/>
          <a:p>
            <a:r>
              <a:rPr lang="de-DE"/>
              <a:t>Geh in die Liste deiner </a:t>
            </a:r>
            <a:r>
              <a:rPr lang="de-DE" b="1"/>
              <a:t>passenden SIT-Studiengänge </a:t>
            </a:r>
            <a:r>
              <a:rPr lang="de-DE"/>
              <a:t>und lies dir die Themenschwerpunkte durch  </a:t>
            </a:r>
          </a:p>
          <a:p>
            <a:r>
              <a:rPr lang="de-DE"/>
              <a:t>Mittels Stichworten kannst du deine Ergebnisse </a:t>
            </a:r>
            <a:r>
              <a:rPr lang="de-DE" b="1"/>
              <a:t>filtern</a:t>
            </a:r>
            <a:br>
              <a:rPr lang="de-DE"/>
            </a:br>
            <a:r>
              <a:rPr lang="de-DE">
                <a:sym typeface="Wingdings" panose="05000000000000000000" pitchFamily="2" charset="2"/>
              </a:rPr>
              <a:t> Achte darauf, dass der SIT aktiviert ist </a:t>
            </a:r>
            <a:endParaRPr lang="de-DE"/>
          </a:p>
          <a:p>
            <a:endParaRPr lang="de-DE"/>
          </a:p>
        </p:txBody>
      </p:sp>
      <p:pic>
        <p:nvPicPr>
          <p:cNvPr id="4" name="Picture 3">
            <a:extLst>
              <a:ext uri="{FF2B5EF4-FFF2-40B4-BE49-F238E27FC236}">
                <a16:creationId xmlns:a16="http://schemas.microsoft.com/office/drawing/2014/main" id="{95508CD3-3570-417F-91BE-1B09290C23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9558" y="3466807"/>
            <a:ext cx="5716988" cy="2879359"/>
          </a:xfrm>
          <a:prstGeom prst="rect">
            <a:avLst/>
          </a:prstGeom>
        </p:spPr>
      </p:pic>
      <p:sp>
        <p:nvSpPr>
          <p:cNvPr id="5" name="TextBox 4">
            <a:extLst>
              <a:ext uri="{FF2B5EF4-FFF2-40B4-BE49-F238E27FC236}">
                <a16:creationId xmlns:a16="http://schemas.microsoft.com/office/drawing/2014/main" id="{13A40770-55CC-4EB4-807D-7CBFAECF2EE4}"/>
              </a:ext>
            </a:extLst>
          </p:cNvPr>
          <p:cNvSpPr txBox="1"/>
          <p:nvPr/>
        </p:nvSpPr>
        <p:spPr>
          <a:xfrm>
            <a:off x="7047313" y="5261033"/>
            <a:ext cx="1700784" cy="523220"/>
          </a:xfrm>
          <a:prstGeom prst="rect">
            <a:avLst/>
          </a:prstGeom>
          <a:noFill/>
        </p:spPr>
        <p:txBody>
          <a:bodyPr wrap="square" rtlCol="0">
            <a:spAutoFit/>
          </a:bodyPr>
          <a:lstStyle/>
          <a:p>
            <a:r>
              <a:rPr lang="de-DE" sz="2800" b="1">
                <a:solidFill>
                  <a:schemeClr val="accent6"/>
                </a:solidFill>
              </a:rPr>
              <a:t>15 Min.</a:t>
            </a:r>
            <a:endParaRPr lang="de-DE" sz="2800" b="1" dirty="0">
              <a:solidFill>
                <a:schemeClr val="accent6"/>
              </a:solidFill>
            </a:endParaRPr>
          </a:p>
        </p:txBody>
      </p:sp>
    </p:spTree>
    <p:extLst>
      <p:ext uri="{BB962C8B-B14F-4D97-AF65-F5344CB8AC3E}">
        <p14:creationId xmlns:p14="http://schemas.microsoft.com/office/powerpoint/2010/main" val="3908685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45883-276E-4623-9D3D-2D138460229F}"/>
              </a:ext>
            </a:extLst>
          </p:cNvPr>
          <p:cNvSpPr>
            <a:spLocks noGrp="1"/>
          </p:cNvSpPr>
          <p:nvPr>
            <p:ph type="title"/>
          </p:nvPr>
        </p:nvSpPr>
        <p:spPr/>
        <p:txBody>
          <a:bodyPr/>
          <a:lstStyle/>
          <a:p>
            <a:r>
              <a:rPr lang="de-DE" b="1">
                <a:solidFill>
                  <a:schemeClr val="accent4"/>
                </a:solidFill>
              </a:rPr>
              <a:t>Weitere Hinweise </a:t>
            </a:r>
          </a:p>
        </p:txBody>
      </p:sp>
      <p:sp>
        <p:nvSpPr>
          <p:cNvPr id="4" name="Content Placeholder 2">
            <a:extLst>
              <a:ext uri="{FF2B5EF4-FFF2-40B4-BE49-F238E27FC236}">
                <a16:creationId xmlns:a16="http://schemas.microsoft.com/office/drawing/2014/main" id="{36C23FE8-A26B-4BE7-9B0F-A96CBE2F8ECF}"/>
              </a:ext>
            </a:extLst>
          </p:cNvPr>
          <p:cNvSpPr txBox="1">
            <a:spLocks/>
          </p:cNvSpPr>
          <p:nvPr/>
        </p:nvSpPr>
        <p:spPr>
          <a:xfrm>
            <a:off x="948423" y="3851658"/>
            <a:ext cx="8059639" cy="849434"/>
          </a:xfrm>
          <a:prstGeom prst="rect">
            <a:avLst/>
          </a:prstGeom>
          <a:solidFill>
            <a:srgbClr val="FF9A05">
              <a:lumMod val="60000"/>
              <a:lumOff val="40000"/>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0" i="0" u="none" strike="noStrike" kern="1200" cap="none" spc="0" normalizeH="0" baseline="0" noProof="0">
                <a:ln>
                  <a:noFill/>
                </a:ln>
                <a:solidFill>
                  <a:srgbClr val="000000"/>
                </a:solidFill>
                <a:effectLst/>
                <a:uLnTx/>
                <a:uFillTx/>
                <a:ea typeface="+mn-ea"/>
                <a:cs typeface="+mn-cs"/>
              </a:rPr>
              <a:t>Bei der Entscheidung für einen Bachelor-Studiengang sollte man auch schon auf die Inhalte des Masterstudiengangs achten.</a:t>
            </a:r>
            <a:endParaRPr kumimoji="0" lang="de-DE" sz="1800" b="0" i="0" u="none" strike="noStrike" kern="1200" cap="none" spc="0" normalizeH="0" baseline="0" noProof="0" dirty="0">
              <a:ln>
                <a:noFill/>
              </a:ln>
              <a:solidFill>
                <a:srgbClr val="000000"/>
              </a:solidFill>
              <a:effectLst/>
              <a:uLnTx/>
              <a:uFillTx/>
              <a:ea typeface="+mn-ea"/>
              <a:cs typeface="+mn-cs"/>
            </a:endParaRPr>
          </a:p>
        </p:txBody>
      </p:sp>
      <p:sp>
        <p:nvSpPr>
          <p:cNvPr id="5" name="TextBox 4">
            <a:extLst>
              <a:ext uri="{FF2B5EF4-FFF2-40B4-BE49-F238E27FC236}">
                <a16:creationId xmlns:a16="http://schemas.microsoft.com/office/drawing/2014/main" id="{461E1396-795A-45B9-B8D0-EB4E11B58632}"/>
              </a:ext>
            </a:extLst>
          </p:cNvPr>
          <p:cNvSpPr txBox="1"/>
          <p:nvPr/>
        </p:nvSpPr>
        <p:spPr>
          <a:xfrm>
            <a:off x="959798" y="1613226"/>
            <a:ext cx="8048265" cy="923330"/>
          </a:xfrm>
          <a:prstGeom prst="rect">
            <a:avLst/>
          </a:prstGeom>
          <a:solidFill>
            <a:srgbClr val="FF9A05">
              <a:lumMod val="20000"/>
              <a:lumOff val="8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b="0" i="0" u="none" strike="noStrike" kern="0" cap="none" spc="0" normalizeH="0" baseline="0" noProof="0" dirty="0">
                <a:ln>
                  <a:noFill/>
                </a:ln>
                <a:solidFill>
                  <a:srgbClr val="000000"/>
                </a:solidFill>
                <a:effectLst/>
                <a:uLnTx/>
                <a:uFillTx/>
              </a:rPr>
              <a:t>Dies war </a:t>
            </a:r>
            <a:r>
              <a:rPr kumimoji="0" lang="de-DE" b="1" i="0" u="none" strike="noStrike" kern="0" cap="none" spc="0" normalizeH="0" baseline="0" noProof="0" dirty="0">
                <a:ln>
                  <a:noFill/>
                </a:ln>
                <a:solidFill>
                  <a:srgbClr val="000000"/>
                </a:solidFill>
                <a:effectLst/>
                <a:uLnTx/>
                <a:uFillTx/>
              </a:rPr>
              <a:t>nur eine Auswahl </a:t>
            </a:r>
            <a:r>
              <a:rPr kumimoji="0" lang="de-DE" b="0" i="0" u="none" strike="noStrike" kern="0" cap="none" spc="0" normalizeH="0" baseline="0" noProof="0" dirty="0">
                <a:ln>
                  <a:noFill/>
                </a:ln>
                <a:solidFill>
                  <a:srgbClr val="000000"/>
                </a:solidFill>
                <a:effectLst/>
                <a:uLnTx/>
                <a:uFillTx/>
              </a:rPr>
              <a:t>an Studiengängen, Hochschulen, die sich mit </a:t>
            </a:r>
            <a:r>
              <a:rPr kumimoji="0" lang="de-DE" b="0" i="0" u="none" strike="noStrike" kern="0" cap="none" spc="0" normalizeH="0" baseline="0" noProof="0">
                <a:ln>
                  <a:noFill/>
                </a:ln>
                <a:solidFill>
                  <a:srgbClr val="000000"/>
                </a:solidFill>
                <a:effectLst/>
                <a:uLnTx/>
                <a:uFillTx/>
              </a:rPr>
              <a:t>Digitalisierung beschäftigen.</a:t>
            </a:r>
            <a:endParaRPr kumimoji="0" lang="de-DE"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latin typeface="Arial"/>
            </a:endParaRPr>
          </a:p>
        </p:txBody>
      </p:sp>
      <p:sp>
        <p:nvSpPr>
          <p:cNvPr id="6" name="TextBox 5">
            <a:extLst>
              <a:ext uri="{FF2B5EF4-FFF2-40B4-BE49-F238E27FC236}">
                <a16:creationId xmlns:a16="http://schemas.microsoft.com/office/drawing/2014/main" id="{1207A6EB-0ABB-4AB8-BA3F-48EFC363B773}"/>
              </a:ext>
            </a:extLst>
          </p:cNvPr>
          <p:cNvSpPr txBox="1"/>
          <p:nvPr/>
        </p:nvSpPr>
        <p:spPr>
          <a:xfrm>
            <a:off x="959797" y="2732442"/>
            <a:ext cx="8048265" cy="923330"/>
          </a:xfrm>
          <a:prstGeom prst="rect">
            <a:avLst/>
          </a:prstGeom>
          <a:solidFill>
            <a:srgbClr val="FF9A05">
              <a:lumMod val="40000"/>
              <a:lumOff val="6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srgbClr val="000000"/>
                </a:solidFill>
                <a:effectLst/>
                <a:uLnTx/>
                <a:uFillTx/>
              </a:rPr>
              <a:t>Das Wort „Digital“ findet sich nicht immer unbedingt im </a:t>
            </a:r>
            <a:r>
              <a:rPr kumimoji="0" lang="de-DE" sz="1800" b="0" i="0" u="none" strike="noStrike" kern="0" cap="none" spc="0" normalizeH="0" baseline="0" noProof="0" dirty="0" err="1">
                <a:ln>
                  <a:noFill/>
                </a:ln>
                <a:solidFill>
                  <a:srgbClr val="000000"/>
                </a:solidFill>
                <a:effectLst/>
                <a:uLnTx/>
                <a:uFillTx/>
              </a:rPr>
              <a:t>Studiengangsnamen</a:t>
            </a:r>
            <a:r>
              <a:rPr kumimoji="0" lang="de-DE" sz="1800" b="0" i="0" u="none" strike="noStrike" kern="0" cap="none" spc="0" normalizeH="0" baseline="0" noProof="0" dirty="0">
                <a:ln>
                  <a:noFill/>
                </a:ln>
                <a:solidFill>
                  <a:srgbClr val="000000"/>
                </a:solidFill>
                <a:effectLst/>
                <a:uLnTx/>
                <a:uFillTx/>
              </a:rPr>
              <a:t>, also unbedingt auch </a:t>
            </a:r>
            <a:r>
              <a:rPr kumimoji="0" lang="de-DE" sz="1800" b="1" i="0" u="none" strike="noStrike" kern="0" cap="none" spc="0" normalizeH="0" baseline="0" noProof="0" dirty="0">
                <a:ln>
                  <a:noFill/>
                </a:ln>
                <a:solidFill>
                  <a:srgbClr val="000000"/>
                </a:solidFill>
                <a:effectLst/>
                <a:uLnTx/>
                <a:uFillTx/>
              </a:rPr>
              <a:t>andere </a:t>
            </a:r>
            <a:r>
              <a:rPr kumimoji="0" lang="de-DE" sz="1800" b="1" i="0" u="none" strike="noStrike" kern="0" cap="none" spc="0" normalizeH="0" baseline="0" noProof="0">
                <a:ln>
                  <a:noFill/>
                </a:ln>
                <a:solidFill>
                  <a:srgbClr val="000000"/>
                </a:solidFill>
                <a:effectLst/>
                <a:uLnTx/>
                <a:uFillTx/>
              </a:rPr>
              <a:t>Beschreibungen durchlesen.</a:t>
            </a:r>
            <a:endParaRPr kumimoji="0" lang="de-DE" sz="1800" b="1"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latin typeface="Arial"/>
            </a:endParaRPr>
          </a:p>
        </p:txBody>
      </p:sp>
      <p:sp>
        <p:nvSpPr>
          <p:cNvPr id="7" name="TextBox 6">
            <a:extLst>
              <a:ext uri="{FF2B5EF4-FFF2-40B4-BE49-F238E27FC236}">
                <a16:creationId xmlns:a16="http://schemas.microsoft.com/office/drawing/2014/main" id="{3142DA46-5901-4D44-BB75-332A9756C045}"/>
              </a:ext>
            </a:extLst>
          </p:cNvPr>
          <p:cNvSpPr txBox="1"/>
          <p:nvPr/>
        </p:nvSpPr>
        <p:spPr>
          <a:xfrm>
            <a:off x="948423" y="4896978"/>
            <a:ext cx="8059639" cy="923330"/>
          </a:xfrm>
          <a:prstGeom prst="rect">
            <a:avLst/>
          </a:prstGeom>
          <a:solidFill>
            <a:srgbClr val="FF9A05"/>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srgbClr val="000000"/>
                </a:solidFill>
                <a:effectLst/>
                <a:uLnTx/>
                <a:uFillTx/>
                <a:sym typeface="Wingdings" panose="05000000000000000000" pitchFamily="2" charset="2"/>
              </a:rPr>
              <a:t> </a:t>
            </a:r>
            <a:r>
              <a:rPr kumimoji="0" lang="de-DE" sz="1800" b="0" i="0" u="none" strike="noStrike" kern="0" cap="none" spc="0" normalizeH="0" baseline="0" noProof="0" dirty="0">
                <a:ln>
                  <a:noFill/>
                </a:ln>
                <a:solidFill>
                  <a:srgbClr val="000000"/>
                </a:solidFill>
                <a:effectLst/>
                <a:uLnTx/>
                <a:uFillTx/>
              </a:rPr>
              <a:t>Informiert Euch, mit welchen anderen Masterstudiengängen dieser kompatibel ist!</a:t>
            </a:r>
          </a:p>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latin typeface="Arial"/>
            </a:endParaRPr>
          </a:p>
        </p:txBody>
      </p:sp>
    </p:spTree>
    <p:extLst>
      <p:ext uri="{BB962C8B-B14F-4D97-AF65-F5344CB8AC3E}">
        <p14:creationId xmlns:p14="http://schemas.microsoft.com/office/powerpoint/2010/main" val="202754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5D0D0-90A8-42AC-9DEA-927E331C9D4B}"/>
              </a:ext>
            </a:extLst>
          </p:cNvPr>
          <p:cNvSpPr>
            <a:spLocks noGrp="1"/>
          </p:cNvSpPr>
          <p:nvPr>
            <p:ph type="title"/>
          </p:nvPr>
        </p:nvSpPr>
        <p:spPr/>
        <p:txBody>
          <a:bodyPr/>
          <a:lstStyle/>
          <a:p>
            <a:r>
              <a:rPr lang="de-DE" dirty="0"/>
              <a:t>Check Point</a:t>
            </a:r>
          </a:p>
        </p:txBody>
      </p:sp>
      <p:sp>
        <p:nvSpPr>
          <p:cNvPr id="3" name="Content Placeholder 2">
            <a:extLst>
              <a:ext uri="{FF2B5EF4-FFF2-40B4-BE49-F238E27FC236}">
                <a16:creationId xmlns:a16="http://schemas.microsoft.com/office/drawing/2014/main" id="{8427C6CF-74DD-4F1A-9D3F-540B3DC23A27}"/>
              </a:ext>
            </a:extLst>
          </p:cNvPr>
          <p:cNvSpPr>
            <a:spLocks noGrp="1"/>
          </p:cNvSpPr>
          <p:nvPr>
            <p:ph idx="1"/>
          </p:nvPr>
        </p:nvSpPr>
        <p:spPr/>
        <p:txBody>
          <a:bodyPr/>
          <a:lstStyle/>
          <a:p>
            <a:r>
              <a:rPr lang="de-DE"/>
              <a:t>Digitalisierung </a:t>
            </a:r>
            <a:r>
              <a:rPr lang="de-DE" b="1"/>
              <a:t>verändert</a:t>
            </a:r>
            <a:r>
              <a:rPr lang="de-DE"/>
              <a:t> bestehende Berufe und bringt </a:t>
            </a:r>
            <a:r>
              <a:rPr lang="de-DE" b="1"/>
              <a:t>neue </a:t>
            </a:r>
            <a:r>
              <a:rPr lang="de-DE"/>
              <a:t>hervor</a:t>
            </a:r>
          </a:p>
          <a:p>
            <a:r>
              <a:rPr lang="de-DE"/>
              <a:t>Digitale Kenntnisse als </a:t>
            </a:r>
            <a:r>
              <a:rPr lang="de-DE" b="1"/>
              <a:t>Alleinstellungsmerkmal</a:t>
            </a:r>
          </a:p>
          <a:p>
            <a:r>
              <a:rPr lang="de-DE"/>
              <a:t>Finde den </a:t>
            </a:r>
            <a:r>
              <a:rPr lang="de-DE" b="1"/>
              <a:t>für dich passenden digitalen Studiengang </a:t>
            </a:r>
            <a:r>
              <a:rPr lang="de-DE"/>
              <a:t>und lass dir Zeit bei der Suche</a:t>
            </a:r>
          </a:p>
          <a:p>
            <a:pPr marL="0" indent="0">
              <a:buNone/>
            </a:pPr>
            <a:endParaRPr lang="de-DE" sz="2000" dirty="0">
              <a:solidFill>
                <a:srgbClr val="000000"/>
              </a:solidFill>
              <a:cs typeface="Arial" pitchFamily="34" charset="0"/>
            </a:endParaRPr>
          </a:p>
          <a:p>
            <a:endParaRPr lang="de-DE" dirty="0"/>
          </a:p>
        </p:txBody>
      </p:sp>
    </p:spTree>
    <p:extLst>
      <p:ext uri="{BB962C8B-B14F-4D97-AF65-F5344CB8AC3E}">
        <p14:creationId xmlns:p14="http://schemas.microsoft.com/office/powerpoint/2010/main" val="3264871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CC1009-DF27-440C-9BB2-36EF05D42074}"/>
              </a:ext>
            </a:extLst>
          </p:cNvPr>
          <p:cNvSpPr txBox="1"/>
          <p:nvPr/>
        </p:nvSpPr>
        <p:spPr>
          <a:xfrm>
            <a:off x="731203" y="2659559"/>
            <a:ext cx="492827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400" b="1" i="0" u="none" strike="noStrike" kern="1200" cap="none" spc="0" normalizeH="0" baseline="0" noProof="0">
                <a:ln>
                  <a:noFill/>
                </a:ln>
                <a:solidFill>
                  <a:srgbClr val="FFC000"/>
                </a:solidFill>
                <a:effectLst/>
                <a:uLnTx/>
                <a:uFillTx/>
                <a:latin typeface="Calibri Light" panose="020F0302020204030204"/>
                <a:ea typeface="+mn-ea"/>
                <a:cs typeface="+mn-cs"/>
              </a:rPr>
              <a:t>Habt ihr Fragen?</a:t>
            </a:r>
          </a:p>
        </p:txBody>
      </p:sp>
    </p:spTree>
    <p:extLst>
      <p:ext uri="{BB962C8B-B14F-4D97-AF65-F5344CB8AC3E}">
        <p14:creationId xmlns:p14="http://schemas.microsoft.com/office/powerpoint/2010/main" val="2509724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C1479-EABB-4153-B11E-E056B709180A}"/>
              </a:ext>
            </a:extLst>
          </p:cNvPr>
          <p:cNvSpPr>
            <a:spLocks noGrp="1"/>
          </p:cNvSpPr>
          <p:nvPr>
            <p:ph type="title"/>
          </p:nvPr>
        </p:nvSpPr>
        <p:spPr/>
        <p:txBody>
          <a:bodyPr/>
          <a:lstStyle/>
          <a:p>
            <a:r>
              <a:rPr lang="de-DE" b="1"/>
              <a:t>Du bist dran!</a:t>
            </a:r>
            <a:endParaRPr lang="de-DE" b="1" dirty="0"/>
          </a:p>
        </p:txBody>
      </p:sp>
      <p:sp>
        <p:nvSpPr>
          <p:cNvPr id="3" name="Content Placeholder 2">
            <a:extLst>
              <a:ext uri="{FF2B5EF4-FFF2-40B4-BE49-F238E27FC236}">
                <a16:creationId xmlns:a16="http://schemas.microsoft.com/office/drawing/2014/main" id="{3C563611-302A-44BA-AF49-441ACC58712B}"/>
              </a:ext>
            </a:extLst>
          </p:cNvPr>
          <p:cNvSpPr>
            <a:spLocks noGrp="1"/>
          </p:cNvSpPr>
          <p:nvPr>
            <p:ph idx="1"/>
          </p:nvPr>
        </p:nvSpPr>
        <p:spPr/>
        <p:txBody>
          <a:bodyPr>
            <a:normAutofit/>
          </a:bodyPr>
          <a:lstStyle/>
          <a:p>
            <a:pPr marL="0" indent="0">
              <a:buNone/>
            </a:pPr>
            <a:r>
              <a:rPr lang="de-DE" dirty="0"/>
              <a:t>Hier findest du viele digitale Studiengänge: </a:t>
            </a:r>
            <a:r>
              <a:rPr lang="de-DE" dirty="0">
                <a:hlinkClick r:id="rId3"/>
              </a:rPr>
              <a:t>www.digitale-lernwerkstatt.com</a:t>
            </a:r>
            <a:r>
              <a:rPr lang="de-DE" dirty="0"/>
              <a:t> </a:t>
            </a:r>
          </a:p>
        </p:txBody>
      </p:sp>
      <p:pic>
        <p:nvPicPr>
          <p:cNvPr id="6" name="Picture 5">
            <a:extLst>
              <a:ext uri="{FF2B5EF4-FFF2-40B4-BE49-F238E27FC236}">
                <a16:creationId xmlns:a16="http://schemas.microsoft.com/office/drawing/2014/main" id="{836335AA-4B44-4707-BC43-341AA7D3A7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67306" y="2912593"/>
            <a:ext cx="5732803" cy="3352901"/>
          </a:xfrm>
          <a:prstGeom prst="rect">
            <a:avLst/>
          </a:prstGeom>
        </p:spPr>
      </p:pic>
    </p:spTree>
    <p:extLst>
      <p:ext uri="{BB962C8B-B14F-4D97-AF65-F5344CB8AC3E}">
        <p14:creationId xmlns:p14="http://schemas.microsoft.com/office/powerpoint/2010/main" val="123791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62D0F-6FEB-4672-A474-084E943700A3}"/>
              </a:ext>
            </a:extLst>
          </p:cNvPr>
          <p:cNvSpPr>
            <a:spLocks noGrp="1"/>
          </p:cNvSpPr>
          <p:nvPr>
            <p:ph type="title"/>
          </p:nvPr>
        </p:nvSpPr>
        <p:spPr/>
        <p:txBody>
          <a:bodyPr/>
          <a:lstStyle/>
          <a:p>
            <a:r>
              <a:rPr lang="de-DE" b="1">
                <a:solidFill>
                  <a:schemeClr val="accent4"/>
                </a:solidFill>
              </a:rPr>
              <a:t>Ansprechpartner und weiterführende Links</a:t>
            </a:r>
          </a:p>
        </p:txBody>
      </p:sp>
      <p:sp>
        <p:nvSpPr>
          <p:cNvPr id="3" name="Content Placeholder 2">
            <a:extLst>
              <a:ext uri="{FF2B5EF4-FFF2-40B4-BE49-F238E27FC236}">
                <a16:creationId xmlns:a16="http://schemas.microsoft.com/office/drawing/2014/main" id="{D0E1AA0D-7467-4AA6-AE18-806008AE964A}"/>
              </a:ext>
            </a:extLst>
          </p:cNvPr>
          <p:cNvSpPr>
            <a:spLocks noGrp="1"/>
          </p:cNvSpPr>
          <p:nvPr>
            <p:ph idx="1"/>
          </p:nvPr>
        </p:nvSpPr>
        <p:spPr/>
        <p:txBody>
          <a:bodyPr/>
          <a:lstStyle/>
          <a:p>
            <a:r>
              <a:rPr lang="de-DE"/>
              <a:t>Suchmaschine für Studiengänge: </a:t>
            </a:r>
            <a:r>
              <a:rPr lang="de-DE">
                <a:hlinkClick r:id="rId2"/>
              </a:rPr>
              <a:t>http://studiengaenge.zeit.de/</a:t>
            </a:r>
            <a:endParaRPr lang="de-DE"/>
          </a:p>
          <a:p>
            <a:r>
              <a:rPr lang="de-DE"/>
              <a:t>Studiengangstest: </a:t>
            </a:r>
            <a:r>
              <a:rPr lang="de-DE">
                <a:hlinkClick r:id="rId3"/>
              </a:rPr>
              <a:t>http://studiengaenge.zeit.de/user/sit/test</a:t>
            </a:r>
            <a:endParaRPr lang="de-DE"/>
          </a:p>
          <a:p>
            <a:endParaRPr lang="de-DE"/>
          </a:p>
          <a:p>
            <a:endParaRPr lang="de-DE"/>
          </a:p>
          <a:p>
            <a:endParaRPr lang="de-DE"/>
          </a:p>
        </p:txBody>
      </p:sp>
    </p:spTree>
    <p:extLst>
      <p:ext uri="{BB962C8B-B14F-4D97-AF65-F5344CB8AC3E}">
        <p14:creationId xmlns:p14="http://schemas.microsoft.com/office/powerpoint/2010/main" val="1682838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EA11F4-C4B5-4EC4-AF5C-71CE7CFC2CB3}"/>
              </a:ext>
            </a:extLst>
          </p:cNvPr>
          <p:cNvSpPr>
            <a:spLocks noGrp="1"/>
          </p:cNvSpPr>
          <p:nvPr>
            <p:ph type="title"/>
          </p:nvPr>
        </p:nvSpPr>
        <p:spPr/>
        <p:txBody>
          <a:bodyPr/>
          <a:lstStyle/>
          <a:p>
            <a:r>
              <a:rPr lang="de-DE" b="1">
                <a:solidFill>
                  <a:schemeClr val="accent4"/>
                </a:solidFill>
              </a:rPr>
              <a:t>Back Up</a:t>
            </a:r>
          </a:p>
        </p:txBody>
      </p:sp>
    </p:spTree>
    <p:extLst>
      <p:ext uri="{BB962C8B-B14F-4D97-AF65-F5344CB8AC3E}">
        <p14:creationId xmlns:p14="http://schemas.microsoft.com/office/powerpoint/2010/main" val="2690696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Media and Communications for Digital Business</a:t>
            </a:r>
          </a:p>
        </p:txBody>
      </p:sp>
      <p:sp>
        <p:nvSpPr>
          <p:cNvPr id="7" name="Rectangle 6">
            <a:extLst>
              <a:ext uri="{FF2B5EF4-FFF2-40B4-BE49-F238E27FC236}">
                <a16:creationId xmlns:a16="http://schemas.microsoft.com/office/drawing/2014/main" id="{50DEA46C-AD2C-4430-B5BD-1D7A8DED6193}"/>
              </a:ext>
            </a:extLst>
          </p:cNvPr>
          <p:cNvSpPr/>
          <p:nvPr/>
        </p:nvSpPr>
        <p:spPr>
          <a:xfrm>
            <a:off x="947737" y="1859477"/>
            <a:ext cx="10870189" cy="3477875"/>
          </a:xfrm>
          <a:prstGeom prst="rect">
            <a:avLst/>
          </a:prstGeom>
        </p:spPr>
        <p:txBody>
          <a:bodyPr wrap="square">
            <a:spAutoFit/>
          </a:bodyPr>
          <a:lstStyle/>
          <a:p>
            <a:pPr marL="285750" indent="-285750">
              <a:buFont typeface="Arial" panose="020B0604020202020204" pitchFamily="34" charset="0"/>
              <a:buChar char="•"/>
            </a:pPr>
            <a:r>
              <a:rPr lang="de-DE" sz="2000" b="1"/>
              <a:t>Hochschule</a:t>
            </a:r>
            <a:r>
              <a:rPr lang="de-DE" sz="2000"/>
              <a:t>: Fachhochschule Aachen</a:t>
            </a:r>
          </a:p>
          <a:p>
            <a:pPr marL="285750" indent="-285750">
              <a:buFont typeface="Arial" panose="020B0604020202020204" pitchFamily="34" charset="0"/>
              <a:buChar char="•"/>
            </a:pPr>
            <a:r>
              <a:rPr lang="de-DE" sz="2000" b="1"/>
              <a:t>Abschlussgrad</a:t>
            </a:r>
            <a:r>
              <a:rPr lang="de-DE" sz="2000"/>
              <a:t>: Bachelor of Science</a:t>
            </a:r>
          </a:p>
          <a:p>
            <a:pPr marL="285750" indent="-285750">
              <a:buFont typeface="Arial" panose="020B0604020202020204" pitchFamily="34" charset="0"/>
              <a:buChar char="•"/>
            </a:pPr>
            <a:r>
              <a:rPr lang="de-DE" sz="2000" b="1"/>
              <a:t>Sachgebiete</a:t>
            </a:r>
            <a:r>
              <a:rPr lang="de-DE" sz="2000"/>
              <a:t>: Informationstechnik, Medienwirtschaft, Medienmanagement, Multimedia</a:t>
            </a:r>
          </a:p>
          <a:p>
            <a:pPr marL="285750" indent="-285750">
              <a:buFont typeface="Arial" panose="020B0604020202020204" pitchFamily="34" charset="0"/>
              <a:buChar char="•"/>
            </a:pPr>
            <a:r>
              <a:rPr lang="de-DE" sz="2000" b="1"/>
              <a:t>Kurzprofil</a:t>
            </a:r>
            <a:r>
              <a:rPr lang="de-DE" sz="2000"/>
              <a:t>:</a:t>
            </a:r>
          </a:p>
          <a:p>
            <a:pPr marL="742950" lvl="1" indent="-285750">
              <a:buFont typeface="Arial" panose="020B0604020202020204" pitchFamily="34" charset="0"/>
              <a:buChar char="•"/>
            </a:pPr>
            <a:r>
              <a:rPr lang="de-DE" sz="2000"/>
              <a:t>Blick auf Digitale Innovationen aus den Perspektiven von Kommunikation, Technik und Managemenet</a:t>
            </a:r>
          </a:p>
          <a:p>
            <a:pPr marL="742950" lvl="1" indent="-285750">
              <a:buFont typeface="Arial" panose="020B0604020202020204" pitchFamily="34" charset="0"/>
              <a:buChar char="•"/>
            </a:pPr>
            <a:r>
              <a:rPr lang="de-DE" sz="2000"/>
              <a:t>Verstehen der strategischen Funktionsweise von Produkten und Services und zielgruppenspezifischer Einsatz</a:t>
            </a:r>
          </a:p>
          <a:p>
            <a:pPr marL="742950" lvl="1" indent="-285750">
              <a:buFont typeface="Arial" panose="020B0604020202020204" pitchFamily="34" charset="0"/>
              <a:buChar char="•"/>
            </a:pPr>
            <a:r>
              <a:rPr lang="de-DE" sz="2000"/>
              <a:t>Gestaltung innovativer Kommunikationsprojekte auf technisch adäquate, zielgruppen- und medienspezifische Art und Weise</a:t>
            </a:r>
          </a:p>
          <a:p>
            <a:pPr marL="742950" lvl="1" indent="-285750">
              <a:buFont typeface="Arial" panose="020B0604020202020204" pitchFamily="34" charset="0"/>
              <a:buChar char="•"/>
            </a:pPr>
            <a:r>
              <a:rPr lang="de-DE" sz="2000"/>
              <a:t>Internationale Komponente durch möglichen Auslandsaufenthalt und internationale Experten</a:t>
            </a:r>
          </a:p>
        </p:txBody>
      </p:sp>
    </p:spTree>
    <p:extLst>
      <p:ext uri="{BB962C8B-B14F-4D97-AF65-F5344CB8AC3E}">
        <p14:creationId xmlns:p14="http://schemas.microsoft.com/office/powerpoint/2010/main" val="1122938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Angewandte Mathematik in digitalen Medien</a:t>
            </a:r>
          </a:p>
        </p:txBody>
      </p:sp>
      <p:sp>
        <p:nvSpPr>
          <p:cNvPr id="7" name="Rectangle 6">
            <a:extLst>
              <a:ext uri="{FF2B5EF4-FFF2-40B4-BE49-F238E27FC236}">
                <a16:creationId xmlns:a16="http://schemas.microsoft.com/office/drawing/2014/main" id="{50DEA46C-AD2C-4430-B5BD-1D7A8DED6193}"/>
              </a:ext>
            </a:extLst>
          </p:cNvPr>
          <p:cNvSpPr/>
          <p:nvPr/>
        </p:nvSpPr>
        <p:spPr>
          <a:xfrm>
            <a:off x="947737" y="1859477"/>
            <a:ext cx="10870189" cy="4401205"/>
          </a:xfrm>
          <a:prstGeom prst="rect">
            <a:avLst/>
          </a:prstGeom>
        </p:spPr>
        <p:txBody>
          <a:bodyPr wrap="square">
            <a:spAutoFit/>
          </a:bodyPr>
          <a:lstStyle/>
          <a:p>
            <a:pPr marL="285750" indent="-285750">
              <a:buFont typeface="Arial" panose="020B0604020202020204" pitchFamily="34" charset="0"/>
              <a:buChar char="•"/>
            </a:pPr>
            <a:r>
              <a:rPr lang="de-DE" sz="2000" b="1"/>
              <a:t>Hochschule</a:t>
            </a:r>
            <a:r>
              <a:rPr lang="de-DE" sz="2000"/>
              <a:t>: Hochschule Mittweida, University of Applied Sciences</a:t>
            </a:r>
          </a:p>
          <a:p>
            <a:pPr marL="285750" indent="-285750">
              <a:buFont typeface="Arial" panose="020B0604020202020204" pitchFamily="34" charset="0"/>
              <a:buChar char="•"/>
            </a:pPr>
            <a:r>
              <a:rPr lang="de-DE" sz="2000" b="1"/>
              <a:t>Abschlussgrad</a:t>
            </a:r>
            <a:r>
              <a:rPr lang="de-DE" sz="2000"/>
              <a:t>: Bachelor of Science</a:t>
            </a:r>
          </a:p>
          <a:p>
            <a:pPr marL="285750" indent="-285750">
              <a:buFont typeface="Arial" panose="020B0604020202020204" pitchFamily="34" charset="0"/>
              <a:buChar char="•"/>
            </a:pPr>
            <a:r>
              <a:rPr lang="de-DE" sz="2000" b="1"/>
              <a:t>Sachgebiete</a:t>
            </a:r>
            <a:r>
              <a:rPr lang="de-DE" sz="2000"/>
              <a:t>: Angewandte Mathematik, Informationstechnik</a:t>
            </a:r>
          </a:p>
          <a:p>
            <a:pPr marL="285750" indent="-285750">
              <a:buFont typeface="Arial" panose="020B0604020202020204" pitchFamily="34" charset="0"/>
              <a:buChar char="•"/>
            </a:pPr>
            <a:r>
              <a:rPr lang="de-DE" sz="2000" b="1"/>
              <a:t>Kurzprofil</a:t>
            </a:r>
            <a:r>
              <a:rPr lang="de-DE" sz="2000"/>
              <a:t>:</a:t>
            </a:r>
          </a:p>
          <a:p>
            <a:pPr marL="742950" lvl="1" indent="-285750">
              <a:buFont typeface="Arial" panose="020B0604020202020204" pitchFamily="34" charset="0"/>
              <a:buChar char="•"/>
            </a:pPr>
            <a:r>
              <a:rPr lang="de-DE" sz="2000"/>
              <a:t>Tiefes Verständnis der Mathematik und ihrer Anwendungen in digitalen Technologien</a:t>
            </a:r>
          </a:p>
          <a:p>
            <a:pPr marL="742950" lvl="1" indent="-285750">
              <a:buFont typeface="Arial" panose="020B0604020202020204" pitchFamily="34" charset="0"/>
              <a:buChar char="•"/>
            </a:pPr>
            <a:r>
              <a:rPr lang="de-DE" sz="2000"/>
              <a:t>Lösung komplexer mathematischer Problemstellungen im Umfeld digitaler Medien</a:t>
            </a:r>
          </a:p>
          <a:p>
            <a:pPr marL="742950" lvl="1" indent="-285750">
              <a:buFont typeface="Arial" panose="020B0604020202020204" pitchFamily="34" charset="0"/>
              <a:buChar char="•"/>
            </a:pPr>
            <a:r>
              <a:rPr lang="de-DE" sz="2000"/>
              <a:t>Befähigung zu konzeptionellem, logischem, strukturellem und algorithmischem Denken, Kreativität und Selbständigkeit</a:t>
            </a:r>
          </a:p>
          <a:p>
            <a:pPr marL="742950" lvl="1" indent="-285750">
              <a:buFont typeface="Arial" panose="020B0604020202020204" pitchFamily="34" charset="0"/>
              <a:buChar char="•"/>
            </a:pPr>
            <a:r>
              <a:rPr lang="de-DE" sz="2000"/>
              <a:t>Kenntnis der mathematischen Grundlagen der IT-Sicherheit, der digitalen Nachrichtenübertragung und -speicherung, der digitalen Bildverarbeitung und der Mustererkennung in multimedialen Daten </a:t>
            </a:r>
          </a:p>
          <a:p>
            <a:pPr marL="742950" lvl="1" indent="-285750">
              <a:buFont typeface="Arial" panose="020B0604020202020204" pitchFamily="34" charset="0"/>
              <a:buChar char="•"/>
            </a:pPr>
            <a:r>
              <a:rPr lang="de-DE" sz="2000"/>
              <a:t>Vielfältige Chancen auf dem Arbeitsmarkt, zum Beispiel in den Bereichen IT, Öffentlicher Dienst, Social Media, Unternehmensberatung, Softwareentwicklung, Medizintechnik, uvm.</a:t>
            </a:r>
          </a:p>
          <a:p>
            <a:pPr marL="285750" indent="-285750">
              <a:buFont typeface="Arial" panose="020B0604020202020204" pitchFamily="34" charset="0"/>
              <a:buChar char="•"/>
            </a:pPr>
            <a:endParaRPr lang="de-DE" sz="2000"/>
          </a:p>
        </p:txBody>
      </p:sp>
    </p:spTree>
    <p:extLst>
      <p:ext uri="{BB962C8B-B14F-4D97-AF65-F5344CB8AC3E}">
        <p14:creationId xmlns:p14="http://schemas.microsoft.com/office/powerpoint/2010/main" val="3853736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Digitale Medienkultur</a:t>
            </a:r>
          </a:p>
        </p:txBody>
      </p:sp>
      <p:sp>
        <p:nvSpPr>
          <p:cNvPr id="7" name="Rectangle 6">
            <a:extLst>
              <a:ext uri="{FF2B5EF4-FFF2-40B4-BE49-F238E27FC236}">
                <a16:creationId xmlns:a16="http://schemas.microsoft.com/office/drawing/2014/main" id="{50DEA46C-AD2C-4430-B5BD-1D7A8DED6193}"/>
              </a:ext>
            </a:extLst>
          </p:cNvPr>
          <p:cNvSpPr/>
          <p:nvPr/>
        </p:nvSpPr>
        <p:spPr>
          <a:xfrm>
            <a:off x="947737" y="1859477"/>
            <a:ext cx="10870189" cy="4401205"/>
          </a:xfrm>
          <a:prstGeom prst="rect">
            <a:avLst/>
          </a:prstGeom>
        </p:spPr>
        <p:txBody>
          <a:bodyPr wrap="square">
            <a:spAutoFit/>
          </a:bodyPr>
          <a:lstStyle/>
          <a:p>
            <a:pPr marL="285750" indent="-285750">
              <a:buFont typeface="Arial" panose="020B0604020202020204" pitchFamily="34" charset="0"/>
              <a:buChar char="•"/>
            </a:pPr>
            <a:r>
              <a:rPr lang="de-DE" sz="2000" b="1"/>
              <a:t>Hochschule</a:t>
            </a:r>
            <a:r>
              <a:rPr lang="de-DE" sz="2000"/>
              <a:t>: Filmuniversität Babelsberg Konrad Wolf</a:t>
            </a:r>
          </a:p>
          <a:p>
            <a:pPr marL="285750" indent="-285750">
              <a:buFont typeface="Arial" panose="020B0604020202020204" pitchFamily="34" charset="0"/>
              <a:buChar char="•"/>
            </a:pPr>
            <a:r>
              <a:rPr lang="de-DE" sz="2000" b="1"/>
              <a:t>Abschlussgrad</a:t>
            </a:r>
            <a:r>
              <a:rPr lang="de-DE" sz="2000"/>
              <a:t>: Bachelor of Arts</a:t>
            </a:r>
          </a:p>
          <a:p>
            <a:pPr marL="285750" indent="-285750">
              <a:buFont typeface="Arial" panose="020B0604020202020204" pitchFamily="34" charset="0"/>
              <a:buChar char="•"/>
            </a:pPr>
            <a:r>
              <a:rPr lang="de-DE" sz="2000" b="1"/>
              <a:t>Sachgebiete</a:t>
            </a:r>
            <a:r>
              <a:rPr lang="de-DE" sz="2000"/>
              <a:t>: Film</a:t>
            </a:r>
          </a:p>
          <a:p>
            <a:pPr marL="285750" indent="-285750">
              <a:buFont typeface="Arial" panose="020B0604020202020204" pitchFamily="34" charset="0"/>
              <a:buChar char="•"/>
            </a:pPr>
            <a:r>
              <a:rPr lang="de-DE" sz="2000" b="1"/>
              <a:t>Kurzprofil</a:t>
            </a:r>
            <a:r>
              <a:rPr lang="de-DE" sz="2000"/>
              <a:t>:</a:t>
            </a:r>
          </a:p>
          <a:p>
            <a:pPr marL="742950" lvl="1" indent="-285750">
              <a:buFont typeface="Arial" panose="020B0604020202020204" pitchFamily="34" charset="0"/>
              <a:buChar char="•"/>
            </a:pPr>
            <a:r>
              <a:rPr lang="de-DE" sz="2000"/>
              <a:t>Kenntnisse über Medienkultur und gesellschaftliche Bedeutung der digitalen Medien</a:t>
            </a:r>
          </a:p>
          <a:p>
            <a:pPr marL="742950" lvl="1" indent="-285750">
              <a:buFont typeface="Arial" panose="020B0604020202020204" pitchFamily="34" charset="0"/>
              <a:buChar char="•"/>
            </a:pPr>
            <a:r>
              <a:rPr lang="de-DE" sz="2000"/>
              <a:t>Medientheorie und -forschung, Dramaturgie, Produktion und Realisation</a:t>
            </a:r>
          </a:p>
          <a:p>
            <a:pPr marL="742950" lvl="1" indent="-285750">
              <a:buFont typeface="Arial" panose="020B0604020202020204" pitchFamily="34" charset="0"/>
              <a:buChar char="•"/>
            </a:pPr>
            <a:r>
              <a:rPr lang="de-DE" sz="2000"/>
              <a:t>Markt und Einsatzmöglichkeiten</a:t>
            </a:r>
          </a:p>
          <a:p>
            <a:pPr marL="742950" lvl="1" indent="-285750">
              <a:buFont typeface="Arial" panose="020B0604020202020204" pitchFamily="34" charset="0"/>
              <a:buChar char="•"/>
            </a:pPr>
            <a:r>
              <a:rPr lang="de-DE" sz="2000"/>
              <a:t>Grundlagen im Umgang mit digitaler Medientechnik</a:t>
            </a:r>
          </a:p>
          <a:p>
            <a:pPr marL="742950" lvl="1" indent="-285750">
              <a:buFont typeface="Arial" panose="020B0604020202020204" pitchFamily="34" charset="0"/>
              <a:buChar char="•"/>
            </a:pPr>
            <a:r>
              <a:rPr lang="de-DE" sz="2000"/>
              <a:t>Kombination aus wissenschaftlichem und künstlerischem Studium</a:t>
            </a:r>
          </a:p>
          <a:p>
            <a:pPr marL="742950" lvl="1" indent="-285750">
              <a:buFont typeface="Arial" panose="020B0604020202020204" pitchFamily="34" charset="0"/>
              <a:buChar char="•"/>
            </a:pPr>
            <a:r>
              <a:rPr lang="de-DE" sz="2000"/>
              <a:t>Mögliche Tätigkeitsfelder: Redaktionen von Distributionsplattformen, Fernsehsendern und Produktionsfirmen mit Ausrichtung auf digitale Medien, redaktionelle Mitarbeit bei der Erstellung multimedialer/digitaler Plattformen wie auch digitaler Archive sowie die wissenschaftliche Mitarbeit in Einrichtungen der Medien- und Marktforschung</a:t>
            </a:r>
          </a:p>
          <a:p>
            <a:pPr marL="285750" indent="-285750">
              <a:buFont typeface="Arial" panose="020B0604020202020204" pitchFamily="34" charset="0"/>
              <a:buChar char="•"/>
            </a:pPr>
            <a:endParaRPr lang="de-DE" sz="2000"/>
          </a:p>
        </p:txBody>
      </p:sp>
    </p:spTree>
    <p:extLst>
      <p:ext uri="{BB962C8B-B14F-4D97-AF65-F5344CB8AC3E}">
        <p14:creationId xmlns:p14="http://schemas.microsoft.com/office/powerpoint/2010/main" val="2785655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9AF-0C69-4C52-9A8F-3CFD1EA923BF}"/>
              </a:ext>
            </a:extLst>
          </p:cNvPr>
          <p:cNvSpPr>
            <a:spLocks noGrp="1"/>
          </p:cNvSpPr>
          <p:nvPr>
            <p:ph type="title"/>
          </p:nvPr>
        </p:nvSpPr>
        <p:spPr/>
        <p:txBody>
          <a:bodyPr/>
          <a:lstStyle/>
          <a:p>
            <a:r>
              <a:rPr lang="de-DE" b="1">
                <a:solidFill>
                  <a:schemeClr val="accent4"/>
                </a:solidFill>
              </a:rPr>
              <a:t>Wirtschaftsinformatik und digitale Medien</a:t>
            </a:r>
          </a:p>
        </p:txBody>
      </p:sp>
      <p:sp>
        <p:nvSpPr>
          <p:cNvPr id="7" name="Rectangle 6">
            <a:extLst>
              <a:ext uri="{FF2B5EF4-FFF2-40B4-BE49-F238E27FC236}">
                <a16:creationId xmlns:a16="http://schemas.microsoft.com/office/drawing/2014/main" id="{50DEA46C-AD2C-4430-B5BD-1D7A8DED6193}"/>
              </a:ext>
            </a:extLst>
          </p:cNvPr>
          <p:cNvSpPr/>
          <p:nvPr/>
        </p:nvSpPr>
        <p:spPr>
          <a:xfrm>
            <a:off x="947737" y="1859477"/>
            <a:ext cx="10870189" cy="4401205"/>
          </a:xfrm>
          <a:prstGeom prst="rect">
            <a:avLst/>
          </a:prstGeom>
        </p:spPr>
        <p:txBody>
          <a:bodyPr wrap="square">
            <a:spAutoFit/>
          </a:bodyPr>
          <a:lstStyle/>
          <a:p>
            <a:pPr marL="342900" indent="-342900">
              <a:buFont typeface="Arial" panose="020B0604020202020204" pitchFamily="34" charset="0"/>
              <a:buChar char="•"/>
            </a:pPr>
            <a:r>
              <a:rPr lang="de-DE" sz="2000" b="1"/>
              <a:t>Hochschule</a:t>
            </a:r>
            <a:r>
              <a:rPr lang="de-DE" sz="2000"/>
              <a:t>: Hochschule der Medien Stuttgart</a:t>
            </a:r>
          </a:p>
          <a:p>
            <a:pPr marL="342900" indent="-342900">
              <a:buFont typeface="Arial" panose="020B0604020202020204" pitchFamily="34" charset="0"/>
              <a:buChar char="•"/>
            </a:pPr>
            <a:r>
              <a:rPr lang="de-DE" sz="2000" b="1"/>
              <a:t>Abschlussgrad</a:t>
            </a:r>
            <a:r>
              <a:rPr lang="de-DE" sz="2000"/>
              <a:t>: Bachelor of Science</a:t>
            </a:r>
          </a:p>
          <a:p>
            <a:pPr marL="342900" indent="-342900">
              <a:buFont typeface="Arial" panose="020B0604020202020204" pitchFamily="34" charset="0"/>
              <a:buChar char="•"/>
            </a:pPr>
            <a:r>
              <a:rPr lang="de-DE" sz="2000" b="1"/>
              <a:t>Sachgebiete</a:t>
            </a:r>
            <a:r>
              <a:rPr lang="de-DE" sz="2000"/>
              <a:t>: Wirtschaftsinformatik</a:t>
            </a:r>
          </a:p>
          <a:p>
            <a:pPr marL="342900" indent="-342900">
              <a:buFont typeface="Arial" panose="020B0604020202020204" pitchFamily="34" charset="0"/>
              <a:buChar char="•"/>
            </a:pPr>
            <a:r>
              <a:rPr lang="de-DE" sz="2000" b="1"/>
              <a:t>Kurzprofil</a:t>
            </a:r>
            <a:r>
              <a:rPr lang="de-DE" sz="2000"/>
              <a:t>:</a:t>
            </a:r>
          </a:p>
          <a:p>
            <a:pPr marL="800100" lvl="1" indent="-342900">
              <a:buFont typeface="Arial" panose="020B0604020202020204" pitchFamily="34" charset="0"/>
              <a:buChar char="•"/>
            </a:pPr>
            <a:r>
              <a:rPr lang="de-DE" sz="2000"/>
              <a:t>Basiswissen in den Bereichen Ökonomie, Management und Geschäftsprozesse, betriebswirtschaftliche und informationstechnische Kenntnisse</a:t>
            </a:r>
          </a:p>
          <a:p>
            <a:pPr marL="800100" lvl="1" indent="-342900">
              <a:buFont typeface="Arial" panose="020B0604020202020204" pitchFamily="34" charset="0"/>
              <a:buChar char="•"/>
            </a:pPr>
            <a:r>
              <a:rPr lang="de-DE" sz="2000"/>
              <a:t>Verbindung von betriebswirtschaftlichem Denken mit den Möglichkeiten innovativer Technologien</a:t>
            </a:r>
          </a:p>
          <a:p>
            <a:pPr marL="800100" lvl="1" indent="-342900">
              <a:buFont typeface="Arial" panose="020B0604020202020204" pitchFamily="34" charset="0"/>
              <a:buChar char="•"/>
            </a:pPr>
            <a:r>
              <a:rPr lang="de-DE" sz="2000"/>
              <a:t>Ökonomische Zusammenhänge der Medienindustrie</a:t>
            </a:r>
          </a:p>
          <a:p>
            <a:pPr marL="800100" lvl="1" indent="-342900">
              <a:buFont typeface="Arial" panose="020B0604020202020204" pitchFamily="34" charset="0"/>
              <a:buChar char="•"/>
            </a:pPr>
            <a:r>
              <a:rPr lang="de-DE" sz="2000"/>
              <a:t>Forschungsprojekte zum Beispiel zu neuen Geschäftsmodellen im Kontext von Social Media, Cloud Computing und Augmented Reality</a:t>
            </a:r>
          </a:p>
          <a:p>
            <a:pPr marL="800100" lvl="1" indent="-342900">
              <a:buFont typeface="Arial" panose="020B0604020202020204" pitchFamily="34" charset="0"/>
              <a:buChar char="•"/>
            </a:pPr>
            <a:r>
              <a:rPr lang="de-DE" sz="2000"/>
              <a:t>Tätigkeitsfelder: Prozess- und Informationsmanagement, Produkt- und Projektmanagement im Medienbereich, Marketingmanagement</a:t>
            </a:r>
          </a:p>
          <a:p>
            <a:pPr marL="285750" indent="-285750">
              <a:buFont typeface="Arial" panose="020B0604020202020204" pitchFamily="34" charset="0"/>
              <a:buChar char="•"/>
            </a:pPr>
            <a:endParaRPr lang="de-DE" sz="2000"/>
          </a:p>
        </p:txBody>
      </p:sp>
    </p:spTree>
    <p:extLst>
      <p:ext uri="{BB962C8B-B14F-4D97-AF65-F5344CB8AC3E}">
        <p14:creationId xmlns:p14="http://schemas.microsoft.com/office/powerpoint/2010/main" val="2267020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85CC0186A734B44B623B07D96DEEE5D" ma:contentTypeVersion="11" ma:contentTypeDescription="Create a new document." ma:contentTypeScope="" ma:versionID="47e05fc27703e4041ca5ce11cb0295d4">
  <xsd:schema xmlns:xsd="http://www.w3.org/2001/XMLSchema" xmlns:xs="http://www.w3.org/2001/XMLSchema" xmlns:p="http://schemas.microsoft.com/office/2006/metadata/properties" xmlns:ns3="a7a551f8-a103-4eb9-9ded-44cb9a14d3b9" xmlns:ns4="374eff72-976a-4364-a8dc-c4901f38b466" targetNamespace="http://schemas.microsoft.com/office/2006/metadata/properties" ma:root="true" ma:fieldsID="2ccc2faec5f3676c651a18fff3253127" ns3:_="" ns4:_="">
    <xsd:import namespace="a7a551f8-a103-4eb9-9ded-44cb9a14d3b9"/>
    <xsd:import namespace="374eff72-976a-4364-a8dc-c4901f38b46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4:SharedWithUsers" minOccurs="0"/>
                <xsd:element ref="ns4:SharedWithDetails" minOccurs="0"/>
                <xsd:element ref="ns4:SharingHintHash" minOccurs="0"/>
                <xsd:element ref="ns3:MediaServiceOCR" minOccurs="0"/>
                <xsd:element ref="ns3:MediaServiceEventHashCode" minOccurs="0"/>
                <xsd:element ref="ns3:MediaServiceGenerationTim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a551f8-a103-4eb9-9ded-44cb9a14d3b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4eff72-976a-4364-a8dc-c4901f38b46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E6193B4-0E83-42B7-A179-1B4A4FCC037A}">
  <ds:schemaRefs>
    <ds:schemaRef ds:uri="http://schemas.microsoft.com/sharepoint/v3/contenttype/forms"/>
  </ds:schemaRefs>
</ds:datastoreItem>
</file>

<file path=customXml/itemProps2.xml><?xml version="1.0" encoding="utf-8"?>
<ds:datastoreItem xmlns:ds="http://schemas.openxmlformats.org/officeDocument/2006/customXml" ds:itemID="{6FA9ABFE-1F23-4C28-BA20-F5EE6F90F6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a551f8-a103-4eb9-9ded-44cb9a14d3b9"/>
    <ds:schemaRef ds:uri="374eff72-976a-4364-a8dc-c4901f38b4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63FB6C-12B9-4F26-97E3-80DF554F9C01}">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374eff72-976a-4364-a8dc-c4901f38b466"/>
    <ds:schemaRef ds:uri="http://purl.org/dc/terms/"/>
    <ds:schemaRef ds:uri="http://schemas.openxmlformats.org/package/2006/metadata/core-properties"/>
    <ds:schemaRef ds:uri="a7a551f8-a103-4eb9-9ded-44cb9a14d3b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1738</Words>
  <Application>Microsoft Office PowerPoint</Application>
  <PresentationFormat>Widescreen</PresentationFormat>
  <Paragraphs>208</Paragraphs>
  <Slides>22</Slides>
  <Notes>17</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Calibri</vt:lpstr>
      <vt:lpstr>Calibri Light</vt:lpstr>
      <vt:lpstr>Graphik</vt:lpstr>
      <vt:lpstr>Wingdings</vt:lpstr>
      <vt:lpstr>Office Theme</vt:lpstr>
      <vt:lpstr>1_Office Theme</vt:lpstr>
      <vt:lpstr>Digitale Jobprofile – Studiengänge </vt:lpstr>
      <vt:lpstr>PowerPoint Presentation</vt:lpstr>
      <vt:lpstr>PowerPoint Presentation</vt:lpstr>
      <vt:lpstr>Video zur Einführung </vt:lpstr>
      <vt:lpstr>Durch die Digitalisierung sind viele Berufe entstanden und werden noch entstehen</vt:lpstr>
      <vt:lpstr>Digitale Kenntnisse sind gefragt</vt:lpstr>
      <vt:lpstr>Übung 1: Passende Studiengänge finden</vt:lpstr>
      <vt:lpstr>Digital Media Marketing</vt:lpstr>
      <vt:lpstr>Digital Design (Brand Design)</vt:lpstr>
      <vt:lpstr>Digital Philology</vt:lpstr>
      <vt:lpstr>Betriebswirtschaftslehre –  Digitale Wirtschaft </vt:lpstr>
      <vt:lpstr>Übung 2: Stelle dein passendes digitales Studium vor </vt:lpstr>
      <vt:lpstr>Weitere Hinweise </vt:lpstr>
      <vt:lpstr>Check Point</vt:lpstr>
      <vt:lpstr>PowerPoint Presentation</vt:lpstr>
      <vt:lpstr>Du bist dran!</vt:lpstr>
      <vt:lpstr>Ansprechpartner und weiterführende Links</vt:lpstr>
      <vt:lpstr>Back Up</vt:lpstr>
      <vt:lpstr>Media and Communications for Digital Business</vt:lpstr>
      <vt:lpstr>Angewandte Mathematik in digitalen Medien</vt:lpstr>
      <vt:lpstr>Digitale Medienkultur</vt:lpstr>
      <vt:lpstr>Wirtschaftsinformatik und digitale Medien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Deringer, Jessica</dc:creator>
  <cp:lastModifiedBy>Kahabka, Diana</cp:lastModifiedBy>
  <cp:revision>51</cp:revision>
  <dcterms:created xsi:type="dcterms:W3CDTF">2019-08-20T11:37:50Z</dcterms:created>
  <dcterms:modified xsi:type="dcterms:W3CDTF">2020-11-26T09:45:49Z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0x010100E85CC0186A734B44B623B07D96DEEE5D</vt:lpwstr>
  </property>
</Properties>
</file>