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6858000" type="screen4x3"/>
  <p:notesSz cx="6858000" cy="9144000"/>
  <p:defaultTex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DDDDDD"/>
    <a:srgbClr val="00CC00"/>
    <a:srgbClr val="009900"/>
    <a:srgbClr val="008000"/>
    <a:srgbClr val="0066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773" autoAdjust="0"/>
    <p:restoredTop sz="94660"/>
  </p:normalViewPr>
  <p:slideViewPr>
    <p:cSldViewPr>
      <p:cViewPr>
        <p:scale>
          <a:sx n="100" d="100"/>
          <a:sy n="100" d="100"/>
        </p:scale>
        <p:origin x="-1104" y="77"/>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lvl1pPr>
              <a:defRPr/>
            </a:lvl1pPr>
          </a:lstStyle>
          <a:p>
            <a:pPr>
              <a:defRPr/>
            </a:pPr>
            <a:fld id="{4C1587D5-83ED-40C6-926E-20B1788FA6FC}" type="datetimeFigureOut">
              <a:rPr lang="de-DE"/>
              <a:pPr>
                <a:defRPr/>
              </a:pPr>
              <a:t>06.01.2019</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C79FB454-D752-4A32-A3FA-99761B2AB759}" type="slidenum">
              <a:rPr lang="de-DE"/>
              <a:pPr>
                <a:defRPr/>
              </a:pPr>
              <a:t>‹Nr.›</a:t>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pPr>
              <a:defRPr/>
            </a:pPr>
            <a:fld id="{9D6555D9-AC28-44E7-BEBB-9235A18612ED}" type="datetimeFigureOut">
              <a:rPr lang="de-DE"/>
              <a:pPr>
                <a:defRPr/>
              </a:pPr>
              <a:t>06.01.2019</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8171C5CA-3759-4536-A6D2-4D6F2B7D7FCF}" type="slidenum">
              <a:rPr lang="de-DE"/>
              <a:pPr>
                <a:defRPr/>
              </a:pPr>
              <a:t>‹Nr.›</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Textmasterformate durch Klicken bearbeiten</a:t>
            </a:r>
          </a:p>
        </p:txBody>
      </p:sp>
      <p:sp>
        <p:nvSpPr>
          <p:cNvPr id="4" name="Datumsplatzhalter 3"/>
          <p:cNvSpPr>
            <a:spLocks noGrp="1"/>
          </p:cNvSpPr>
          <p:nvPr>
            <p:ph type="dt" sz="half" idx="10"/>
          </p:nvPr>
        </p:nvSpPr>
        <p:spPr/>
        <p:txBody>
          <a:bodyPr/>
          <a:lstStyle>
            <a:lvl1pPr>
              <a:defRPr/>
            </a:lvl1pPr>
          </a:lstStyle>
          <a:p>
            <a:pPr>
              <a:defRPr/>
            </a:pPr>
            <a:fld id="{67B338B1-ACF9-47A2-8709-91A2DED42B8A}" type="datetimeFigureOut">
              <a:rPr lang="de-DE"/>
              <a:pPr>
                <a:defRPr/>
              </a:pPr>
              <a:t>06.01.2019</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24DA0A89-5956-487A-98A0-5490C4ACDA25}" type="slidenum">
              <a:rPr lang="de-DE"/>
              <a:pPr>
                <a:defRPr/>
              </a:pPr>
              <a:t>‹Nr.›</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3"/>
          <p:cNvSpPr>
            <a:spLocks noGrp="1"/>
          </p:cNvSpPr>
          <p:nvPr>
            <p:ph type="dt" sz="half" idx="10"/>
          </p:nvPr>
        </p:nvSpPr>
        <p:spPr/>
        <p:txBody>
          <a:bodyPr/>
          <a:lstStyle>
            <a:lvl1pPr>
              <a:defRPr/>
            </a:lvl1pPr>
          </a:lstStyle>
          <a:p>
            <a:pPr>
              <a:defRPr/>
            </a:pPr>
            <a:fld id="{DC5819F0-A6D7-4D4B-B5D5-DE0BD5D95757}" type="datetimeFigureOut">
              <a:rPr lang="de-DE"/>
              <a:pPr>
                <a:defRPr/>
              </a:pPr>
              <a:t>06.01.2019</a:t>
            </a:fld>
            <a:endParaRPr lang="de-DE"/>
          </a:p>
        </p:txBody>
      </p:sp>
      <p:sp>
        <p:nvSpPr>
          <p:cNvPr id="6" name="Fußzeilenplatzhalter 4"/>
          <p:cNvSpPr>
            <a:spLocks noGrp="1"/>
          </p:cNvSpPr>
          <p:nvPr>
            <p:ph type="ftr" sz="quarter" idx="11"/>
          </p:nvPr>
        </p:nvSpPr>
        <p:spPr/>
        <p:txBody>
          <a:bodyPr/>
          <a:lstStyle>
            <a:lvl1pPr>
              <a:defRPr/>
            </a:lvl1pPr>
          </a:lstStyle>
          <a:p>
            <a:pPr>
              <a:defRPr/>
            </a:pPr>
            <a:endParaRPr lang="de-DE"/>
          </a:p>
        </p:txBody>
      </p:sp>
      <p:sp>
        <p:nvSpPr>
          <p:cNvPr id="7" name="Foliennummernplatzhalter 5"/>
          <p:cNvSpPr>
            <a:spLocks noGrp="1"/>
          </p:cNvSpPr>
          <p:nvPr>
            <p:ph type="sldNum" sz="quarter" idx="12"/>
          </p:nvPr>
        </p:nvSpPr>
        <p:spPr/>
        <p:txBody>
          <a:bodyPr/>
          <a:lstStyle>
            <a:lvl1pPr>
              <a:defRPr/>
            </a:lvl1pPr>
          </a:lstStyle>
          <a:p>
            <a:pPr>
              <a:defRPr/>
            </a:pPr>
            <a:fld id="{8C7C7D37-B173-4E94-A0D9-046C080C4610}" type="slidenum">
              <a:rPr lang="de-DE"/>
              <a:pPr>
                <a:defRPr/>
              </a:pPr>
              <a:t>‹Nr.›</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3"/>
          <p:cNvSpPr>
            <a:spLocks noGrp="1"/>
          </p:cNvSpPr>
          <p:nvPr>
            <p:ph type="dt" sz="half" idx="10"/>
          </p:nvPr>
        </p:nvSpPr>
        <p:spPr/>
        <p:txBody>
          <a:bodyPr/>
          <a:lstStyle>
            <a:lvl1pPr>
              <a:defRPr/>
            </a:lvl1pPr>
          </a:lstStyle>
          <a:p>
            <a:pPr>
              <a:defRPr/>
            </a:pPr>
            <a:fld id="{BC6A48E4-B137-44C1-8046-87B3AD2E7473}" type="datetimeFigureOut">
              <a:rPr lang="de-DE"/>
              <a:pPr>
                <a:defRPr/>
              </a:pPr>
              <a:t>06.01.2019</a:t>
            </a:fld>
            <a:endParaRPr lang="de-DE"/>
          </a:p>
        </p:txBody>
      </p:sp>
      <p:sp>
        <p:nvSpPr>
          <p:cNvPr id="8" name="Fußzeilenplatzhalter 4"/>
          <p:cNvSpPr>
            <a:spLocks noGrp="1"/>
          </p:cNvSpPr>
          <p:nvPr>
            <p:ph type="ftr" sz="quarter" idx="11"/>
          </p:nvPr>
        </p:nvSpPr>
        <p:spPr/>
        <p:txBody>
          <a:bodyPr/>
          <a:lstStyle>
            <a:lvl1pPr>
              <a:defRPr/>
            </a:lvl1pPr>
          </a:lstStyle>
          <a:p>
            <a:pPr>
              <a:defRPr/>
            </a:pPr>
            <a:endParaRPr lang="de-DE"/>
          </a:p>
        </p:txBody>
      </p:sp>
      <p:sp>
        <p:nvSpPr>
          <p:cNvPr id="9" name="Foliennummernplatzhalter 5"/>
          <p:cNvSpPr>
            <a:spLocks noGrp="1"/>
          </p:cNvSpPr>
          <p:nvPr>
            <p:ph type="sldNum" sz="quarter" idx="12"/>
          </p:nvPr>
        </p:nvSpPr>
        <p:spPr/>
        <p:txBody>
          <a:bodyPr/>
          <a:lstStyle>
            <a:lvl1pPr>
              <a:defRPr/>
            </a:lvl1pPr>
          </a:lstStyle>
          <a:p>
            <a:pPr>
              <a:defRPr/>
            </a:pPr>
            <a:fld id="{1E276F01-6608-4981-BDB9-D89734C4AFD7}" type="slidenum">
              <a:rPr lang="de-DE"/>
              <a:pPr>
                <a:defRPr/>
              </a:pPr>
              <a:t>‹Nr.›</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3"/>
          <p:cNvSpPr>
            <a:spLocks noGrp="1"/>
          </p:cNvSpPr>
          <p:nvPr>
            <p:ph type="dt" sz="half" idx="10"/>
          </p:nvPr>
        </p:nvSpPr>
        <p:spPr/>
        <p:txBody>
          <a:bodyPr/>
          <a:lstStyle>
            <a:lvl1pPr>
              <a:defRPr/>
            </a:lvl1pPr>
          </a:lstStyle>
          <a:p>
            <a:pPr>
              <a:defRPr/>
            </a:pPr>
            <a:fld id="{1CE7E012-2AC4-4CF8-9718-ED430DEEC0AF}" type="datetimeFigureOut">
              <a:rPr lang="de-DE"/>
              <a:pPr>
                <a:defRPr/>
              </a:pPr>
              <a:t>06.01.2019</a:t>
            </a:fld>
            <a:endParaRPr lang="de-DE"/>
          </a:p>
        </p:txBody>
      </p:sp>
      <p:sp>
        <p:nvSpPr>
          <p:cNvPr id="4" name="Fußzeilenplatzhalter 4"/>
          <p:cNvSpPr>
            <a:spLocks noGrp="1"/>
          </p:cNvSpPr>
          <p:nvPr>
            <p:ph type="ftr" sz="quarter" idx="11"/>
          </p:nvPr>
        </p:nvSpPr>
        <p:spPr/>
        <p:txBody>
          <a:bodyPr/>
          <a:lstStyle>
            <a:lvl1pPr>
              <a:defRPr/>
            </a:lvl1pPr>
          </a:lstStyle>
          <a:p>
            <a:pPr>
              <a:defRPr/>
            </a:pPr>
            <a:endParaRPr lang="de-DE"/>
          </a:p>
        </p:txBody>
      </p:sp>
      <p:sp>
        <p:nvSpPr>
          <p:cNvPr id="5" name="Foliennummernplatzhalter 5"/>
          <p:cNvSpPr>
            <a:spLocks noGrp="1"/>
          </p:cNvSpPr>
          <p:nvPr>
            <p:ph type="sldNum" sz="quarter" idx="12"/>
          </p:nvPr>
        </p:nvSpPr>
        <p:spPr/>
        <p:txBody>
          <a:bodyPr/>
          <a:lstStyle>
            <a:lvl1pPr>
              <a:defRPr/>
            </a:lvl1pPr>
          </a:lstStyle>
          <a:p>
            <a:pPr>
              <a:defRPr/>
            </a:pPr>
            <a:fld id="{52B209C0-BC5F-42CB-8634-7288427D7A47}" type="slidenum">
              <a:rPr lang="de-DE"/>
              <a:pPr>
                <a:defRPr/>
              </a:pPr>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3"/>
          <p:cNvSpPr>
            <a:spLocks noGrp="1"/>
          </p:cNvSpPr>
          <p:nvPr>
            <p:ph type="dt" sz="half" idx="10"/>
          </p:nvPr>
        </p:nvSpPr>
        <p:spPr/>
        <p:txBody>
          <a:bodyPr/>
          <a:lstStyle>
            <a:lvl1pPr>
              <a:defRPr/>
            </a:lvl1pPr>
          </a:lstStyle>
          <a:p>
            <a:pPr>
              <a:defRPr/>
            </a:pPr>
            <a:fld id="{CE9E21EC-E6DF-4115-B9FA-02F046E60E3D}" type="datetimeFigureOut">
              <a:rPr lang="de-DE"/>
              <a:pPr>
                <a:defRPr/>
              </a:pPr>
              <a:t>06.01.2019</a:t>
            </a:fld>
            <a:endParaRPr lang="de-DE"/>
          </a:p>
        </p:txBody>
      </p:sp>
      <p:sp>
        <p:nvSpPr>
          <p:cNvPr id="3" name="Fußzeilenplatzhalter 4"/>
          <p:cNvSpPr>
            <a:spLocks noGrp="1"/>
          </p:cNvSpPr>
          <p:nvPr>
            <p:ph type="ftr" sz="quarter" idx="11"/>
          </p:nvPr>
        </p:nvSpPr>
        <p:spPr/>
        <p:txBody>
          <a:bodyPr/>
          <a:lstStyle>
            <a:lvl1pPr>
              <a:defRPr/>
            </a:lvl1pPr>
          </a:lstStyle>
          <a:p>
            <a:pPr>
              <a:defRPr/>
            </a:pPr>
            <a:endParaRPr lang="de-DE"/>
          </a:p>
        </p:txBody>
      </p:sp>
      <p:sp>
        <p:nvSpPr>
          <p:cNvPr id="4" name="Foliennummernplatzhalter 5"/>
          <p:cNvSpPr>
            <a:spLocks noGrp="1"/>
          </p:cNvSpPr>
          <p:nvPr>
            <p:ph type="sldNum" sz="quarter" idx="12"/>
          </p:nvPr>
        </p:nvSpPr>
        <p:spPr/>
        <p:txBody>
          <a:bodyPr/>
          <a:lstStyle>
            <a:lvl1pPr>
              <a:defRPr/>
            </a:lvl1pPr>
          </a:lstStyle>
          <a:p>
            <a:pPr>
              <a:defRPr/>
            </a:pPr>
            <a:fld id="{FCBB18B8-4D42-4A08-A2AB-2C28BD636FCB}" type="slidenum">
              <a:rPr lang="de-DE"/>
              <a:pPr>
                <a:defRPr/>
              </a:pPr>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3"/>
          <p:cNvSpPr>
            <a:spLocks noGrp="1"/>
          </p:cNvSpPr>
          <p:nvPr>
            <p:ph type="dt" sz="half" idx="10"/>
          </p:nvPr>
        </p:nvSpPr>
        <p:spPr/>
        <p:txBody>
          <a:bodyPr/>
          <a:lstStyle>
            <a:lvl1pPr>
              <a:defRPr/>
            </a:lvl1pPr>
          </a:lstStyle>
          <a:p>
            <a:pPr>
              <a:defRPr/>
            </a:pPr>
            <a:fld id="{55035716-71FA-4337-B6FE-2557D5827978}" type="datetimeFigureOut">
              <a:rPr lang="de-DE"/>
              <a:pPr>
                <a:defRPr/>
              </a:pPr>
              <a:t>06.01.2019</a:t>
            </a:fld>
            <a:endParaRPr lang="de-DE"/>
          </a:p>
        </p:txBody>
      </p:sp>
      <p:sp>
        <p:nvSpPr>
          <p:cNvPr id="6" name="Fußzeilenplatzhalter 4"/>
          <p:cNvSpPr>
            <a:spLocks noGrp="1"/>
          </p:cNvSpPr>
          <p:nvPr>
            <p:ph type="ftr" sz="quarter" idx="11"/>
          </p:nvPr>
        </p:nvSpPr>
        <p:spPr/>
        <p:txBody>
          <a:bodyPr/>
          <a:lstStyle>
            <a:lvl1pPr>
              <a:defRPr/>
            </a:lvl1pPr>
          </a:lstStyle>
          <a:p>
            <a:pPr>
              <a:defRPr/>
            </a:pPr>
            <a:endParaRPr lang="de-DE"/>
          </a:p>
        </p:txBody>
      </p:sp>
      <p:sp>
        <p:nvSpPr>
          <p:cNvPr id="7" name="Foliennummernplatzhalter 5"/>
          <p:cNvSpPr>
            <a:spLocks noGrp="1"/>
          </p:cNvSpPr>
          <p:nvPr>
            <p:ph type="sldNum" sz="quarter" idx="12"/>
          </p:nvPr>
        </p:nvSpPr>
        <p:spPr/>
        <p:txBody>
          <a:bodyPr/>
          <a:lstStyle>
            <a:lvl1pPr>
              <a:defRPr/>
            </a:lvl1pPr>
          </a:lstStyle>
          <a:p>
            <a:pPr>
              <a:defRPr/>
            </a:pPr>
            <a:fld id="{E4D351B2-7AAE-4694-8E5D-E721EF1000EC}" type="slidenum">
              <a:rPr lang="de-DE"/>
              <a:pPr>
                <a:defRPr/>
              </a:pPr>
              <a:t>‹Nr.›</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3"/>
          <p:cNvSpPr>
            <a:spLocks noGrp="1"/>
          </p:cNvSpPr>
          <p:nvPr>
            <p:ph type="dt" sz="half" idx="10"/>
          </p:nvPr>
        </p:nvSpPr>
        <p:spPr/>
        <p:txBody>
          <a:bodyPr/>
          <a:lstStyle>
            <a:lvl1pPr>
              <a:defRPr/>
            </a:lvl1pPr>
          </a:lstStyle>
          <a:p>
            <a:pPr>
              <a:defRPr/>
            </a:pPr>
            <a:fld id="{FCBF56B1-4127-4571-ACEA-4A52574A6371}" type="datetimeFigureOut">
              <a:rPr lang="de-DE"/>
              <a:pPr>
                <a:defRPr/>
              </a:pPr>
              <a:t>06.01.2019</a:t>
            </a:fld>
            <a:endParaRPr lang="de-DE"/>
          </a:p>
        </p:txBody>
      </p:sp>
      <p:sp>
        <p:nvSpPr>
          <p:cNvPr id="6" name="Fußzeilenplatzhalter 4"/>
          <p:cNvSpPr>
            <a:spLocks noGrp="1"/>
          </p:cNvSpPr>
          <p:nvPr>
            <p:ph type="ftr" sz="quarter" idx="11"/>
          </p:nvPr>
        </p:nvSpPr>
        <p:spPr/>
        <p:txBody>
          <a:bodyPr/>
          <a:lstStyle>
            <a:lvl1pPr>
              <a:defRPr/>
            </a:lvl1pPr>
          </a:lstStyle>
          <a:p>
            <a:pPr>
              <a:defRPr/>
            </a:pPr>
            <a:endParaRPr lang="de-DE"/>
          </a:p>
        </p:txBody>
      </p:sp>
      <p:sp>
        <p:nvSpPr>
          <p:cNvPr id="7" name="Foliennummernplatzhalter 5"/>
          <p:cNvSpPr>
            <a:spLocks noGrp="1"/>
          </p:cNvSpPr>
          <p:nvPr>
            <p:ph type="sldNum" sz="quarter" idx="12"/>
          </p:nvPr>
        </p:nvSpPr>
        <p:spPr/>
        <p:txBody>
          <a:bodyPr/>
          <a:lstStyle>
            <a:lvl1pPr>
              <a:defRPr/>
            </a:lvl1pPr>
          </a:lstStyle>
          <a:p>
            <a:pPr>
              <a:defRPr/>
            </a:pPr>
            <a:fld id="{735EC071-862F-4853-A335-517A0D7F7F43}" type="slidenum">
              <a:rPr lang="de-DE"/>
              <a:pPr>
                <a:defRPr/>
              </a:pPr>
              <a:t>‹Nr.›</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pPr>
              <a:defRPr/>
            </a:pPr>
            <a:fld id="{1ABF48A9-4735-477B-B7C9-66451FA8CDC6}" type="datetimeFigureOut">
              <a:rPr lang="de-DE"/>
              <a:pPr>
                <a:defRPr/>
              </a:pPr>
              <a:t>06.01.2019</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DCB8C517-442E-403D-A7DE-5132C08BDED9}" type="slidenum">
              <a:rPr lang="de-DE"/>
              <a:pPr>
                <a:defRPr/>
              </a:pPr>
              <a:t>‹Nr.›</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pPr>
              <a:defRPr/>
            </a:pPr>
            <a:fld id="{7A1E6065-F9DB-4E47-80AB-06C7F58F36BA}" type="datetimeFigureOut">
              <a:rPr lang="de-DE"/>
              <a:pPr>
                <a:defRPr/>
              </a:pPr>
              <a:t>06.01.2019</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E5FF986B-E8F2-422F-98F0-90FD4159E141}" type="slidenum">
              <a:rPr lang="de-DE"/>
              <a:pPr>
                <a:defRPr/>
              </a:pPr>
              <a:t>‹Nr.›</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elplatzhalt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e-DE" smtClean="0"/>
              <a:t>Titelmasterformat durch Klicken bearbeiten</a:t>
            </a:r>
          </a:p>
        </p:txBody>
      </p:sp>
      <p:sp>
        <p:nvSpPr>
          <p:cNvPr id="1027" name="Textplatzhalt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F0D42C3D-4E5E-4030-B92E-B641DFF882C8}" type="datetimeFigureOut">
              <a:rPr lang="de-DE"/>
              <a:pPr>
                <a:defRPr/>
              </a:pPr>
              <a:t>06.01.2019</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A7D28F6C-EB96-42A6-955E-45CC5A14B5C2}" type="slidenum">
              <a:rPr lang="de-DE"/>
              <a:pPr>
                <a:defRPr/>
              </a:pPr>
              <a:t>‹Nr.›</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image" Target="../media/image11.jpeg"/><Relationship Id="rId18" Type="http://schemas.openxmlformats.org/officeDocument/2006/relationships/image" Target="../media/image16.jpeg"/><Relationship Id="rId3" Type="http://schemas.openxmlformats.org/officeDocument/2006/relationships/image" Target="../media/image2.jpeg"/><Relationship Id="rId7" Type="http://schemas.openxmlformats.org/officeDocument/2006/relationships/image" Target="../media/image5.jpeg"/><Relationship Id="rId12" Type="http://schemas.openxmlformats.org/officeDocument/2006/relationships/image" Target="../media/image10.jpeg"/><Relationship Id="rId17" Type="http://schemas.openxmlformats.org/officeDocument/2006/relationships/image" Target="../media/image15.jpeg"/><Relationship Id="rId2" Type="http://schemas.openxmlformats.org/officeDocument/2006/relationships/image" Target="../media/image1.jpeg"/><Relationship Id="rId16" Type="http://schemas.openxmlformats.org/officeDocument/2006/relationships/image" Target="../media/image14.jpeg"/><Relationship Id="rId20" Type="http://schemas.openxmlformats.org/officeDocument/2006/relationships/image" Target="../media/image18.jpeg"/><Relationship Id="rId1" Type="http://schemas.openxmlformats.org/officeDocument/2006/relationships/slideLayout" Target="../slideLayouts/slideLayout1.xml"/><Relationship Id="rId6" Type="http://schemas.openxmlformats.org/officeDocument/2006/relationships/hyperlink" Target="http://www.zauberhafte-physik.net/" TargetMode="External"/><Relationship Id="rId11" Type="http://schemas.openxmlformats.org/officeDocument/2006/relationships/image" Target="../media/image9.jpeg"/><Relationship Id="rId5" Type="http://schemas.openxmlformats.org/officeDocument/2006/relationships/image" Target="../media/image4.jpeg"/><Relationship Id="rId15" Type="http://schemas.openxmlformats.org/officeDocument/2006/relationships/image" Target="../media/image13.jpeg"/><Relationship Id="rId10" Type="http://schemas.openxmlformats.org/officeDocument/2006/relationships/image" Target="../media/image8.jpeg"/><Relationship Id="rId19" Type="http://schemas.openxmlformats.org/officeDocument/2006/relationships/image" Target="../media/image17.jpeg"/><Relationship Id="rId4" Type="http://schemas.openxmlformats.org/officeDocument/2006/relationships/image" Target="../media/image3.jpeg"/><Relationship Id="rId9" Type="http://schemas.openxmlformats.org/officeDocument/2006/relationships/image" Target="../media/image7.jpeg"/><Relationship Id="rId14" Type="http://schemas.openxmlformats.org/officeDocument/2006/relationships/image" Target="../media/image12.jpeg"/></Relationships>
</file>

<file path=ppt/slides/_rels/slide2.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hyperlink" Target="http://www.zauberhafte-physik.net/" TargetMode="External"/><Relationship Id="rId7" Type="http://schemas.openxmlformats.org/officeDocument/2006/relationships/image" Target="../media/image22.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21.jpeg"/><Relationship Id="rId11" Type="http://schemas.openxmlformats.org/officeDocument/2006/relationships/image" Target="../media/image26.jpeg"/><Relationship Id="rId5" Type="http://schemas.openxmlformats.org/officeDocument/2006/relationships/image" Target="../media/image20.jpeg"/><Relationship Id="rId10" Type="http://schemas.openxmlformats.org/officeDocument/2006/relationships/image" Target="../media/image25.jpeg"/><Relationship Id="rId4" Type="http://schemas.openxmlformats.org/officeDocument/2006/relationships/image" Target="../media/image19.jpeg"/><Relationship Id="rId9" Type="http://schemas.openxmlformats.org/officeDocument/2006/relationships/image" Target="../media/image2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ext Box 67"/>
          <p:cNvSpPr txBox="1">
            <a:spLocks noChangeArrowheads="1"/>
          </p:cNvSpPr>
          <p:nvPr/>
        </p:nvSpPr>
        <p:spPr bwMode="auto">
          <a:xfrm>
            <a:off x="6300788" y="5661025"/>
            <a:ext cx="2622550" cy="365125"/>
          </a:xfrm>
          <a:prstGeom prst="rect">
            <a:avLst/>
          </a:prstGeom>
          <a:noFill/>
          <a:ln w="9525">
            <a:noFill/>
            <a:miter lim="800000"/>
            <a:headEnd/>
            <a:tailEnd/>
          </a:ln>
        </p:spPr>
        <p:txBody>
          <a:bodyPr wrap="none">
            <a:spAutoFit/>
          </a:bodyPr>
          <a:lstStyle/>
          <a:p>
            <a:r>
              <a:rPr lang="de-DE" sz="900"/>
              <a:t>Weitere Instrumente: Panflöte, Trillerpfeife,</a:t>
            </a:r>
          </a:p>
          <a:p>
            <a:r>
              <a:rPr lang="de-DE" sz="900"/>
              <a:t>Tröte, Donnerröhre, Klangschale, Heulschlauch.</a:t>
            </a:r>
          </a:p>
        </p:txBody>
      </p:sp>
      <p:sp>
        <p:nvSpPr>
          <p:cNvPr id="13" name="Titel 12"/>
          <p:cNvSpPr>
            <a:spLocks noGrp="1"/>
          </p:cNvSpPr>
          <p:nvPr>
            <p:ph type="ctrTitle"/>
          </p:nvPr>
        </p:nvSpPr>
        <p:spPr>
          <a:xfrm>
            <a:off x="4978400" y="2349500"/>
            <a:ext cx="2344738" cy="1735138"/>
          </a:xfrm>
          <a:ln cap="flat" algn="ctr">
            <a:solidFill>
              <a:srgbClr val="006600"/>
            </a:solidFill>
          </a:ln>
        </p:spPr>
        <p:txBody>
          <a:bodyPr/>
          <a:lstStyle/>
          <a:p>
            <a:pPr algn="l" eaLnBrk="1" fontAlgn="auto" hangingPunct="1">
              <a:spcAft>
                <a:spcPts val="0"/>
              </a:spcAft>
              <a:defRPr/>
            </a:pPr>
            <a:r>
              <a:rPr lang="de-DE" sz="1200" dirty="0" smtClean="0">
                <a:solidFill>
                  <a:schemeClr val="lt1"/>
                </a:solidFill>
                <a:latin typeface="Arial" pitchFamily="34" charset="0"/>
                <a:ea typeface="+mn-ea"/>
                <a:cs typeface="Arial" pitchFamily="34" charset="0"/>
              </a:rPr>
              <a:t>                          </a:t>
            </a:r>
            <a:endParaRPr lang="de-DE" sz="1200" dirty="0">
              <a:solidFill>
                <a:schemeClr val="lt1"/>
              </a:solidFill>
              <a:latin typeface="Arial" pitchFamily="34" charset="0"/>
              <a:ea typeface="+mn-ea"/>
              <a:cs typeface="Arial" pitchFamily="34" charset="0"/>
            </a:endParaRPr>
          </a:p>
        </p:txBody>
      </p:sp>
      <p:sp>
        <p:nvSpPr>
          <p:cNvPr id="29" name="Rechteck 28"/>
          <p:cNvSpPr>
            <a:spLocks noChangeArrowheads="1"/>
          </p:cNvSpPr>
          <p:nvPr/>
        </p:nvSpPr>
        <p:spPr bwMode="auto">
          <a:xfrm>
            <a:off x="6732588" y="404813"/>
            <a:ext cx="2232025" cy="1873250"/>
          </a:xfrm>
          <a:prstGeom prst="rect">
            <a:avLst/>
          </a:prstGeom>
          <a:noFill/>
          <a:ln w="22225" algn="ctr">
            <a:solidFill>
              <a:srgbClr val="006600"/>
            </a:solidFill>
            <a:miter lim="800000"/>
            <a:headEnd/>
            <a:tailEnd/>
          </a:ln>
        </p:spPr>
        <p:txBody>
          <a:bodyPr anchor="ctr"/>
          <a:lstStyle/>
          <a:p>
            <a:pPr algn="ctr" fontAlgn="auto">
              <a:spcBef>
                <a:spcPts val="0"/>
              </a:spcBef>
              <a:spcAft>
                <a:spcPts val="0"/>
              </a:spcAft>
              <a:defRPr/>
            </a:pPr>
            <a:endParaRPr lang="de-DE">
              <a:solidFill>
                <a:schemeClr val="lt1"/>
              </a:solidFill>
              <a:latin typeface="+mn-lt"/>
              <a:cs typeface="+mn-cs"/>
            </a:endParaRPr>
          </a:p>
        </p:txBody>
      </p:sp>
      <p:sp>
        <p:nvSpPr>
          <p:cNvPr id="13316" name="Textfeld 58"/>
          <p:cNvSpPr txBox="1">
            <a:spLocks noChangeArrowheads="1"/>
          </p:cNvSpPr>
          <p:nvPr/>
        </p:nvSpPr>
        <p:spPr bwMode="auto">
          <a:xfrm>
            <a:off x="179388" y="4149725"/>
            <a:ext cx="2376487" cy="1876425"/>
          </a:xfrm>
          <a:prstGeom prst="rect">
            <a:avLst/>
          </a:prstGeom>
          <a:noFill/>
          <a:ln w="9525">
            <a:solidFill>
              <a:srgbClr val="006600"/>
            </a:solidFill>
            <a:miter lim="800000"/>
            <a:headEnd/>
            <a:tailEnd/>
          </a:ln>
        </p:spPr>
        <p:txBody>
          <a:bodyPr>
            <a:spAutoFit/>
          </a:bodyPr>
          <a:lstStyle/>
          <a:p>
            <a:pPr>
              <a:spcBef>
                <a:spcPct val="20000"/>
              </a:spcBef>
              <a:spcAft>
                <a:spcPct val="10000"/>
              </a:spcAft>
            </a:pPr>
            <a:r>
              <a:rPr lang="de-DE" sz="1200">
                <a:solidFill>
                  <a:srgbClr val="006600"/>
                </a:solidFill>
              </a:rPr>
              <a:t>T9a: Kitzelndes Backpapier</a:t>
            </a:r>
          </a:p>
          <a:p>
            <a:pPr>
              <a:buFontTx/>
              <a:buChar char="•"/>
            </a:pPr>
            <a:r>
              <a:rPr lang="de-DE" sz="1000"/>
              <a:t> Ein gefaltetes Stückchen Backpapier  </a:t>
            </a:r>
          </a:p>
          <a:p>
            <a:r>
              <a:rPr lang="de-DE" sz="1000"/>
              <a:t>zwischen die halb geöffneten Lippen  </a:t>
            </a:r>
          </a:p>
          <a:p>
            <a:r>
              <a:rPr lang="de-DE" sz="1000"/>
              <a:t>stecken und  „la-la-la“ singen. </a:t>
            </a:r>
          </a:p>
          <a:p>
            <a:r>
              <a:rPr lang="de-DE" sz="1000"/>
              <a:t>Wenn die Lippen trocken sind, </a:t>
            </a:r>
          </a:p>
          <a:p>
            <a:r>
              <a:rPr lang="de-DE" sz="1000"/>
              <a:t>tönt und kitzelt es. </a:t>
            </a:r>
            <a:endParaRPr lang="de-DE" sz="800"/>
          </a:p>
          <a:p>
            <a:pPr>
              <a:spcBef>
                <a:spcPct val="10000"/>
              </a:spcBef>
            </a:pPr>
            <a:r>
              <a:rPr lang="de-DE" sz="1200">
                <a:solidFill>
                  <a:srgbClr val="006600"/>
                </a:solidFill>
              </a:rPr>
              <a:t>T9b: Puste-Paula</a:t>
            </a:r>
          </a:p>
          <a:p>
            <a:pPr>
              <a:buFontTx/>
              <a:buChar char="•"/>
            </a:pPr>
            <a:r>
              <a:rPr lang="de-DE" sz="1000"/>
              <a:t>„Paula“ sprechen und die </a:t>
            </a:r>
          </a:p>
          <a:p>
            <a:r>
              <a:rPr lang="de-DE" sz="1000"/>
              <a:t>Hand vor den Mund halten.</a:t>
            </a:r>
          </a:p>
          <a:p>
            <a:pPr>
              <a:buFontTx/>
              <a:buChar char="•"/>
            </a:pPr>
            <a:r>
              <a:rPr lang="de-DE" sz="1000"/>
              <a:t> „Der Potsdamer Postkutscher putzt den Potsdamer Postkutschkasten“</a:t>
            </a:r>
          </a:p>
        </p:txBody>
      </p:sp>
      <p:sp>
        <p:nvSpPr>
          <p:cNvPr id="35" name="Rechteck 34"/>
          <p:cNvSpPr>
            <a:spLocks noChangeArrowheads="1"/>
          </p:cNvSpPr>
          <p:nvPr/>
        </p:nvSpPr>
        <p:spPr bwMode="auto">
          <a:xfrm>
            <a:off x="179388" y="4149725"/>
            <a:ext cx="2487612" cy="1871663"/>
          </a:xfrm>
          <a:prstGeom prst="rect">
            <a:avLst/>
          </a:prstGeom>
          <a:noFill/>
          <a:ln w="25400" algn="ctr">
            <a:noFill/>
            <a:miter lim="800000"/>
            <a:headEnd/>
            <a:tailEnd/>
          </a:ln>
        </p:spPr>
        <p:txBody>
          <a:bodyPr anchor="ctr"/>
          <a:lstStyle/>
          <a:p>
            <a:pPr algn="ctr" fontAlgn="auto">
              <a:spcBef>
                <a:spcPts val="0"/>
              </a:spcBef>
              <a:spcAft>
                <a:spcPts val="0"/>
              </a:spcAft>
              <a:defRPr/>
            </a:pPr>
            <a:endParaRPr lang="de-DE">
              <a:solidFill>
                <a:schemeClr val="lt1"/>
              </a:solidFill>
              <a:latin typeface="+mn-lt"/>
              <a:cs typeface="+mn-cs"/>
            </a:endParaRPr>
          </a:p>
        </p:txBody>
      </p:sp>
      <p:sp>
        <p:nvSpPr>
          <p:cNvPr id="13318" name="Textfeld 68"/>
          <p:cNvSpPr txBox="1">
            <a:spLocks noChangeArrowheads="1"/>
          </p:cNvSpPr>
          <p:nvPr/>
        </p:nvSpPr>
        <p:spPr bwMode="auto">
          <a:xfrm>
            <a:off x="8099425" y="0"/>
            <a:ext cx="1044575" cy="228600"/>
          </a:xfrm>
          <a:prstGeom prst="rect">
            <a:avLst/>
          </a:prstGeom>
          <a:noFill/>
          <a:ln w="9525">
            <a:noFill/>
            <a:miter lim="800000"/>
            <a:headEnd/>
            <a:tailEnd/>
          </a:ln>
        </p:spPr>
        <p:txBody>
          <a:bodyPr>
            <a:spAutoFit/>
          </a:bodyPr>
          <a:lstStyle/>
          <a:p>
            <a:r>
              <a:rPr lang="de-DE" sz="900"/>
              <a:t>Stand: 14.6.15</a:t>
            </a:r>
          </a:p>
        </p:txBody>
      </p:sp>
      <p:sp>
        <p:nvSpPr>
          <p:cNvPr id="10" name="Rechteck 9"/>
          <p:cNvSpPr>
            <a:spLocks noChangeArrowheads="1"/>
          </p:cNvSpPr>
          <p:nvPr/>
        </p:nvSpPr>
        <p:spPr bwMode="auto">
          <a:xfrm>
            <a:off x="179388" y="404813"/>
            <a:ext cx="2243137" cy="1871662"/>
          </a:xfrm>
          <a:prstGeom prst="rect">
            <a:avLst/>
          </a:prstGeom>
          <a:noFill/>
          <a:ln w="22225" algn="ctr">
            <a:solidFill>
              <a:srgbClr val="006600"/>
            </a:solidFill>
            <a:miter lim="800000"/>
            <a:headEnd/>
            <a:tailEnd/>
          </a:ln>
        </p:spPr>
        <p:txBody>
          <a:bodyPr anchor="ctr"/>
          <a:lstStyle/>
          <a:p>
            <a:pPr algn="ctr" fontAlgn="auto">
              <a:spcBef>
                <a:spcPts val="0"/>
              </a:spcBef>
              <a:spcAft>
                <a:spcPts val="0"/>
              </a:spcAft>
              <a:defRPr/>
            </a:pPr>
            <a:endParaRPr lang="de-DE" dirty="0">
              <a:solidFill>
                <a:schemeClr val="lt1"/>
              </a:solidFill>
              <a:latin typeface="+mn-lt"/>
              <a:cs typeface="+mn-cs"/>
            </a:endParaRPr>
          </a:p>
        </p:txBody>
      </p:sp>
      <p:sp>
        <p:nvSpPr>
          <p:cNvPr id="13320" name="Textfeld 39"/>
          <p:cNvSpPr txBox="1">
            <a:spLocks noChangeArrowheads="1"/>
          </p:cNvSpPr>
          <p:nvPr/>
        </p:nvSpPr>
        <p:spPr bwMode="auto">
          <a:xfrm>
            <a:off x="4227513" y="654050"/>
            <a:ext cx="2520950" cy="1006475"/>
          </a:xfrm>
          <a:prstGeom prst="rect">
            <a:avLst/>
          </a:prstGeom>
          <a:noFill/>
          <a:ln w="9525">
            <a:noFill/>
            <a:miter lim="800000"/>
            <a:headEnd/>
            <a:tailEnd/>
          </a:ln>
        </p:spPr>
        <p:txBody>
          <a:bodyPr>
            <a:spAutoFit/>
          </a:bodyPr>
          <a:lstStyle/>
          <a:p>
            <a:pPr>
              <a:spcAft>
                <a:spcPts val="500"/>
              </a:spcAft>
            </a:pPr>
            <a:r>
              <a:rPr lang="de-DE" sz="1000"/>
              <a:t>Ein kleines Metalllineal mit einer Hand  so auf den Tisch drücken, dass erst 3 cm, dann 5 cm und dann 7 cm überstehen. Den überstehenden Teil nach unten drücken und dann los lassen. Wie hängt die Tonhöhe von der Länge des über-</a:t>
            </a:r>
          </a:p>
        </p:txBody>
      </p:sp>
      <p:pic>
        <p:nvPicPr>
          <p:cNvPr id="13321" name="Picture 8" descr="E:\3-Grundschulphysik\Experimente AKUSTIK\Einzelzeichnungen\T2-Metalllineal.jpg"/>
          <p:cNvPicPr>
            <a:picLocks noChangeAspect="1" noChangeArrowheads="1"/>
          </p:cNvPicPr>
          <p:nvPr/>
        </p:nvPicPr>
        <p:blipFill>
          <a:blip r:embed="rId2"/>
          <a:srcRect/>
          <a:stretch>
            <a:fillRect/>
          </a:stretch>
        </p:blipFill>
        <p:spPr bwMode="auto">
          <a:xfrm>
            <a:off x="4356100" y="1700213"/>
            <a:ext cx="912813" cy="527050"/>
          </a:xfrm>
          <a:prstGeom prst="rect">
            <a:avLst/>
          </a:prstGeom>
          <a:noFill/>
          <a:ln w="9525">
            <a:solidFill>
              <a:srgbClr val="969696"/>
            </a:solidFill>
            <a:miter lim="800000"/>
            <a:headEnd/>
            <a:tailEnd/>
          </a:ln>
        </p:spPr>
      </p:pic>
      <p:sp>
        <p:nvSpPr>
          <p:cNvPr id="13322" name="Textfeld 40"/>
          <p:cNvSpPr txBox="1">
            <a:spLocks noChangeArrowheads="1"/>
          </p:cNvSpPr>
          <p:nvPr/>
        </p:nvSpPr>
        <p:spPr bwMode="auto">
          <a:xfrm>
            <a:off x="5292725" y="1585913"/>
            <a:ext cx="1512888" cy="549275"/>
          </a:xfrm>
          <a:prstGeom prst="rect">
            <a:avLst/>
          </a:prstGeom>
          <a:noFill/>
          <a:ln w="9525">
            <a:noFill/>
            <a:miter lim="800000"/>
            <a:headEnd/>
            <a:tailEnd/>
          </a:ln>
        </p:spPr>
        <p:txBody>
          <a:bodyPr>
            <a:spAutoFit/>
          </a:bodyPr>
          <a:lstStyle/>
          <a:p>
            <a:r>
              <a:rPr lang="de-DE" sz="1000"/>
              <a:t>stehenden Lineals ab?</a:t>
            </a:r>
          </a:p>
          <a:p>
            <a:pPr>
              <a:buFontTx/>
              <a:buChar char="•"/>
            </a:pPr>
            <a:r>
              <a:rPr lang="de-DE" sz="1000"/>
              <a:t> Ohr auf den Tisch legen.</a:t>
            </a:r>
          </a:p>
        </p:txBody>
      </p:sp>
      <p:sp>
        <p:nvSpPr>
          <p:cNvPr id="11" name="Rechteck 10"/>
          <p:cNvSpPr>
            <a:spLocks noChangeArrowheads="1"/>
          </p:cNvSpPr>
          <p:nvPr/>
        </p:nvSpPr>
        <p:spPr bwMode="auto">
          <a:xfrm>
            <a:off x="4284663" y="404813"/>
            <a:ext cx="2395537" cy="1870075"/>
          </a:xfrm>
          <a:prstGeom prst="rect">
            <a:avLst/>
          </a:prstGeom>
          <a:noFill/>
          <a:ln w="22225" algn="ctr">
            <a:solidFill>
              <a:srgbClr val="006600"/>
            </a:solidFill>
            <a:miter lim="800000"/>
            <a:headEnd/>
            <a:tailEnd/>
          </a:ln>
        </p:spPr>
        <p:txBody>
          <a:bodyPr anchor="ctr"/>
          <a:lstStyle/>
          <a:p>
            <a:pPr algn="ctr" fontAlgn="auto">
              <a:spcBef>
                <a:spcPts val="0"/>
              </a:spcBef>
              <a:spcAft>
                <a:spcPts val="0"/>
              </a:spcAft>
              <a:defRPr/>
            </a:pPr>
            <a:endParaRPr lang="de-DE">
              <a:solidFill>
                <a:schemeClr val="lt1"/>
              </a:solidFill>
              <a:latin typeface="+mn-lt"/>
              <a:cs typeface="+mn-cs"/>
            </a:endParaRPr>
          </a:p>
        </p:txBody>
      </p:sp>
      <p:sp>
        <p:nvSpPr>
          <p:cNvPr id="13324" name="Textfeld 49"/>
          <p:cNvSpPr txBox="1">
            <a:spLocks noChangeArrowheads="1"/>
          </p:cNvSpPr>
          <p:nvPr/>
        </p:nvSpPr>
        <p:spPr bwMode="auto">
          <a:xfrm>
            <a:off x="2555875" y="4149725"/>
            <a:ext cx="3417888" cy="274638"/>
          </a:xfrm>
          <a:prstGeom prst="rect">
            <a:avLst/>
          </a:prstGeom>
          <a:noFill/>
          <a:ln w="9525">
            <a:noFill/>
            <a:miter lim="800000"/>
            <a:headEnd/>
            <a:tailEnd/>
          </a:ln>
        </p:spPr>
        <p:txBody>
          <a:bodyPr wrap="none">
            <a:spAutoFit/>
          </a:bodyPr>
          <a:lstStyle/>
          <a:p>
            <a:r>
              <a:rPr lang="de-DE" sz="1200">
                <a:solidFill>
                  <a:srgbClr val="006600"/>
                </a:solidFill>
              </a:rPr>
              <a:t>T10: Demonstration von Längs- und Querwellen</a:t>
            </a:r>
          </a:p>
        </p:txBody>
      </p:sp>
      <p:grpSp>
        <p:nvGrpSpPr>
          <p:cNvPr id="13325" name="Group 69"/>
          <p:cNvGrpSpPr>
            <a:grpSpLocks/>
          </p:cNvGrpSpPr>
          <p:nvPr/>
        </p:nvGrpSpPr>
        <p:grpSpPr bwMode="auto">
          <a:xfrm>
            <a:off x="7380288" y="2349500"/>
            <a:ext cx="1619250" cy="1731963"/>
            <a:chOff x="4740" y="1480"/>
            <a:chExt cx="1020" cy="1091"/>
          </a:xfrm>
        </p:grpSpPr>
        <p:sp>
          <p:nvSpPr>
            <p:cNvPr id="13390" name="Text Box 72"/>
            <p:cNvSpPr txBox="1">
              <a:spLocks noChangeArrowheads="1"/>
            </p:cNvSpPr>
            <p:nvPr/>
          </p:nvSpPr>
          <p:spPr bwMode="auto">
            <a:xfrm>
              <a:off x="4804" y="1487"/>
              <a:ext cx="697" cy="173"/>
            </a:xfrm>
            <a:prstGeom prst="rect">
              <a:avLst/>
            </a:prstGeom>
            <a:noFill/>
            <a:ln w="22225">
              <a:noFill/>
              <a:miter lim="800000"/>
              <a:headEnd/>
              <a:tailEnd/>
            </a:ln>
          </p:spPr>
          <p:txBody>
            <a:bodyPr wrap="none">
              <a:spAutoFit/>
            </a:bodyPr>
            <a:lstStyle/>
            <a:p>
              <a:r>
                <a:rPr lang="de-DE" sz="1200">
                  <a:solidFill>
                    <a:srgbClr val="006600"/>
                  </a:solidFill>
                </a:rPr>
                <a:t>T8: Lotosflöte</a:t>
              </a:r>
            </a:p>
          </p:txBody>
        </p:sp>
        <p:grpSp>
          <p:nvGrpSpPr>
            <p:cNvPr id="13391" name="Group 64"/>
            <p:cNvGrpSpPr>
              <a:grpSpLocks/>
            </p:cNvGrpSpPr>
            <p:nvPr/>
          </p:nvGrpSpPr>
          <p:grpSpPr bwMode="auto">
            <a:xfrm>
              <a:off x="4740" y="1480"/>
              <a:ext cx="1020" cy="1091"/>
              <a:chOff x="3016" y="1480"/>
              <a:chExt cx="975" cy="1075"/>
            </a:xfrm>
          </p:grpSpPr>
          <p:pic>
            <p:nvPicPr>
              <p:cNvPr id="13392" name="Picture 71" descr="Schiebeflöte"/>
              <p:cNvPicPr>
                <a:picLocks noChangeAspect="1" noChangeArrowheads="1"/>
              </p:cNvPicPr>
              <p:nvPr/>
            </p:nvPicPr>
            <p:blipFill>
              <a:blip r:embed="rId3"/>
              <a:srcRect/>
              <a:stretch>
                <a:fillRect/>
              </a:stretch>
            </p:blipFill>
            <p:spPr bwMode="auto">
              <a:xfrm>
                <a:off x="3061" y="1661"/>
                <a:ext cx="83" cy="817"/>
              </a:xfrm>
              <a:prstGeom prst="rect">
                <a:avLst/>
              </a:prstGeom>
              <a:noFill/>
              <a:ln w="22225">
                <a:noFill/>
                <a:miter lim="800000"/>
                <a:headEnd/>
                <a:tailEnd/>
              </a:ln>
            </p:spPr>
          </p:pic>
          <p:sp>
            <p:nvSpPr>
              <p:cNvPr id="13393" name="Rectangle 73"/>
              <p:cNvSpPr>
                <a:spLocks noChangeArrowheads="1"/>
              </p:cNvSpPr>
              <p:nvPr/>
            </p:nvSpPr>
            <p:spPr bwMode="auto">
              <a:xfrm>
                <a:off x="3016" y="1480"/>
                <a:ext cx="953" cy="1075"/>
              </a:xfrm>
              <a:prstGeom prst="rect">
                <a:avLst/>
              </a:prstGeom>
              <a:noFill/>
              <a:ln w="22225">
                <a:solidFill>
                  <a:srgbClr val="008000"/>
                </a:solidFill>
                <a:miter lim="800000"/>
                <a:headEnd/>
                <a:tailEnd/>
              </a:ln>
            </p:spPr>
            <p:txBody>
              <a:bodyPr wrap="none" anchor="ctr"/>
              <a:lstStyle/>
              <a:p>
                <a:endParaRPr lang="de-DE"/>
              </a:p>
            </p:txBody>
          </p:sp>
          <p:sp>
            <p:nvSpPr>
              <p:cNvPr id="13394" name="Text Box 59"/>
              <p:cNvSpPr txBox="1">
                <a:spLocks noChangeArrowheads="1"/>
              </p:cNvSpPr>
              <p:nvPr/>
            </p:nvSpPr>
            <p:spPr bwMode="auto">
              <a:xfrm>
                <a:off x="3152" y="1616"/>
                <a:ext cx="839" cy="908"/>
              </a:xfrm>
              <a:prstGeom prst="rect">
                <a:avLst/>
              </a:prstGeom>
              <a:noFill/>
              <a:ln w="22225">
                <a:noFill/>
                <a:miter lim="800000"/>
                <a:headEnd/>
                <a:tailEnd/>
              </a:ln>
            </p:spPr>
            <p:txBody>
              <a:bodyPr>
                <a:spAutoFit/>
              </a:bodyPr>
              <a:lstStyle/>
              <a:p>
                <a:r>
                  <a:rPr lang="de-DE" sz="1000"/>
                  <a:t>Durch Verschieben des Kolbens die Höhe der Luftsäule verändern. Die Moderatorin bläst einen Ton an, die Gruppen müssen versuchen, den Ton nachzublasen.</a:t>
                </a:r>
              </a:p>
            </p:txBody>
          </p:sp>
        </p:grpSp>
      </p:grpSp>
      <p:sp>
        <p:nvSpPr>
          <p:cNvPr id="13326" name="Textfeld 42"/>
          <p:cNvSpPr txBox="1">
            <a:spLocks noChangeArrowheads="1"/>
          </p:cNvSpPr>
          <p:nvPr/>
        </p:nvSpPr>
        <p:spPr bwMode="auto">
          <a:xfrm>
            <a:off x="4965700" y="2359025"/>
            <a:ext cx="2278063" cy="922338"/>
          </a:xfrm>
          <a:prstGeom prst="rect">
            <a:avLst/>
          </a:prstGeom>
          <a:noFill/>
          <a:ln w="9525">
            <a:noFill/>
            <a:miter lim="800000"/>
            <a:headEnd/>
            <a:tailEnd/>
          </a:ln>
        </p:spPr>
        <p:txBody>
          <a:bodyPr>
            <a:spAutoFit/>
          </a:bodyPr>
          <a:lstStyle/>
          <a:p>
            <a:pPr>
              <a:spcBef>
                <a:spcPct val="30000"/>
              </a:spcBef>
              <a:spcAft>
                <a:spcPts val="300"/>
              </a:spcAft>
            </a:pPr>
            <a:r>
              <a:rPr lang="de-DE" sz="1200">
                <a:solidFill>
                  <a:srgbClr val="006600"/>
                </a:solidFill>
              </a:rPr>
              <a:t>T7: Flaschenorgel</a:t>
            </a:r>
          </a:p>
          <a:p>
            <a:r>
              <a:rPr lang="de-DE" sz="1000"/>
              <a:t>Die Flasche mit etwas Wasser füllen und über den Rand blasen. Dazu kann man einen Strohhalm zu Hilfe nehmen. Es entsteht ein Ton.</a:t>
            </a:r>
          </a:p>
        </p:txBody>
      </p:sp>
      <p:sp>
        <p:nvSpPr>
          <p:cNvPr id="13327" name="Textfeld 43"/>
          <p:cNvSpPr txBox="1">
            <a:spLocks noChangeArrowheads="1"/>
          </p:cNvSpPr>
          <p:nvPr/>
        </p:nvSpPr>
        <p:spPr bwMode="auto">
          <a:xfrm>
            <a:off x="5788025" y="3211513"/>
            <a:ext cx="1592263" cy="854075"/>
          </a:xfrm>
          <a:prstGeom prst="rect">
            <a:avLst/>
          </a:prstGeom>
          <a:noFill/>
          <a:ln w="9525">
            <a:noFill/>
            <a:miter lim="800000"/>
            <a:headEnd/>
            <a:tailEnd/>
          </a:ln>
        </p:spPr>
        <p:txBody>
          <a:bodyPr>
            <a:spAutoFit/>
          </a:bodyPr>
          <a:lstStyle/>
          <a:p>
            <a:pPr>
              <a:buFontTx/>
              <a:buChar char="•"/>
            </a:pPr>
            <a:r>
              <a:rPr lang="de-DE" sz="1000"/>
              <a:t> Nun den Wasserstand variieren.</a:t>
            </a:r>
          </a:p>
          <a:p>
            <a:r>
              <a:rPr lang="de-DE" sz="1000"/>
              <a:t>Was bestimmt die Tonhöhe?</a:t>
            </a:r>
          </a:p>
          <a:p>
            <a:r>
              <a:rPr lang="de-DE" sz="1000"/>
              <a:t>Was schwingt?</a:t>
            </a:r>
          </a:p>
        </p:txBody>
      </p:sp>
      <p:sp>
        <p:nvSpPr>
          <p:cNvPr id="13328" name="Rectangle 68"/>
          <p:cNvSpPr>
            <a:spLocks noChangeArrowheads="1"/>
          </p:cNvSpPr>
          <p:nvPr/>
        </p:nvSpPr>
        <p:spPr bwMode="auto">
          <a:xfrm>
            <a:off x="2484438" y="404813"/>
            <a:ext cx="1736725" cy="1871662"/>
          </a:xfrm>
          <a:prstGeom prst="rect">
            <a:avLst/>
          </a:prstGeom>
          <a:noFill/>
          <a:ln w="9525">
            <a:solidFill>
              <a:srgbClr val="006600"/>
            </a:solidFill>
            <a:miter lim="800000"/>
            <a:headEnd/>
            <a:tailEnd/>
          </a:ln>
        </p:spPr>
        <p:txBody>
          <a:bodyPr wrap="none" anchor="ctr"/>
          <a:lstStyle/>
          <a:p>
            <a:endParaRPr lang="de-DE"/>
          </a:p>
        </p:txBody>
      </p:sp>
      <p:sp>
        <p:nvSpPr>
          <p:cNvPr id="13329" name="Text Box 71"/>
          <p:cNvSpPr txBox="1">
            <a:spLocks noChangeArrowheads="1"/>
          </p:cNvSpPr>
          <p:nvPr/>
        </p:nvSpPr>
        <p:spPr bwMode="auto">
          <a:xfrm>
            <a:off x="2484438" y="404813"/>
            <a:ext cx="1800225" cy="939800"/>
          </a:xfrm>
          <a:prstGeom prst="rect">
            <a:avLst/>
          </a:prstGeom>
          <a:noFill/>
          <a:ln w="9525">
            <a:noFill/>
            <a:miter lim="800000"/>
            <a:headEnd/>
            <a:tailEnd/>
          </a:ln>
        </p:spPr>
        <p:txBody>
          <a:bodyPr>
            <a:spAutoFit/>
          </a:bodyPr>
          <a:lstStyle/>
          <a:p>
            <a:pPr>
              <a:spcAft>
                <a:spcPct val="30000"/>
              </a:spcAft>
            </a:pPr>
            <a:r>
              <a:rPr lang="de-DE" sz="1200">
                <a:solidFill>
                  <a:srgbClr val="006600"/>
                </a:solidFill>
              </a:rPr>
              <a:t>T2: Schallverstärker</a:t>
            </a:r>
          </a:p>
          <a:p>
            <a:r>
              <a:rPr lang="de-DE" sz="1000"/>
              <a:t>Eine Schnur durch 2 Finger streifen. Man hört kaum einen Ton. Dann die Schnur, die durch den Becherboden </a:t>
            </a:r>
          </a:p>
        </p:txBody>
      </p:sp>
      <p:sp>
        <p:nvSpPr>
          <p:cNvPr id="13330" name="Text Box 72"/>
          <p:cNvSpPr txBox="1">
            <a:spLocks noChangeArrowheads="1"/>
          </p:cNvSpPr>
          <p:nvPr/>
        </p:nvSpPr>
        <p:spPr bwMode="auto">
          <a:xfrm>
            <a:off x="2987675" y="1268413"/>
            <a:ext cx="1330325" cy="1006475"/>
          </a:xfrm>
          <a:prstGeom prst="rect">
            <a:avLst/>
          </a:prstGeom>
          <a:noFill/>
          <a:ln w="9525">
            <a:noFill/>
            <a:miter lim="800000"/>
            <a:headEnd/>
            <a:tailEnd/>
          </a:ln>
        </p:spPr>
        <p:txBody>
          <a:bodyPr>
            <a:spAutoFit/>
          </a:bodyPr>
          <a:lstStyle/>
          <a:p>
            <a:r>
              <a:rPr lang="de-DE" sz="1000"/>
              <a:t>gezogen ist, durch die Finger streifen. Jetzt hört man deutlich einen Ton.</a:t>
            </a:r>
          </a:p>
          <a:p>
            <a:pPr>
              <a:buFontTx/>
              <a:buChar char="•"/>
            </a:pPr>
            <a:r>
              <a:rPr lang="de-DE" sz="1000"/>
              <a:t> In einen Eimer sprechen.</a:t>
            </a:r>
          </a:p>
        </p:txBody>
      </p:sp>
      <p:sp>
        <p:nvSpPr>
          <p:cNvPr id="13331" name="Textfeld 44"/>
          <p:cNvSpPr txBox="1">
            <a:spLocks noChangeArrowheads="1"/>
          </p:cNvSpPr>
          <p:nvPr/>
        </p:nvSpPr>
        <p:spPr bwMode="auto">
          <a:xfrm>
            <a:off x="131763" y="2349500"/>
            <a:ext cx="2736850" cy="617538"/>
          </a:xfrm>
          <a:prstGeom prst="rect">
            <a:avLst/>
          </a:prstGeom>
          <a:noFill/>
          <a:ln w="9525">
            <a:noFill/>
            <a:miter lim="800000"/>
            <a:headEnd/>
            <a:tailEnd/>
          </a:ln>
        </p:spPr>
        <p:txBody>
          <a:bodyPr>
            <a:spAutoFit/>
          </a:bodyPr>
          <a:lstStyle/>
          <a:p>
            <a:pPr>
              <a:spcAft>
                <a:spcPts val="300"/>
              </a:spcAft>
            </a:pPr>
            <a:r>
              <a:rPr lang="de-DE" sz="1200">
                <a:solidFill>
                  <a:srgbClr val="006600"/>
                </a:solidFill>
              </a:rPr>
              <a:t>T5:  Heulschlauch</a:t>
            </a:r>
          </a:p>
          <a:p>
            <a:pPr>
              <a:spcAft>
                <a:spcPts val="300"/>
              </a:spcAft>
            </a:pPr>
            <a:r>
              <a:rPr lang="de-DE" sz="1000"/>
              <a:t>Jede Gruppe bekommt einen Heulschlauch. Die Schläuche kreisen lassen und dadurch</a:t>
            </a:r>
          </a:p>
        </p:txBody>
      </p:sp>
      <p:sp>
        <p:nvSpPr>
          <p:cNvPr id="13332" name="Textfeld 45"/>
          <p:cNvSpPr txBox="1">
            <a:spLocks noChangeArrowheads="1"/>
          </p:cNvSpPr>
          <p:nvPr/>
        </p:nvSpPr>
        <p:spPr bwMode="auto">
          <a:xfrm>
            <a:off x="1068388" y="2895600"/>
            <a:ext cx="1616075" cy="1158875"/>
          </a:xfrm>
          <a:prstGeom prst="rect">
            <a:avLst/>
          </a:prstGeom>
          <a:noFill/>
          <a:ln w="9525">
            <a:noFill/>
            <a:miter lim="800000"/>
            <a:headEnd/>
            <a:tailEnd/>
          </a:ln>
        </p:spPr>
        <p:txBody>
          <a:bodyPr>
            <a:spAutoFit/>
          </a:bodyPr>
          <a:lstStyle/>
          <a:p>
            <a:r>
              <a:rPr lang="de-DE" sz="1000"/>
              <a:t>die Luft im Schlauch zum Schwingen bringen.</a:t>
            </a:r>
          </a:p>
          <a:p>
            <a:r>
              <a:rPr lang="de-DE" sz="1000"/>
              <a:t>Wovon hängt die Tonhöhe ab? Was passiert, wenn man eine der Öffnungen mit einem Korken verschließt?</a:t>
            </a:r>
          </a:p>
        </p:txBody>
      </p:sp>
      <p:sp>
        <p:nvSpPr>
          <p:cNvPr id="26" name="Rechteck 25"/>
          <p:cNvSpPr>
            <a:spLocks noChangeArrowheads="1"/>
          </p:cNvSpPr>
          <p:nvPr/>
        </p:nvSpPr>
        <p:spPr bwMode="auto">
          <a:xfrm>
            <a:off x="179388" y="2349500"/>
            <a:ext cx="2513012" cy="1728788"/>
          </a:xfrm>
          <a:prstGeom prst="rect">
            <a:avLst/>
          </a:prstGeom>
          <a:noFill/>
          <a:ln w="22225" algn="ctr">
            <a:solidFill>
              <a:srgbClr val="006600"/>
            </a:solidFill>
            <a:miter lim="800000"/>
            <a:headEnd/>
            <a:tailEnd/>
          </a:ln>
        </p:spPr>
        <p:txBody>
          <a:bodyPr anchor="ctr"/>
          <a:lstStyle/>
          <a:p>
            <a:pPr algn="ctr" fontAlgn="auto">
              <a:spcBef>
                <a:spcPts val="0"/>
              </a:spcBef>
              <a:spcAft>
                <a:spcPts val="0"/>
              </a:spcAft>
              <a:defRPr/>
            </a:pPr>
            <a:endParaRPr lang="de-DE">
              <a:solidFill>
                <a:schemeClr val="lt1"/>
              </a:solidFill>
              <a:latin typeface="+mn-lt"/>
              <a:cs typeface="+mn-cs"/>
            </a:endParaRPr>
          </a:p>
        </p:txBody>
      </p:sp>
      <p:sp>
        <p:nvSpPr>
          <p:cNvPr id="13334" name="Textfeld 46"/>
          <p:cNvSpPr txBox="1">
            <a:spLocks noChangeArrowheads="1"/>
          </p:cNvSpPr>
          <p:nvPr/>
        </p:nvSpPr>
        <p:spPr bwMode="auto">
          <a:xfrm>
            <a:off x="6697663" y="414338"/>
            <a:ext cx="2305050" cy="1273175"/>
          </a:xfrm>
          <a:prstGeom prst="rect">
            <a:avLst/>
          </a:prstGeom>
          <a:noFill/>
          <a:ln w="9525">
            <a:noFill/>
            <a:miter lim="800000"/>
            <a:headEnd/>
            <a:tailEnd/>
          </a:ln>
        </p:spPr>
        <p:txBody>
          <a:bodyPr>
            <a:spAutoFit/>
          </a:bodyPr>
          <a:lstStyle/>
          <a:p>
            <a:pPr>
              <a:spcAft>
                <a:spcPts val="300"/>
              </a:spcAft>
            </a:pPr>
            <a:r>
              <a:rPr lang="de-DE" sz="1200">
                <a:solidFill>
                  <a:srgbClr val="006600"/>
                </a:solidFill>
              </a:rPr>
              <a:t>T4: Flaschentrommel</a:t>
            </a:r>
          </a:p>
          <a:p>
            <a:pPr>
              <a:spcBef>
                <a:spcPct val="30000"/>
              </a:spcBef>
              <a:spcAft>
                <a:spcPts val="300"/>
              </a:spcAft>
            </a:pPr>
            <a:r>
              <a:rPr lang="de-DE" sz="1000"/>
              <a:t>Ein Teelicht anzünden. Dann die Öffnung der Flaschentrommel etwa 3 bis 4 cm nah an die Flamme halten und auf die Trommelseite schlagen. Man hört einen Ton. Gleichzeitig entsteht eine Druckwelle, die die</a:t>
            </a:r>
          </a:p>
        </p:txBody>
      </p:sp>
      <p:sp>
        <p:nvSpPr>
          <p:cNvPr id="13335" name="Textfeld 47"/>
          <p:cNvSpPr txBox="1">
            <a:spLocks noChangeArrowheads="1"/>
          </p:cNvSpPr>
          <p:nvPr/>
        </p:nvSpPr>
        <p:spPr bwMode="auto">
          <a:xfrm>
            <a:off x="7932738" y="1576388"/>
            <a:ext cx="1150937" cy="701675"/>
          </a:xfrm>
          <a:prstGeom prst="rect">
            <a:avLst/>
          </a:prstGeom>
          <a:noFill/>
          <a:ln w="9525">
            <a:noFill/>
            <a:miter lim="800000"/>
            <a:headEnd/>
            <a:tailEnd/>
          </a:ln>
        </p:spPr>
        <p:txBody>
          <a:bodyPr>
            <a:spAutoFit/>
          </a:bodyPr>
          <a:lstStyle/>
          <a:p>
            <a:r>
              <a:rPr lang="de-DE" sz="1000"/>
              <a:t>Flamme  ausbläst. Den</a:t>
            </a:r>
          </a:p>
          <a:p>
            <a:r>
              <a:rPr lang="de-DE" sz="1000"/>
              <a:t>Abstand variieren.</a:t>
            </a:r>
          </a:p>
        </p:txBody>
      </p:sp>
      <p:pic>
        <p:nvPicPr>
          <p:cNvPr id="13336" name="Picture 20" descr="E:\3-Grundschulphysik\Experimente AKUSTIK\Einzelzeichnungen\T10-Backpapier.jpg"/>
          <p:cNvPicPr>
            <a:picLocks noChangeAspect="1" noChangeArrowheads="1"/>
          </p:cNvPicPr>
          <p:nvPr/>
        </p:nvPicPr>
        <p:blipFill>
          <a:blip r:embed="rId4"/>
          <a:srcRect/>
          <a:stretch>
            <a:fillRect/>
          </a:stretch>
        </p:blipFill>
        <p:spPr bwMode="auto">
          <a:xfrm>
            <a:off x="1979613" y="4797425"/>
            <a:ext cx="525462" cy="863600"/>
          </a:xfrm>
          <a:prstGeom prst="rect">
            <a:avLst/>
          </a:prstGeom>
          <a:noFill/>
          <a:ln w="9525">
            <a:solidFill>
              <a:srgbClr val="C0C0C0"/>
            </a:solidFill>
            <a:miter lim="800000"/>
            <a:headEnd/>
            <a:tailEnd/>
          </a:ln>
        </p:spPr>
      </p:pic>
      <p:grpSp>
        <p:nvGrpSpPr>
          <p:cNvPr id="13337" name="Group 74"/>
          <p:cNvGrpSpPr>
            <a:grpSpLocks/>
          </p:cNvGrpSpPr>
          <p:nvPr/>
        </p:nvGrpSpPr>
        <p:grpSpPr bwMode="auto">
          <a:xfrm>
            <a:off x="0" y="6092825"/>
            <a:ext cx="1835150" cy="1022350"/>
            <a:chOff x="0" y="3838"/>
            <a:chExt cx="1156" cy="644"/>
          </a:xfrm>
        </p:grpSpPr>
        <p:pic>
          <p:nvPicPr>
            <p:cNvPr id="13388" name="Picture 72" descr="Kusskugeln mit Banner2"/>
            <p:cNvPicPr>
              <a:picLocks noChangeAspect="1" noChangeArrowheads="1"/>
            </p:cNvPicPr>
            <p:nvPr/>
          </p:nvPicPr>
          <p:blipFill>
            <a:blip r:embed="rId5"/>
            <a:srcRect/>
            <a:stretch>
              <a:fillRect/>
            </a:stretch>
          </p:blipFill>
          <p:spPr bwMode="auto">
            <a:xfrm>
              <a:off x="89" y="3838"/>
              <a:ext cx="499" cy="352"/>
            </a:xfrm>
            <a:prstGeom prst="rect">
              <a:avLst/>
            </a:prstGeom>
            <a:noFill/>
            <a:ln w="9525">
              <a:noFill/>
              <a:miter lim="800000"/>
              <a:headEnd/>
              <a:tailEnd/>
            </a:ln>
          </p:spPr>
        </p:pic>
        <p:sp>
          <p:nvSpPr>
            <p:cNvPr id="13389" name="Text Box 73"/>
            <p:cNvSpPr txBox="1">
              <a:spLocks noChangeArrowheads="1"/>
            </p:cNvSpPr>
            <p:nvPr/>
          </p:nvSpPr>
          <p:spPr bwMode="auto">
            <a:xfrm>
              <a:off x="0" y="4078"/>
              <a:ext cx="1156" cy="404"/>
            </a:xfrm>
            <a:prstGeom prst="rect">
              <a:avLst/>
            </a:prstGeom>
            <a:noFill/>
            <a:ln w="9525">
              <a:noFill/>
              <a:miter lim="800000"/>
              <a:headEnd/>
              <a:tailEnd/>
            </a:ln>
          </p:spPr>
          <p:txBody>
            <a:bodyPr>
              <a:spAutoFit/>
            </a:bodyPr>
            <a:lstStyle/>
            <a:p>
              <a:r>
                <a:rPr lang="de-DE" sz="1000">
                  <a:hlinkClick r:id="rId6"/>
                </a:rPr>
                <a:t>www.zauberhafte-physik.net</a:t>
              </a:r>
              <a:r>
                <a:rPr lang="de-DE"/>
                <a:t> </a:t>
              </a:r>
            </a:p>
            <a:p>
              <a:endParaRPr lang="de-DE"/>
            </a:p>
          </p:txBody>
        </p:sp>
      </p:grpSp>
      <p:sp>
        <p:nvSpPr>
          <p:cNvPr id="13338" name="Textfeld 41"/>
          <p:cNvSpPr txBox="1">
            <a:spLocks noChangeArrowheads="1"/>
          </p:cNvSpPr>
          <p:nvPr/>
        </p:nvSpPr>
        <p:spPr bwMode="auto">
          <a:xfrm>
            <a:off x="6300788" y="4149725"/>
            <a:ext cx="2646362" cy="909638"/>
          </a:xfrm>
          <a:prstGeom prst="rect">
            <a:avLst/>
          </a:prstGeom>
          <a:noFill/>
          <a:ln w="9525">
            <a:noFill/>
            <a:miter lim="800000"/>
            <a:headEnd/>
            <a:tailEnd/>
          </a:ln>
        </p:spPr>
        <p:txBody>
          <a:bodyPr>
            <a:spAutoFit/>
          </a:bodyPr>
          <a:lstStyle/>
          <a:p>
            <a:pPr>
              <a:spcAft>
                <a:spcPts val="200"/>
              </a:spcAft>
            </a:pPr>
            <a:r>
              <a:rPr lang="de-DE" sz="1200">
                <a:solidFill>
                  <a:srgbClr val="006600"/>
                </a:solidFill>
              </a:rPr>
              <a:t>T11: Schlusskonzert</a:t>
            </a:r>
          </a:p>
          <a:p>
            <a:r>
              <a:rPr lang="de-DE" sz="1000"/>
              <a:t>Tamburin, Zimbel, Daumenklavier, Triangel anschlagen und überlegen, was schwingt.</a:t>
            </a:r>
          </a:p>
          <a:p>
            <a:r>
              <a:rPr lang="de-DE" sz="1000"/>
              <a:t>Was passiert, wenn man die Hand an das Instrument legt? Wie kann man dämpfen?</a:t>
            </a:r>
          </a:p>
        </p:txBody>
      </p:sp>
      <p:grpSp>
        <p:nvGrpSpPr>
          <p:cNvPr id="13339" name="Group 78"/>
          <p:cNvGrpSpPr>
            <a:grpSpLocks/>
          </p:cNvGrpSpPr>
          <p:nvPr/>
        </p:nvGrpSpPr>
        <p:grpSpPr bwMode="auto">
          <a:xfrm>
            <a:off x="6300788" y="5013325"/>
            <a:ext cx="2592387" cy="720725"/>
            <a:chOff x="3964" y="3067"/>
            <a:chExt cx="1665" cy="499"/>
          </a:xfrm>
        </p:grpSpPr>
        <p:pic>
          <p:nvPicPr>
            <p:cNvPr id="13383" name="Picture 15" descr="E:\3-Grundschulphysik\Experimente AKUSTIK\Musikinstrumente\Zimbel 2.jpg"/>
            <p:cNvPicPr>
              <a:picLocks noChangeAspect="1" noChangeArrowheads="1"/>
            </p:cNvPicPr>
            <p:nvPr/>
          </p:nvPicPr>
          <p:blipFill>
            <a:blip r:embed="rId7"/>
            <a:srcRect/>
            <a:stretch>
              <a:fillRect/>
            </a:stretch>
          </p:blipFill>
          <p:spPr bwMode="auto">
            <a:xfrm>
              <a:off x="4665" y="3203"/>
              <a:ext cx="318" cy="296"/>
            </a:xfrm>
            <a:prstGeom prst="rect">
              <a:avLst/>
            </a:prstGeom>
            <a:noFill/>
            <a:ln w="9525">
              <a:noFill/>
              <a:miter lim="800000"/>
              <a:headEnd/>
              <a:tailEnd/>
            </a:ln>
          </p:spPr>
        </p:pic>
        <p:pic>
          <p:nvPicPr>
            <p:cNvPr id="13384" name="Picture 13" descr="E:\3-Grundschulphysik\Experimente AKUSTIK\Musikinstrumente\Triangel 3.jpg"/>
            <p:cNvPicPr>
              <a:picLocks noChangeAspect="1" noChangeArrowheads="1"/>
            </p:cNvPicPr>
            <p:nvPr/>
          </p:nvPicPr>
          <p:blipFill>
            <a:blip r:embed="rId8"/>
            <a:srcRect/>
            <a:stretch>
              <a:fillRect/>
            </a:stretch>
          </p:blipFill>
          <p:spPr bwMode="auto">
            <a:xfrm>
              <a:off x="5012" y="3145"/>
              <a:ext cx="363" cy="363"/>
            </a:xfrm>
            <a:prstGeom prst="rect">
              <a:avLst/>
            </a:prstGeom>
            <a:noFill/>
            <a:ln w="9525">
              <a:noFill/>
              <a:miter lim="800000"/>
              <a:headEnd/>
              <a:tailEnd/>
            </a:ln>
          </p:spPr>
        </p:pic>
        <p:pic>
          <p:nvPicPr>
            <p:cNvPr id="13385" name="Picture 60" descr="Donnerröhre"/>
            <p:cNvPicPr>
              <a:picLocks noChangeAspect="1" noChangeArrowheads="1"/>
            </p:cNvPicPr>
            <p:nvPr/>
          </p:nvPicPr>
          <p:blipFill>
            <a:blip r:embed="rId9"/>
            <a:srcRect/>
            <a:stretch>
              <a:fillRect/>
            </a:stretch>
          </p:blipFill>
          <p:spPr bwMode="auto">
            <a:xfrm>
              <a:off x="5375" y="3067"/>
              <a:ext cx="254" cy="499"/>
            </a:xfrm>
            <a:prstGeom prst="rect">
              <a:avLst/>
            </a:prstGeom>
            <a:noFill/>
            <a:ln w="9525">
              <a:noFill/>
              <a:miter lim="800000"/>
              <a:headEnd/>
              <a:tailEnd/>
            </a:ln>
          </p:spPr>
        </p:pic>
        <p:pic>
          <p:nvPicPr>
            <p:cNvPr id="13386" name="Picture 14" descr="E:\3-Grundschulphysik\Experimente AKUSTIK\Musikinstrumente\Tamburin 1.jpg"/>
            <p:cNvPicPr>
              <a:picLocks noChangeAspect="1" noChangeArrowheads="1"/>
            </p:cNvPicPr>
            <p:nvPr/>
          </p:nvPicPr>
          <p:blipFill>
            <a:blip r:embed="rId10"/>
            <a:srcRect/>
            <a:stretch>
              <a:fillRect/>
            </a:stretch>
          </p:blipFill>
          <p:spPr bwMode="auto">
            <a:xfrm>
              <a:off x="3964" y="3203"/>
              <a:ext cx="363" cy="326"/>
            </a:xfrm>
            <a:prstGeom prst="rect">
              <a:avLst/>
            </a:prstGeom>
            <a:noFill/>
            <a:ln w="9525">
              <a:noFill/>
              <a:miter lim="800000"/>
              <a:headEnd/>
              <a:tailEnd/>
            </a:ln>
          </p:spPr>
        </p:pic>
        <p:pic>
          <p:nvPicPr>
            <p:cNvPr id="13387" name="Picture 77" descr="Kimbala kl"/>
            <p:cNvPicPr>
              <a:picLocks noChangeAspect="1" noChangeArrowheads="1"/>
            </p:cNvPicPr>
            <p:nvPr/>
          </p:nvPicPr>
          <p:blipFill>
            <a:blip r:embed="rId11"/>
            <a:srcRect/>
            <a:stretch>
              <a:fillRect/>
            </a:stretch>
          </p:blipFill>
          <p:spPr bwMode="auto">
            <a:xfrm>
              <a:off x="4357" y="3242"/>
              <a:ext cx="268" cy="272"/>
            </a:xfrm>
            <a:prstGeom prst="rect">
              <a:avLst/>
            </a:prstGeom>
            <a:noFill/>
            <a:ln w="9525">
              <a:noFill/>
              <a:miter lim="800000"/>
              <a:headEnd/>
              <a:tailEnd/>
            </a:ln>
          </p:spPr>
        </p:pic>
      </p:grpSp>
      <p:pic>
        <p:nvPicPr>
          <p:cNvPr id="13340" name="Picture 79" descr="Resonanzbecher"/>
          <p:cNvPicPr>
            <a:picLocks noChangeAspect="1" noChangeArrowheads="1"/>
          </p:cNvPicPr>
          <p:nvPr/>
        </p:nvPicPr>
        <p:blipFill>
          <a:blip r:embed="rId12"/>
          <a:srcRect/>
          <a:stretch>
            <a:fillRect/>
          </a:stretch>
        </p:blipFill>
        <p:spPr bwMode="auto">
          <a:xfrm>
            <a:off x="2555875" y="1412875"/>
            <a:ext cx="455613" cy="793750"/>
          </a:xfrm>
          <a:prstGeom prst="rect">
            <a:avLst/>
          </a:prstGeom>
          <a:noFill/>
          <a:ln w="9525">
            <a:solidFill>
              <a:srgbClr val="969696"/>
            </a:solidFill>
            <a:miter lim="800000"/>
            <a:headEnd/>
            <a:tailEnd/>
          </a:ln>
        </p:spPr>
      </p:pic>
      <p:pic>
        <p:nvPicPr>
          <p:cNvPr id="13341" name="Picture 80" descr="Heulschlauch"/>
          <p:cNvPicPr>
            <a:picLocks noChangeAspect="1" noChangeArrowheads="1"/>
          </p:cNvPicPr>
          <p:nvPr/>
        </p:nvPicPr>
        <p:blipFill>
          <a:blip r:embed="rId13"/>
          <a:srcRect/>
          <a:stretch>
            <a:fillRect/>
          </a:stretch>
        </p:blipFill>
        <p:spPr bwMode="auto">
          <a:xfrm>
            <a:off x="250825" y="2997200"/>
            <a:ext cx="795338" cy="1008063"/>
          </a:xfrm>
          <a:prstGeom prst="rect">
            <a:avLst/>
          </a:prstGeom>
          <a:noFill/>
          <a:ln w="9525">
            <a:solidFill>
              <a:srgbClr val="969696"/>
            </a:solidFill>
            <a:miter lim="800000"/>
            <a:headEnd/>
            <a:tailEnd/>
          </a:ln>
        </p:spPr>
      </p:pic>
      <p:grpSp>
        <p:nvGrpSpPr>
          <p:cNvPr id="13342" name="Group 83"/>
          <p:cNvGrpSpPr>
            <a:grpSpLocks/>
          </p:cNvGrpSpPr>
          <p:nvPr/>
        </p:nvGrpSpPr>
        <p:grpSpPr bwMode="auto">
          <a:xfrm>
            <a:off x="2728913" y="2349500"/>
            <a:ext cx="2347912" cy="1731963"/>
            <a:chOff x="1719" y="1480"/>
            <a:chExt cx="1479" cy="1091"/>
          </a:xfrm>
        </p:grpSpPr>
        <p:sp>
          <p:nvSpPr>
            <p:cNvPr id="13378" name="Text Box 66"/>
            <p:cNvSpPr txBox="1">
              <a:spLocks noChangeArrowheads="1"/>
            </p:cNvSpPr>
            <p:nvPr/>
          </p:nvSpPr>
          <p:spPr bwMode="auto">
            <a:xfrm>
              <a:off x="1791" y="1480"/>
              <a:ext cx="606" cy="173"/>
            </a:xfrm>
            <a:prstGeom prst="rect">
              <a:avLst/>
            </a:prstGeom>
            <a:noFill/>
            <a:ln w="9525">
              <a:noFill/>
              <a:miter lim="800000"/>
              <a:headEnd/>
              <a:tailEnd/>
            </a:ln>
          </p:spPr>
          <p:txBody>
            <a:bodyPr wrap="none">
              <a:spAutoFit/>
            </a:bodyPr>
            <a:lstStyle/>
            <a:p>
              <a:r>
                <a:rPr lang="de-DE" sz="1200">
                  <a:solidFill>
                    <a:srgbClr val="006600"/>
                  </a:solidFill>
                </a:rPr>
                <a:t>T6: Hörrohr</a:t>
              </a:r>
            </a:p>
          </p:txBody>
        </p:sp>
        <p:sp>
          <p:nvSpPr>
            <p:cNvPr id="13379" name="Text Box 56"/>
            <p:cNvSpPr txBox="1">
              <a:spLocks noChangeArrowheads="1"/>
            </p:cNvSpPr>
            <p:nvPr/>
          </p:nvSpPr>
          <p:spPr bwMode="auto">
            <a:xfrm>
              <a:off x="1719" y="1625"/>
              <a:ext cx="1479" cy="442"/>
            </a:xfrm>
            <a:prstGeom prst="rect">
              <a:avLst/>
            </a:prstGeom>
            <a:noFill/>
            <a:ln w="9525">
              <a:noFill/>
              <a:miter lim="800000"/>
              <a:headEnd/>
              <a:tailEnd/>
            </a:ln>
          </p:spPr>
          <p:txBody>
            <a:bodyPr>
              <a:spAutoFit/>
            </a:bodyPr>
            <a:lstStyle/>
            <a:p>
              <a:r>
                <a:rPr lang="de-DE" sz="1000"/>
                <a:t>Das eine Ende des Heulschlauchs an den Mund halten, das andere ans Ohr. Wenn man nun in das Rohr </a:t>
              </a:r>
              <a:r>
                <a:rPr lang="de-DE" sz="1000" u="sng"/>
                <a:t>flüstert</a:t>
              </a:r>
              <a:r>
                <a:rPr lang="de-DE" sz="1000"/>
                <a:t>, wird der Ton durch Bündelung ver-</a:t>
              </a:r>
            </a:p>
          </p:txBody>
        </p:sp>
        <p:sp>
          <p:nvSpPr>
            <p:cNvPr id="13380" name="Text Box 57"/>
            <p:cNvSpPr txBox="1">
              <a:spLocks noChangeArrowheads="1"/>
            </p:cNvSpPr>
            <p:nvPr/>
          </p:nvSpPr>
          <p:spPr bwMode="auto">
            <a:xfrm>
              <a:off x="2245" y="2024"/>
              <a:ext cx="899" cy="538"/>
            </a:xfrm>
            <a:prstGeom prst="rect">
              <a:avLst/>
            </a:prstGeom>
            <a:noFill/>
            <a:ln w="9525">
              <a:noFill/>
              <a:miter lim="800000"/>
              <a:headEnd/>
              <a:tailEnd/>
            </a:ln>
          </p:spPr>
          <p:txBody>
            <a:bodyPr>
              <a:spAutoFit/>
            </a:bodyPr>
            <a:lstStyle/>
            <a:p>
              <a:r>
                <a:rPr lang="de-DE" sz="1000"/>
                <a:t>stärkt und man hört ihn sehr laut.</a:t>
              </a:r>
            </a:p>
            <a:p>
              <a:pPr>
                <a:buFontTx/>
                <a:buChar char="•"/>
              </a:pPr>
              <a:r>
                <a:rPr lang="de-DE" sz="1000"/>
                <a:t> Mit dem Schlauch kann man auch seine Herztöne abhören.</a:t>
              </a:r>
            </a:p>
          </p:txBody>
        </p:sp>
        <p:sp>
          <p:nvSpPr>
            <p:cNvPr id="13381" name="Rectangle 64"/>
            <p:cNvSpPr>
              <a:spLocks noChangeArrowheads="1"/>
            </p:cNvSpPr>
            <p:nvPr/>
          </p:nvSpPr>
          <p:spPr bwMode="auto">
            <a:xfrm>
              <a:off x="1731" y="1480"/>
              <a:ext cx="1367" cy="1091"/>
            </a:xfrm>
            <a:prstGeom prst="rect">
              <a:avLst/>
            </a:prstGeom>
            <a:noFill/>
            <a:ln w="22225">
              <a:solidFill>
                <a:srgbClr val="008000"/>
              </a:solidFill>
              <a:miter lim="800000"/>
              <a:headEnd/>
              <a:tailEnd/>
            </a:ln>
          </p:spPr>
          <p:txBody>
            <a:bodyPr wrap="none" anchor="ctr"/>
            <a:lstStyle/>
            <a:p>
              <a:endParaRPr lang="de-DE"/>
            </a:p>
          </p:txBody>
        </p:sp>
        <p:pic>
          <p:nvPicPr>
            <p:cNvPr id="13382" name="Picture 81" descr="Luftleitung ins eigene Ohr"/>
            <p:cNvPicPr>
              <a:picLocks noChangeAspect="1" noChangeArrowheads="1"/>
            </p:cNvPicPr>
            <p:nvPr/>
          </p:nvPicPr>
          <p:blipFill>
            <a:blip r:embed="rId14"/>
            <a:srcRect/>
            <a:stretch>
              <a:fillRect/>
            </a:stretch>
          </p:blipFill>
          <p:spPr bwMode="auto">
            <a:xfrm>
              <a:off x="1837" y="2075"/>
              <a:ext cx="405" cy="474"/>
            </a:xfrm>
            <a:prstGeom prst="rect">
              <a:avLst/>
            </a:prstGeom>
            <a:noFill/>
            <a:ln w="9525">
              <a:solidFill>
                <a:srgbClr val="969696"/>
              </a:solidFill>
              <a:miter lim="800000"/>
              <a:headEnd/>
              <a:tailEnd/>
            </a:ln>
          </p:spPr>
        </p:pic>
      </p:grpSp>
      <p:pic>
        <p:nvPicPr>
          <p:cNvPr id="13343" name="Picture 82" descr="Flaschenorgel m Finger"/>
          <p:cNvPicPr>
            <a:picLocks noChangeAspect="1" noChangeArrowheads="1"/>
          </p:cNvPicPr>
          <p:nvPr/>
        </p:nvPicPr>
        <p:blipFill>
          <a:blip r:embed="rId15"/>
          <a:srcRect/>
          <a:stretch>
            <a:fillRect/>
          </a:stretch>
        </p:blipFill>
        <p:spPr bwMode="auto">
          <a:xfrm>
            <a:off x="5041900" y="3255963"/>
            <a:ext cx="703263" cy="792162"/>
          </a:xfrm>
          <a:prstGeom prst="rect">
            <a:avLst/>
          </a:prstGeom>
          <a:noFill/>
          <a:ln w="9525">
            <a:solidFill>
              <a:srgbClr val="969696"/>
            </a:solidFill>
            <a:miter lim="800000"/>
            <a:headEnd/>
            <a:tailEnd/>
          </a:ln>
        </p:spPr>
      </p:pic>
      <p:sp>
        <p:nvSpPr>
          <p:cNvPr id="13344" name="Text Box 73"/>
          <p:cNvSpPr txBox="1">
            <a:spLocks noChangeArrowheads="1"/>
          </p:cNvSpPr>
          <p:nvPr/>
        </p:nvSpPr>
        <p:spPr bwMode="auto">
          <a:xfrm>
            <a:off x="1822450" y="430213"/>
            <a:ext cx="534988" cy="244475"/>
          </a:xfrm>
          <a:prstGeom prst="rect">
            <a:avLst/>
          </a:prstGeom>
          <a:solidFill>
            <a:srgbClr val="FFFF00"/>
          </a:solidFill>
          <a:ln w="9525">
            <a:noFill/>
            <a:miter lim="800000"/>
            <a:headEnd/>
            <a:tailEnd/>
          </a:ln>
        </p:spPr>
        <p:txBody>
          <a:bodyPr wrap="none">
            <a:spAutoFit/>
          </a:bodyPr>
          <a:lstStyle/>
          <a:p>
            <a:r>
              <a:rPr lang="de-DE" sz="1000" b="1"/>
              <a:t>A–S1,</a:t>
            </a:r>
          </a:p>
        </p:txBody>
      </p:sp>
      <p:sp>
        <p:nvSpPr>
          <p:cNvPr id="13345" name="Text Box 75"/>
          <p:cNvSpPr txBox="1">
            <a:spLocks noChangeArrowheads="1"/>
          </p:cNvSpPr>
          <p:nvPr/>
        </p:nvSpPr>
        <p:spPr bwMode="auto">
          <a:xfrm>
            <a:off x="8675688" y="4149725"/>
            <a:ext cx="276225" cy="244475"/>
          </a:xfrm>
          <a:prstGeom prst="rect">
            <a:avLst/>
          </a:prstGeom>
          <a:solidFill>
            <a:srgbClr val="FFFF00"/>
          </a:solidFill>
          <a:ln w="9525">
            <a:noFill/>
            <a:miter lim="800000"/>
            <a:headEnd/>
            <a:tailEnd/>
          </a:ln>
        </p:spPr>
        <p:txBody>
          <a:bodyPr wrap="none">
            <a:spAutoFit/>
          </a:bodyPr>
          <a:lstStyle/>
          <a:p>
            <a:r>
              <a:rPr lang="de-DE" sz="1000" b="1"/>
              <a:t>A</a:t>
            </a:r>
          </a:p>
        </p:txBody>
      </p:sp>
      <p:sp>
        <p:nvSpPr>
          <p:cNvPr id="13346" name="Text Box 76"/>
          <p:cNvSpPr txBox="1">
            <a:spLocks noChangeArrowheads="1"/>
          </p:cNvSpPr>
          <p:nvPr/>
        </p:nvSpPr>
        <p:spPr bwMode="auto">
          <a:xfrm>
            <a:off x="8655050" y="1989138"/>
            <a:ext cx="276225" cy="244475"/>
          </a:xfrm>
          <a:prstGeom prst="rect">
            <a:avLst/>
          </a:prstGeom>
          <a:solidFill>
            <a:srgbClr val="FFFF00"/>
          </a:solidFill>
          <a:ln w="9525">
            <a:noFill/>
            <a:miter lim="800000"/>
            <a:headEnd/>
            <a:tailEnd/>
          </a:ln>
        </p:spPr>
        <p:txBody>
          <a:bodyPr wrap="none">
            <a:spAutoFit/>
          </a:bodyPr>
          <a:lstStyle/>
          <a:p>
            <a:r>
              <a:rPr lang="de-DE" sz="1000" b="1"/>
              <a:t>A</a:t>
            </a:r>
          </a:p>
        </p:txBody>
      </p:sp>
      <p:sp>
        <p:nvSpPr>
          <p:cNvPr id="12" name="Rechteck 11"/>
          <p:cNvSpPr>
            <a:spLocks noChangeArrowheads="1"/>
          </p:cNvSpPr>
          <p:nvPr/>
        </p:nvSpPr>
        <p:spPr bwMode="auto">
          <a:xfrm>
            <a:off x="6300788" y="4149725"/>
            <a:ext cx="2665412" cy="1871663"/>
          </a:xfrm>
          <a:prstGeom prst="rect">
            <a:avLst/>
          </a:prstGeom>
          <a:noFill/>
          <a:ln w="22225" algn="ctr">
            <a:solidFill>
              <a:srgbClr val="006600"/>
            </a:solidFill>
            <a:miter lim="800000"/>
            <a:headEnd/>
            <a:tailEnd/>
          </a:ln>
        </p:spPr>
        <p:txBody>
          <a:bodyPr anchor="ctr"/>
          <a:lstStyle/>
          <a:p>
            <a:pPr algn="ctr" fontAlgn="auto">
              <a:spcBef>
                <a:spcPts val="0"/>
              </a:spcBef>
              <a:spcAft>
                <a:spcPts val="0"/>
              </a:spcAft>
              <a:defRPr/>
            </a:pPr>
            <a:endParaRPr lang="de-DE">
              <a:solidFill>
                <a:schemeClr val="lt1"/>
              </a:solidFill>
              <a:latin typeface="+mn-lt"/>
              <a:cs typeface="+mn-cs"/>
            </a:endParaRPr>
          </a:p>
        </p:txBody>
      </p:sp>
      <p:sp>
        <p:nvSpPr>
          <p:cNvPr id="13348" name="AutoShape 72"/>
          <p:cNvSpPr>
            <a:spLocks noChangeArrowheads="1"/>
          </p:cNvSpPr>
          <p:nvPr/>
        </p:nvSpPr>
        <p:spPr bwMode="auto">
          <a:xfrm>
            <a:off x="3349625" y="4446588"/>
            <a:ext cx="287338" cy="69850"/>
          </a:xfrm>
          <a:prstGeom prst="leftRightArrow">
            <a:avLst>
              <a:gd name="adj1" fmla="val 50000"/>
              <a:gd name="adj2" fmla="val 82273"/>
            </a:avLst>
          </a:prstGeom>
          <a:solidFill>
            <a:srgbClr val="C0C0C0"/>
          </a:solidFill>
          <a:ln w="9525">
            <a:solidFill>
              <a:schemeClr val="tx1"/>
            </a:solidFill>
            <a:miter lim="800000"/>
            <a:headEnd/>
            <a:tailEnd/>
          </a:ln>
        </p:spPr>
        <p:txBody>
          <a:bodyPr wrap="none" anchor="ctr"/>
          <a:lstStyle/>
          <a:p>
            <a:endParaRPr lang="de-DE"/>
          </a:p>
        </p:txBody>
      </p:sp>
      <p:sp>
        <p:nvSpPr>
          <p:cNvPr id="13349" name="AutoShape 73"/>
          <p:cNvSpPr>
            <a:spLocks noChangeArrowheads="1"/>
          </p:cNvSpPr>
          <p:nvPr/>
        </p:nvSpPr>
        <p:spPr bwMode="auto">
          <a:xfrm>
            <a:off x="4251325" y="4437063"/>
            <a:ext cx="287338" cy="69850"/>
          </a:xfrm>
          <a:prstGeom prst="leftRightArrow">
            <a:avLst>
              <a:gd name="adj1" fmla="val 50000"/>
              <a:gd name="adj2" fmla="val 82273"/>
            </a:avLst>
          </a:prstGeom>
          <a:solidFill>
            <a:srgbClr val="C0C0C0"/>
          </a:solidFill>
          <a:ln w="9525">
            <a:solidFill>
              <a:schemeClr val="tx1"/>
            </a:solidFill>
            <a:miter lim="800000"/>
            <a:headEnd/>
            <a:tailEnd/>
          </a:ln>
        </p:spPr>
        <p:txBody>
          <a:bodyPr wrap="none" anchor="ctr"/>
          <a:lstStyle/>
          <a:p>
            <a:endParaRPr lang="de-DE"/>
          </a:p>
        </p:txBody>
      </p:sp>
      <p:sp>
        <p:nvSpPr>
          <p:cNvPr id="13350" name="AutoShape 74"/>
          <p:cNvSpPr>
            <a:spLocks noChangeArrowheads="1"/>
          </p:cNvSpPr>
          <p:nvPr/>
        </p:nvSpPr>
        <p:spPr bwMode="auto">
          <a:xfrm>
            <a:off x="4862513" y="4437063"/>
            <a:ext cx="287337" cy="69850"/>
          </a:xfrm>
          <a:prstGeom prst="leftRightArrow">
            <a:avLst>
              <a:gd name="adj1" fmla="val 50000"/>
              <a:gd name="adj2" fmla="val 82273"/>
            </a:avLst>
          </a:prstGeom>
          <a:solidFill>
            <a:srgbClr val="C0C0C0"/>
          </a:solidFill>
          <a:ln w="9525">
            <a:solidFill>
              <a:schemeClr val="tx1"/>
            </a:solidFill>
            <a:miter lim="800000"/>
            <a:headEnd/>
            <a:tailEnd/>
          </a:ln>
        </p:spPr>
        <p:txBody>
          <a:bodyPr wrap="none" anchor="ctr"/>
          <a:lstStyle/>
          <a:p>
            <a:endParaRPr lang="de-DE"/>
          </a:p>
        </p:txBody>
      </p:sp>
      <p:pic>
        <p:nvPicPr>
          <p:cNvPr id="13351" name="Picture 5" descr="E:\3-Grundschulphysik\Experimente AKUSTIK\Einzelzeichnungen\Longitudinal-Kinder 4.jpg"/>
          <p:cNvPicPr>
            <a:picLocks noChangeAspect="1" noChangeArrowheads="1"/>
          </p:cNvPicPr>
          <p:nvPr/>
        </p:nvPicPr>
        <p:blipFill>
          <a:blip r:embed="rId16"/>
          <a:srcRect/>
          <a:stretch>
            <a:fillRect/>
          </a:stretch>
        </p:blipFill>
        <p:spPr bwMode="auto">
          <a:xfrm>
            <a:off x="2627313" y="4508500"/>
            <a:ext cx="3170237" cy="411163"/>
          </a:xfrm>
          <a:prstGeom prst="rect">
            <a:avLst/>
          </a:prstGeom>
          <a:noFill/>
          <a:ln w="9525">
            <a:noFill/>
            <a:miter lim="800000"/>
            <a:headEnd/>
            <a:tailEnd/>
          </a:ln>
        </p:spPr>
      </p:pic>
      <p:sp>
        <p:nvSpPr>
          <p:cNvPr id="13352" name="Text Box 100"/>
          <p:cNvSpPr txBox="1">
            <a:spLocks noChangeArrowheads="1"/>
          </p:cNvSpPr>
          <p:nvPr/>
        </p:nvSpPr>
        <p:spPr bwMode="auto">
          <a:xfrm>
            <a:off x="2843213" y="4868863"/>
            <a:ext cx="3124200" cy="244475"/>
          </a:xfrm>
          <a:prstGeom prst="rect">
            <a:avLst/>
          </a:prstGeom>
          <a:noFill/>
          <a:ln w="9525">
            <a:noFill/>
            <a:miter lim="800000"/>
            <a:headEnd/>
            <a:tailEnd/>
          </a:ln>
        </p:spPr>
        <p:txBody>
          <a:bodyPr wrap="none">
            <a:spAutoFit/>
          </a:bodyPr>
          <a:lstStyle/>
          <a:p>
            <a:r>
              <a:rPr lang="de-DE" sz="1000"/>
              <a:t>Schwingung in Ausbreitungsrichtung </a:t>
            </a:r>
            <a:r>
              <a:rPr lang="de-DE" sz="900"/>
              <a:t>(Luft, Schunkeln)</a:t>
            </a:r>
          </a:p>
        </p:txBody>
      </p:sp>
      <p:sp>
        <p:nvSpPr>
          <p:cNvPr id="13353" name="Text Box 77"/>
          <p:cNvSpPr txBox="1">
            <a:spLocks noChangeArrowheads="1"/>
          </p:cNvSpPr>
          <p:nvPr/>
        </p:nvSpPr>
        <p:spPr bwMode="auto">
          <a:xfrm>
            <a:off x="5829300" y="431800"/>
            <a:ext cx="768350" cy="214313"/>
          </a:xfrm>
          <a:prstGeom prst="rect">
            <a:avLst/>
          </a:prstGeom>
          <a:solidFill>
            <a:srgbClr val="FFFF00"/>
          </a:solidFill>
          <a:ln w="9525">
            <a:noFill/>
            <a:miter lim="800000"/>
            <a:headEnd/>
            <a:tailEnd/>
          </a:ln>
        </p:spPr>
        <p:txBody>
          <a:bodyPr wrap="none">
            <a:spAutoFit/>
          </a:bodyPr>
          <a:lstStyle/>
          <a:p>
            <a:r>
              <a:rPr lang="de-DE" sz="800"/>
              <a:t>Glockenspiel</a:t>
            </a:r>
          </a:p>
        </p:txBody>
      </p:sp>
      <p:sp>
        <p:nvSpPr>
          <p:cNvPr id="13354" name="Text Box 78"/>
          <p:cNvSpPr txBox="1">
            <a:spLocks noChangeArrowheads="1"/>
          </p:cNvSpPr>
          <p:nvPr/>
        </p:nvSpPr>
        <p:spPr bwMode="auto">
          <a:xfrm>
            <a:off x="4356100" y="404813"/>
            <a:ext cx="1296988" cy="274637"/>
          </a:xfrm>
          <a:prstGeom prst="rect">
            <a:avLst/>
          </a:prstGeom>
          <a:noFill/>
          <a:ln w="9525">
            <a:noFill/>
            <a:miter lim="800000"/>
            <a:headEnd/>
            <a:tailEnd/>
          </a:ln>
        </p:spPr>
        <p:txBody>
          <a:bodyPr wrap="none">
            <a:spAutoFit/>
          </a:bodyPr>
          <a:lstStyle/>
          <a:p>
            <a:r>
              <a:rPr lang="de-DE" sz="1200">
                <a:solidFill>
                  <a:srgbClr val="006600"/>
                </a:solidFill>
              </a:rPr>
              <a:t>T2: Linealklänge</a:t>
            </a:r>
          </a:p>
        </p:txBody>
      </p:sp>
      <p:pic>
        <p:nvPicPr>
          <p:cNvPr id="13355" name="Picture 79" descr="Flaschentrommel m Schallwellen"/>
          <p:cNvPicPr>
            <a:picLocks noChangeAspect="1" noChangeArrowheads="1"/>
          </p:cNvPicPr>
          <p:nvPr/>
        </p:nvPicPr>
        <p:blipFill>
          <a:blip r:embed="rId17"/>
          <a:srcRect/>
          <a:stretch>
            <a:fillRect/>
          </a:stretch>
        </p:blipFill>
        <p:spPr bwMode="auto">
          <a:xfrm>
            <a:off x="6778625" y="1692275"/>
            <a:ext cx="1152525" cy="542925"/>
          </a:xfrm>
          <a:prstGeom prst="rect">
            <a:avLst/>
          </a:prstGeom>
          <a:noFill/>
          <a:ln w="9525">
            <a:solidFill>
              <a:srgbClr val="C0C0C0"/>
            </a:solidFill>
            <a:miter lim="800000"/>
            <a:headEnd/>
            <a:tailEnd/>
          </a:ln>
        </p:spPr>
      </p:pic>
      <p:sp>
        <p:nvSpPr>
          <p:cNvPr id="13356" name="Text Box 80"/>
          <p:cNvSpPr txBox="1">
            <a:spLocks noChangeArrowheads="1"/>
          </p:cNvSpPr>
          <p:nvPr/>
        </p:nvSpPr>
        <p:spPr bwMode="auto">
          <a:xfrm>
            <a:off x="8377238" y="433388"/>
            <a:ext cx="561975" cy="244475"/>
          </a:xfrm>
          <a:prstGeom prst="rect">
            <a:avLst/>
          </a:prstGeom>
          <a:solidFill>
            <a:srgbClr val="FFFF00"/>
          </a:solidFill>
          <a:ln w="9525">
            <a:noFill/>
            <a:miter lim="800000"/>
            <a:headEnd/>
            <a:tailEnd/>
          </a:ln>
        </p:spPr>
        <p:txBody>
          <a:bodyPr wrap="none">
            <a:spAutoFit/>
          </a:bodyPr>
          <a:lstStyle/>
          <a:p>
            <a:r>
              <a:rPr lang="de-DE" sz="1000" b="1"/>
              <a:t>S2, S3</a:t>
            </a:r>
          </a:p>
        </p:txBody>
      </p:sp>
      <p:grpSp>
        <p:nvGrpSpPr>
          <p:cNvPr id="13357" name="Group 80"/>
          <p:cNvGrpSpPr>
            <a:grpSpLocks/>
          </p:cNvGrpSpPr>
          <p:nvPr/>
        </p:nvGrpSpPr>
        <p:grpSpPr bwMode="auto">
          <a:xfrm>
            <a:off x="2627313" y="5013325"/>
            <a:ext cx="3343275" cy="990600"/>
            <a:chOff x="1655" y="3158"/>
            <a:chExt cx="2106" cy="624"/>
          </a:xfrm>
        </p:grpSpPr>
        <p:grpSp>
          <p:nvGrpSpPr>
            <p:cNvPr id="13367" name="Group 84"/>
            <p:cNvGrpSpPr>
              <a:grpSpLocks/>
            </p:cNvGrpSpPr>
            <p:nvPr/>
          </p:nvGrpSpPr>
          <p:grpSpPr bwMode="auto">
            <a:xfrm>
              <a:off x="1655" y="3158"/>
              <a:ext cx="2106" cy="624"/>
              <a:chOff x="1791" y="3113"/>
              <a:chExt cx="2173" cy="633"/>
            </a:xfrm>
          </p:grpSpPr>
          <p:pic>
            <p:nvPicPr>
              <p:cNvPr id="13373" name="Picture 22" descr="E:\3-Grundschulphysik\Experimente AKUSTIK\Einzelzeichnungen\Transversalkinder 1.jpg"/>
              <p:cNvPicPr>
                <a:picLocks noChangeAspect="1" noChangeArrowheads="1"/>
              </p:cNvPicPr>
              <p:nvPr/>
            </p:nvPicPr>
            <p:blipFill>
              <a:blip r:embed="rId18"/>
              <a:srcRect/>
              <a:stretch>
                <a:fillRect/>
              </a:stretch>
            </p:blipFill>
            <p:spPr bwMode="auto">
              <a:xfrm>
                <a:off x="3153" y="3213"/>
                <a:ext cx="713" cy="337"/>
              </a:xfrm>
              <a:prstGeom prst="rect">
                <a:avLst/>
              </a:prstGeom>
              <a:noFill/>
              <a:ln w="9525">
                <a:noFill/>
                <a:miter lim="800000"/>
                <a:headEnd/>
                <a:tailEnd/>
              </a:ln>
            </p:spPr>
          </p:pic>
          <p:grpSp>
            <p:nvGrpSpPr>
              <p:cNvPr id="13374" name="Group 82"/>
              <p:cNvGrpSpPr>
                <a:grpSpLocks/>
              </p:cNvGrpSpPr>
              <p:nvPr/>
            </p:nvGrpSpPr>
            <p:grpSpPr bwMode="auto">
              <a:xfrm>
                <a:off x="1791" y="3113"/>
                <a:ext cx="2173" cy="633"/>
                <a:chOff x="1774" y="3167"/>
                <a:chExt cx="2173" cy="633"/>
              </a:xfrm>
            </p:grpSpPr>
            <p:pic>
              <p:nvPicPr>
                <p:cNvPr id="13375" name="Picture 3" descr="E:\3-Grundschulphysik\Experimente AKUSTIK\Einzelzeichnungen\Transversalkinder.jpg"/>
                <p:cNvPicPr>
                  <a:picLocks noChangeAspect="1" noChangeArrowheads="1"/>
                </p:cNvPicPr>
                <p:nvPr/>
              </p:nvPicPr>
              <p:blipFill>
                <a:blip r:embed="rId19"/>
                <a:srcRect/>
                <a:stretch>
                  <a:fillRect/>
                </a:stretch>
              </p:blipFill>
              <p:spPr bwMode="auto">
                <a:xfrm>
                  <a:off x="1791" y="3294"/>
                  <a:ext cx="1358" cy="351"/>
                </a:xfrm>
                <a:prstGeom prst="rect">
                  <a:avLst/>
                </a:prstGeom>
                <a:noFill/>
                <a:ln w="9525">
                  <a:noFill/>
                  <a:miter lim="800000"/>
                  <a:headEnd/>
                  <a:tailEnd/>
                </a:ln>
              </p:spPr>
            </p:pic>
            <p:sp>
              <p:nvSpPr>
                <p:cNvPr id="57" name="Gestreifter Pfeil nach rechts 56"/>
                <p:cNvSpPr/>
                <p:nvPr/>
              </p:nvSpPr>
              <p:spPr>
                <a:xfrm>
                  <a:off x="3556" y="3167"/>
                  <a:ext cx="325" cy="137"/>
                </a:xfrm>
                <a:prstGeom prst="stripedRightArrow">
                  <a:avLst/>
                </a:prstGeom>
                <a:solidFill>
                  <a:schemeClr val="bg1">
                    <a:lumMod val="75000"/>
                  </a:schemeClr>
                </a:solid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3377" name="Text Box 102"/>
                <p:cNvSpPr txBox="1">
                  <a:spLocks noChangeArrowheads="1"/>
                </p:cNvSpPr>
                <p:nvPr/>
              </p:nvSpPr>
              <p:spPr bwMode="auto">
                <a:xfrm>
                  <a:off x="1774" y="3644"/>
                  <a:ext cx="2173" cy="156"/>
                </a:xfrm>
                <a:prstGeom prst="rect">
                  <a:avLst/>
                </a:prstGeom>
                <a:noFill/>
                <a:ln w="9525">
                  <a:noFill/>
                  <a:miter lim="800000"/>
                  <a:headEnd/>
                  <a:tailEnd/>
                </a:ln>
              </p:spPr>
              <p:txBody>
                <a:bodyPr wrap="none">
                  <a:spAutoFit/>
                </a:bodyPr>
                <a:lstStyle/>
                <a:p>
                  <a:r>
                    <a:rPr lang="de-DE" sz="1000"/>
                    <a:t>Schwingung quer zur Ausbreitungsrichtung </a:t>
                  </a:r>
                  <a:r>
                    <a:rPr lang="de-DE" sz="900"/>
                    <a:t>(Seil, Wasser)</a:t>
                  </a:r>
                </a:p>
              </p:txBody>
            </p:sp>
          </p:grpSp>
        </p:grpSp>
        <p:sp>
          <p:nvSpPr>
            <p:cNvPr id="13368" name="AutoShape 67"/>
            <p:cNvSpPr>
              <a:spLocks noChangeArrowheads="1"/>
            </p:cNvSpPr>
            <p:nvPr/>
          </p:nvSpPr>
          <p:spPr bwMode="auto">
            <a:xfrm>
              <a:off x="2610" y="3503"/>
              <a:ext cx="45" cy="137"/>
            </a:xfrm>
            <a:prstGeom prst="upDownArrow">
              <a:avLst>
                <a:gd name="adj1" fmla="val 50000"/>
                <a:gd name="adj2" fmla="val 60889"/>
              </a:avLst>
            </a:prstGeom>
            <a:solidFill>
              <a:srgbClr val="C0C0C0"/>
            </a:solidFill>
            <a:ln w="9525">
              <a:solidFill>
                <a:schemeClr val="tx1"/>
              </a:solidFill>
              <a:miter lim="800000"/>
              <a:headEnd/>
              <a:tailEnd/>
            </a:ln>
          </p:spPr>
          <p:txBody>
            <a:bodyPr wrap="none" anchor="ctr"/>
            <a:lstStyle/>
            <a:p>
              <a:endParaRPr lang="de-DE"/>
            </a:p>
          </p:txBody>
        </p:sp>
        <p:sp>
          <p:nvSpPr>
            <p:cNvPr id="13369" name="AutoShape 68"/>
            <p:cNvSpPr>
              <a:spLocks noChangeArrowheads="1"/>
            </p:cNvSpPr>
            <p:nvPr/>
          </p:nvSpPr>
          <p:spPr bwMode="auto">
            <a:xfrm>
              <a:off x="1927" y="3497"/>
              <a:ext cx="45" cy="137"/>
            </a:xfrm>
            <a:prstGeom prst="upDownArrow">
              <a:avLst>
                <a:gd name="adj1" fmla="val 50000"/>
                <a:gd name="adj2" fmla="val 60889"/>
              </a:avLst>
            </a:prstGeom>
            <a:solidFill>
              <a:srgbClr val="C0C0C0"/>
            </a:solidFill>
            <a:ln w="9525">
              <a:solidFill>
                <a:schemeClr val="tx1"/>
              </a:solidFill>
              <a:miter lim="800000"/>
              <a:headEnd/>
              <a:tailEnd/>
            </a:ln>
          </p:spPr>
          <p:txBody>
            <a:bodyPr wrap="none" anchor="ctr"/>
            <a:lstStyle/>
            <a:p>
              <a:endParaRPr lang="de-DE"/>
            </a:p>
          </p:txBody>
        </p:sp>
        <p:sp>
          <p:nvSpPr>
            <p:cNvPr id="13370" name="AutoShape 69"/>
            <p:cNvSpPr>
              <a:spLocks noChangeArrowheads="1"/>
            </p:cNvSpPr>
            <p:nvPr/>
          </p:nvSpPr>
          <p:spPr bwMode="auto">
            <a:xfrm>
              <a:off x="2290" y="3361"/>
              <a:ext cx="45" cy="137"/>
            </a:xfrm>
            <a:prstGeom prst="upDownArrow">
              <a:avLst>
                <a:gd name="adj1" fmla="val 50000"/>
                <a:gd name="adj2" fmla="val 60889"/>
              </a:avLst>
            </a:prstGeom>
            <a:solidFill>
              <a:srgbClr val="C0C0C0"/>
            </a:solidFill>
            <a:ln w="9525">
              <a:solidFill>
                <a:schemeClr val="tx1"/>
              </a:solidFill>
              <a:miter lim="800000"/>
              <a:headEnd/>
              <a:tailEnd/>
            </a:ln>
          </p:spPr>
          <p:txBody>
            <a:bodyPr wrap="none" anchor="ctr"/>
            <a:lstStyle/>
            <a:p>
              <a:endParaRPr lang="de-DE"/>
            </a:p>
          </p:txBody>
        </p:sp>
        <p:sp>
          <p:nvSpPr>
            <p:cNvPr id="13371" name="AutoShape 70"/>
            <p:cNvSpPr>
              <a:spLocks noChangeArrowheads="1"/>
            </p:cNvSpPr>
            <p:nvPr/>
          </p:nvSpPr>
          <p:spPr bwMode="auto">
            <a:xfrm>
              <a:off x="2925" y="3334"/>
              <a:ext cx="45" cy="137"/>
            </a:xfrm>
            <a:prstGeom prst="upDownArrow">
              <a:avLst>
                <a:gd name="adj1" fmla="val 50000"/>
                <a:gd name="adj2" fmla="val 60889"/>
              </a:avLst>
            </a:prstGeom>
            <a:solidFill>
              <a:srgbClr val="C0C0C0"/>
            </a:solidFill>
            <a:ln w="9525">
              <a:solidFill>
                <a:schemeClr val="tx1"/>
              </a:solidFill>
              <a:miter lim="800000"/>
              <a:headEnd/>
              <a:tailEnd/>
            </a:ln>
          </p:spPr>
          <p:txBody>
            <a:bodyPr wrap="none" anchor="ctr"/>
            <a:lstStyle/>
            <a:p>
              <a:endParaRPr lang="de-DE"/>
            </a:p>
          </p:txBody>
        </p:sp>
        <p:sp>
          <p:nvSpPr>
            <p:cNvPr id="13372" name="AutoShape 71"/>
            <p:cNvSpPr>
              <a:spLocks noChangeArrowheads="1"/>
            </p:cNvSpPr>
            <p:nvPr/>
          </p:nvSpPr>
          <p:spPr bwMode="auto">
            <a:xfrm>
              <a:off x="3288" y="3497"/>
              <a:ext cx="45" cy="137"/>
            </a:xfrm>
            <a:prstGeom prst="upDownArrow">
              <a:avLst>
                <a:gd name="adj1" fmla="val 50000"/>
                <a:gd name="adj2" fmla="val 60889"/>
              </a:avLst>
            </a:prstGeom>
            <a:solidFill>
              <a:srgbClr val="C0C0C0"/>
            </a:solidFill>
            <a:ln w="9525">
              <a:solidFill>
                <a:schemeClr val="tx1"/>
              </a:solidFill>
              <a:miter lim="800000"/>
              <a:headEnd/>
              <a:tailEnd/>
            </a:ln>
          </p:spPr>
          <p:txBody>
            <a:bodyPr wrap="none" anchor="ctr"/>
            <a:lstStyle/>
            <a:p>
              <a:endParaRPr lang="de-DE"/>
            </a:p>
          </p:txBody>
        </p:sp>
      </p:grpSp>
      <p:sp>
        <p:nvSpPr>
          <p:cNvPr id="13358" name="Textfeld 67"/>
          <p:cNvSpPr txBox="1">
            <a:spLocks noChangeArrowheads="1"/>
          </p:cNvSpPr>
          <p:nvPr/>
        </p:nvSpPr>
        <p:spPr bwMode="auto">
          <a:xfrm>
            <a:off x="2555875" y="6021388"/>
            <a:ext cx="6588125" cy="668337"/>
          </a:xfrm>
          <a:prstGeom prst="rect">
            <a:avLst/>
          </a:prstGeom>
          <a:noFill/>
          <a:ln w="9525">
            <a:noFill/>
            <a:miter lim="800000"/>
            <a:headEnd/>
            <a:tailEnd/>
          </a:ln>
        </p:spPr>
        <p:txBody>
          <a:bodyPr>
            <a:spAutoFit/>
          </a:bodyPr>
          <a:lstStyle/>
          <a:p>
            <a:pPr>
              <a:lnSpc>
                <a:spcPct val="125000"/>
              </a:lnSpc>
            </a:pPr>
            <a:r>
              <a:rPr lang="de-DE" sz="1600"/>
              <a:t>        Td2 Versuchsübersicht</a:t>
            </a:r>
            <a:r>
              <a:rPr lang="de-DE" sz="1600">
                <a:solidFill>
                  <a:srgbClr val="00B050"/>
                </a:solidFill>
              </a:rPr>
              <a:t>: </a:t>
            </a:r>
            <a:r>
              <a:rPr lang="de-DE" sz="1600">
                <a:solidFill>
                  <a:srgbClr val="006600"/>
                </a:solidFill>
              </a:rPr>
              <a:t>„</a:t>
            </a:r>
            <a:r>
              <a:rPr lang="de-DE" sz="2000" i="1">
                <a:solidFill>
                  <a:srgbClr val="006600"/>
                </a:solidFill>
              </a:rPr>
              <a:t>Wir zaubern mit Tönen“ </a:t>
            </a:r>
            <a:r>
              <a:rPr lang="de-DE" sz="1600">
                <a:solidFill>
                  <a:srgbClr val="006600"/>
                </a:solidFill>
              </a:rPr>
              <a:t>– </a:t>
            </a:r>
            <a:r>
              <a:rPr lang="de-DE" sz="2000">
                <a:solidFill>
                  <a:srgbClr val="006600"/>
                </a:solidFill>
              </a:rPr>
              <a:t>Teil 1</a:t>
            </a:r>
          </a:p>
          <a:p>
            <a:pPr algn="ctr">
              <a:lnSpc>
                <a:spcPct val="80000"/>
              </a:lnSpc>
            </a:pPr>
            <a:r>
              <a:rPr lang="de-DE" sz="1600"/>
              <a:t>        </a:t>
            </a:r>
            <a:r>
              <a:rPr lang="de-DE" sz="1200"/>
              <a:t>Töne erzeugen (Tonhöhe, Tonstärke), Luftschwingungen nachweisen und spüren</a:t>
            </a:r>
          </a:p>
        </p:txBody>
      </p:sp>
      <p:sp>
        <p:nvSpPr>
          <p:cNvPr id="7" name="Rechteck 6"/>
          <p:cNvSpPr>
            <a:spLocks noChangeArrowheads="1"/>
          </p:cNvSpPr>
          <p:nvPr/>
        </p:nvSpPr>
        <p:spPr bwMode="auto">
          <a:xfrm>
            <a:off x="2627313" y="4149725"/>
            <a:ext cx="3600450" cy="1871663"/>
          </a:xfrm>
          <a:prstGeom prst="rect">
            <a:avLst/>
          </a:prstGeom>
          <a:noFill/>
          <a:ln w="22225" algn="ctr">
            <a:solidFill>
              <a:srgbClr val="009900"/>
            </a:solidFill>
            <a:miter lim="800000"/>
            <a:headEnd/>
            <a:tailEnd/>
          </a:ln>
        </p:spPr>
        <p:txBody>
          <a:bodyPr anchor="ctr"/>
          <a:lstStyle/>
          <a:p>
            <a:pPr algn="ctr" fontAlgn="auto">
              <a:spcBef>
                <a:spcPts val="0"/>
              </a:spcBef>
              <a:spcAft>
                <a:spcPts val="0"/>
              </a:spcAft>
              <a:defRPr/>
            </a:pPr>
            <a:endParaRPr lang="de-DE">
              <a:solidFill>
                <a:schemeClr val="lt1"/>
              </a:solidFill>
              <a:latin typeface="+mn-lt"/>
              <a:cs typeface="+mn-cs"/>
            </a:endParaRPr>
          </a:p>
        </p:txBody>
      </p:sp>
      <p:sp>
        <p:nvSpPr>
          <p:cNvPr id="13360" name="Line 86"/>
          <p:cNvSpPr>
            <a:spLocks noChangeShapeType="1"/>
          </p:cNvSpPr>
          <p:nvPr/>
        </p:nvSpPr>
        <p:spPr bwMode="auto">
          <a:xfrm flipV="1">
            <a:off x="4716463" y="5589588"/>
            <a:ext cx="71437" cy="71437"/>
          </a:xfrm>
          <a:prstGeom prst="line">
            <a:avLst/>
          </a:prstGeom>
          <a:noFill/>
          <a:ln w="12700">
            <a:solidFill>
              <a:srgbClr val="969696"/>
            </a:solidFill>
            <a:round/>
            <a:headEnd/>
            <a:tailEnd/>
          </a:ln>
        </p:spPr>
        <p:txBody>
          <a:bodyPr/>
          <a:lstStyle/>
          <a:p>
            <a:endParaRPr lang="de-DE"/>
          </a:p>
        </p:txBody>
      </p:sp>
      <p:sp>
        <p:nvSpPr>
          <p:cNvPr id="13361" name="Text Box 74"/>
          <p:cNvSpPr txBox="1">
            <a:spLocks noChangeArrowheads="1"/>
          </p:cNvSpPr>
          <p:nvPr/>
        </p:nvSpPr>
        <p:spPr bwMode="auto">
          <a:xfrm>
            <a:off x="5921375" y="4159250"/>
            <a:ext cx="276225" cy="244475"/>
          </a:xfrm>
          <a:prstGeom prst="rect">
            <a:avLst/>
          </a:prstGeom>
          <a:solidFill>
            <a:srgbClr val="FFFF00"/>
          </a:solidFill>
          <a:ln w="9525">
            <a:noFill/>
            <a:miter lim="800000"/>
            <a:headEnd/>
            <a:tailEnd/>
          </a:ln>
        </p:spPr>
        <p:txBody>
          <a:bodyPr wrap="none">
            <a:spAutoFit/>
          </a:bodyPr>
          <a:lstStyle/>
          <a:p>
            <a:r>
              <a:rPr lang="de-DE" sz="1000" b="1"/>
              <a:t>A</a:t>
            </a:r>
          </a:p>
        </p:txBody>
      </p:sp>
      <p:sp>
        <p:nvSpPr>
          <p:cNvPr id="13362" name="Textfeld 37"/>
          <p:cNvSpPr txBox="1">
            <a:spLocks noChangeArrowheads="1"/>
          </p:cNvSpPr>
          <p:nvPr/>
        </p:nvSpPr>
        <p:spPr bwMode="auto">
          <a:xfrm>
            <a:off x="127000" y="476250"/>
            <a:ext cx="2376488" cy="1214438"/>
          </a:xfrm>
          <a:prstGeom prst="rect">
            <a:avLst/>
          </a:prstGeom>
          <a:noFill/>
          <a:ln w="9525">
            <a:noFill/>
            <a:miter lim="800000"/>
            <a:headEnd/>
            <a:tailEnd/>
          </a:ln>
        </p:spPr>
        <p:txBody>
          <a:bodyPr>
            <a:spAutoFit/>
          </a:bodyPr>
          <a:lstStyle/>
          <a:p>
            <a:r>
              <a:rPr lang="de-DE" sz="1200">
                <a:solidFill>
                  <a:srgbClr val="006600"/>
                </a:solidFill>
              </a:rPr>
              <a:t>T1: Gummigitarre</a:t>
            </a:r>
          </a:p>
          <a:p>
            <a:pPr>
              <a:spcBef>
                <a:spcPts val="200"/>
              </a:spcBef>
            </a:pPr>
            <a:r>
              <a:rPr lang="de-DE" sz="1000"/>
              <a:t>Gummiringe über eine Backform spannen und zupfen. Ein Dreikantholz unter die Gummiringe schieben und die Gummis rechts und links vom Dreikant zupfen. Schwingungsform des Gummis beobachten. Den</a:t>
            </a:r>
          </a:p>
        </p:txBody>
      </p:sp>
      <p:sp>
        <p:nvSpPr>
          <p:cNvPr id="13363" name="Text Box 60"/>
          <p:cNvSpPr txBox="1">
            <a:spLocks noChangeArrowheads="1"/>
          </p:cNvSpPr>
          <p:nvPr/>
        </p:nvSpPr>
        <p:spPr bwMode="auto">
          <a:xfrm>
            <a:off x="1071563" y="1590675"/>
            <a:ext cx="1497012" cy="701675"/>
          </a:xfrm>
          <a:prstGeom prst="rect">
            <a:avLst/>
          </a:prstGeom>
          <a:noFill/>
          <a:ln w="9525">
            <a:noFill/>
            <a:miter lim="800000"/>
            <a:headEnd/>
            <a:tailEnd/>
          </a:ln>
        </p:spPr>
        <p:txBody>
          <a:bodyPr>
            <a:spAutoFit/>
          </a:bodyPr>
          <a:lstStyle/>
          <a:p>
            <a:r>
              <a:rPr lang="de-DE" sz="1000"/>
              <a:t>Zusammenhang zw. Tonhöhe und Länge des schwingenden Gummis feststellen.  </a:t>
            </a:r>
          </a:p>
        </p:txBody>
      </p:sp>
      <p:pic>
        <p:nvPicPr>
          <p:cNvPr id="13364" name="Picture 85" descr="Gummigitarre m Dreikant 1"/>
          <p:cNvPicPr>
            <a:picLocks noChangeAspect="1" noChangeArrowheads="1"/>
          </p:cNvPicPr>
          <p:nvPr/>
        </p:nvPicPr>
        <p:blipFill>
          <a:blip r:embed="rId20"/>
          <a:srcRect/>
          <a:stretch>
            <a:fillRect/>
          </a:stretch>
        </p:blipFill>
        <p:spPr bwMode="auto">
          <a:xfrm>
            <a:off x="250825" y="1700213"/>
            <a:ext cx="720725" cy="534987"/>
          </a:xfrm>
          <a:prstGeom prst="rect">
            <a:avLst/>
          </a:prstGeom>
          <a:noFill/>
          <a:ln w="9525">
            <a:solidFill>
              <a:srgbClr val="C0C0C0"/>
            </a:solidFill>
            <a:miter lim="800000"/>
            <a:headEnd/>
            <a:tailEnd/>
          </a:ln>
        </p:spPr>
      </p:pic>
      <p:sp>
        <p:nvSpPr>
          <p:cNvPr id="13365" name="Text Box 83"/>
          <p:cNvSpPr txBox="1">
            <a:spLocks noChangeArrowheads="1"/>
          </p:cNvSpPr>
          <p:nvPr/>
        </p:nvSpPr>
        <p:spPr bwMode="auto">
          <a:xfrm>
            <a:off x="4117975" y="2382838"/>
            <a:ext cx="755650" cy="228600"/>
          </a:xfrm>
          <a:prstGeom prst="rect">
            <a:avLst/>
          </a:prstGeom>
          <a:solidFill>
            <a:srgbClr val="FFFF66"/>
          </a:solidFill>
          <a:ln w="9525">
            <a:noFill/>
            <a:miter lim="800000"/>
            <a:headEnd/>
            <a:tailEnd/>
          </a:ln>
        </p:spPr>
        <p:txBody>
          <a:bodyPr wrap="none">
            <a:spAutoFit/>
          </a:bodyPr>
          <a:lstStyle/>
          <a:p>
            <a:r>
              <a:rPr lang="de-DE" sz="900"/>
              <a:t>Stethoskop</a:t>
            </a:r>
          </a:p>
        </p:txBody>
      </p:sp>
      <p:sp>
        <p:nvSpPr>
          <p:cNvPr id="13366" name="Text Box 83"/>
          <p:cNvSpPr txBox="1">
            <a:spLocks noChangeArrowheads="1"/>
          </p:cNvSpPr>
          <p:nvPr/>
        </p:nvSpPr>
        <p:spPr bwMode="auto">
          <a:xfrm>
            <a:off x="1116013" y="6165850"/>
            <a:ext cx="1766887" cy="396875"/>
          </a:xfrm>
          <a:prstGeom prst="rect">
            <a:avLst/>
          </a:prstGeom>
          <a:noFill/>
          <a:ln w="9525">
            <a:noFill/>
            <a:miter lim="800000"/>
            <a:headEnd/>
            <a:tailEnd/>
          </a:ln>
        </p:spPr>
        <p:txBody>
          <a:bodyPr wrap="none">
            <a:spAutoFit/>
          </a:bodyPr>
          <a:lstStyle/>
          <a:p>
            <a:r>
              <a:rPr lang="de-DE" sz="1000" b="1"/>
              <a:t>A</a:t>
            </a:r>
            <a:r>
              <a:rPr lang="de-DE" sz="1000"/>
              <a:t> = Hinweis auf Arbeitsblatt</a:t>
            </a:r>
          </a:p>
          <a:p>
            <a:r>
              <a:rPr lang="de-DE" sz="1000" b="1"/>
              <a:t>S</a:t>
            </a:r>
            <a:r>
              <a:rPr lang="de-DE" sz="1000"/>
              <a:t> = Hinweis auf Schautafeln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2"/>
          <p:cNvSpPr>
            <a:spLocks noChangeArrowheads="1"/>
          </p:cNvSpPr>
          <p:nvPr/>
        </p:nvSpPr>
        <p:spPr bwMode="auto">
          <a:xfrm>
            <a:off x="323850" y="476250"/>
            <a:ext cx="3168650" cy="1728788"/>
          </a:xfrm>
          <a:prstGeom prst="rect">
            <a:avLst/>
          </a:prstGeom>
          <a:noFill/>
          <a:ln w="22225">
            <a:solidFill>
              <a:srgbClr val="008000"/>
            </a:solidFill>
            <a:miter lim="800000"/>
            <a:headEnd/>
            <a:tailEnd/>
          </a:ln>
        </p:spPr>
        <p:txBody>
          <a:bodyPr wrap="none" anchor="ctr"/>
          <a:lstStyle/>
          <a:p>
            <a:endParaRPr lang="de-DE"/>
          </a:p>
        </p:txBody>
      </p:sp>
      <p:sp>
        <p:nvSpPr>
          <p:cNvPr id="14338" name="Rectangle 13"/>
          <p:cNvSpPr>
            <a:spLocks noChangeArrowheads="1"/>
          </p:cNvSpPr>
          <p:nvPr/>
        </p:nvSpPr>
        <p:spPr bwMode="auto">
          <a:xfrm>
            <a:off x="3563938" y="476250"/>
            <a:ext cx="2551112" cy="1728788"/>
          </a:xfrm>
          <a:prstGeom prst="rect">
            <a:avLst/>
          </a:prstGeom>
          <a:noFill/>
          <a:ln w="6350">
            <a:solidFill>
              <a:srgbClr val="008000"/>
            </a:solidFill>
            <a:miter lim="800000"/>
            <a:headEnd/>
            <a:tailEnd/>
          </a:ln>
        </p:spPr>
        <p:txBody>
          <a:bodyPr wrap="none" anchor="ctr"/>
          <a:lstStyle/>
          <a:p>
            <a:endParaRPr lang="de-DE"/>
          </a:p>
        </p:txBody>
      </p:sp>
      <p:sp>
        <p:nvSpPr>
          <p:cNvPr id="14339" name="Rectangle 14"/>
          <p:cNvSpPr>
            <a:spLocks noChangeArrowheads="1"/>
          </p:cNvSpPr>
          <p:nvPr/>
        </p:nvSpPr>
        <p:spPr bwMode="auto">
          <a:xfrm>
            <a:off x="6192838" y="476250"/>
            <a:ext cx="2808287" cy="1727200"/>
          </a:xfrm>
          <a:prstGeom prst="rect">
            <a:avLst/>
          </a:prstGeom>
          <a:noFill/>
          <a:ln w="22225">
            <a:solidFill>
              <a:srgbClr val="008000"/>
            </a:solidFill>
            <a:miter lim="800000"/>
            <a:headEnd/>
            <a:tailEnd/>
          </a:ln>
        </p:spPr>
        <p:txBody>
          <a:bodyPr wrap="none" anchor="ctr"/>
          <a:lstStyle/>
          <a:p>
            <a:endParaRPr lang="de-DE"/>
          </a:p>
        </p:txBody>
      </p:sp>
      <p:sp>
        <p:nvSpPr>
          <p:cNvPr id="14340" name="Text Box 15"/>
          <p:cNvSpPr txBox="1">
            <a:spLocks noChangeArrowheads="1"/>
          </p:cNvSpPr>
          <p:nvPr/>
        </p:nvSpPr>
        <p:spPr bwMode="auto">
          <a:xfrm>
            <a:off x="323850" y="549275"/>
            <a:ext cx="1341438" cy="274638"/>
          </a:xfrm>
          <a:prstGeom prst="rect">
            <a:avLst/>
          </a:prstGeom>
          <a:noFill/>
          <a:ln w="9525">
            <a:noFill/>
            <a:miter lim="800000"/>
            <a:headEnd/>
            <a:tailEnd/>
          </a:ln>
        </p:spPr>
        <p:txBody>
          <a:bodyPr wrap="none">
            <a:spAutoFit/>
          </a:bodyPr>
          <a:lstStyle/>
          <a:p>
            <a:r>
              <a:rPr lang="de-DE" sz="1200">
                <a:solidFill>
                  <a:srgbClr val="006600"/>
                </a:solidFill>
              </a:rPr>
              <a:t>T12: Löffelglocke</a:t>
            </a:r>
          </a:p>
        </p:txBody>
      </p:sp>
      <p:sp>
        <p:nvSpPr>
          <p:cNvPr id="14341" name="Text Box 16"/>
          <p:cNvSpPr txBox="1">
            <a:spLocks noChangeArrowheads="1"/>
          </p:cNvSpPr>
          <p:nvPr/>
        </p:nvSpPr>
        <p:spPr bwMode="auto">
          <a:xfrm>
            <a:off x="3563938" y="476250"/>
            <a:ext cx="1604962" cy="274638"/>
          </a:xfrm>
          <a:prstGeom prst="rect">
            <a:avLst/>
          </a:prstGeom>
          <a:noFill/>
          <a:ln w="9525">
            <a:noFill/>
            <a:miter lim="800000"/>
            <a:headEnd/>
            <a:tailEnd/>
          </a:ln>
        </p:spPr>
        <p:txBody>
          <a:bodyPr wrap="none">
            <a:spAutoFit/>
          </a:bodyPr>
          <a:lstStyle/>
          <a:p>
            <a:r>
              <a:rPr lang="de-DE" sz="1200">
                <a:solidFill>
                  <a:srgbClr val="006600"/>
                </a:solidFill>
              </a:rPr>
              <a:t>T13: Tickender Tisch</a:t>
            </a:r>
          </a:p>
        </p:txBody>
      </p:sp>
      <p:grpSp>
        <p:nvGrpSpPr>
          <p:cNvPr id="14342" name="Group 26"/>
          <p:cNvGrpSpPr>
            <a:grpSpLocks/>
          </p:cNvGrpSpPr>
          <p:nvPr/>
        </p:nvGrpSpPr>
        <p:grpSpPr bwMode="auto">
          <a:xfrm>
            <a:off x="0" y="6092825"/>
            <a:ext cx="1835150" cy="1022350"/>
            <a:chOff x="0" y="3838"/>
            <a:chExt cx="1156" cy="644"/>
          </a:xfrm>
        </p:grpSpPr>
        <p:pic>
          <p:nvPicPr>
            <p:cNvPr id="14400" name="Picture 27" descr="Kusskugeln mit Banner2"/>
            <p:cNvPicPr>
              <a:picLocks noChangeAspect="1" noChangeArrowheads="1"/>
            </p:cNvPicPr>
            <p:nvPr/>
          </p:nvPicPr>
          <p:blipFill>
            <a:blip r:embed="rId2"/>
            <a:srcRect/>
            <a:stretch>
              <a:fillRect/>
            </a:stretch>
          </p:blipFill>
          <p:spPr bwMode="auto">
            <a:xfrm>
              <a:off x="89" y="3838"/>
              <a:ext cx="499" cy="352"/>
            </a:xfrm>
            <a:prstGeom prst="rect">
              <a:avLst/>
            </a:prstGeom>
            <a:noFill/>
            <a:ln w="9525">
              <a:noFill/>
              <a:miter lim="800000"/>
              <a:headEnd/>
              <a:tailEnd/>
            </a:ln>
          </p:spPr>
        </p:pic>
        <p:sp>
          <p:nvSpPr>
            <p:cNvPr id="14401" name="Text Box 28"/>
            <p:cNvSpPr txBox="1">
              <a:spLocks noChangeArrowheads="1"/>
            </p:cNvSpPr>
            <p:nvPr/>
          </p:nvSpPr>
          <p:spPr bwMode="auto">
            <a:xfrm>
              <a:off x="0" y="4078"/>
              <a:ext cx="1156" cy="404"/>
            </a:xfrm>
            <a:prstGeom prst="rect">
              <a:avLst/>
            </a:prstGeom>
            <a:noFill/>
            <a:ln w="9525">
              <a:noFill/>
              <a:miter lim="800000"/>
              <a:headEnd/>
              <a:tailEnd/>
            </a:ln>
          </p:spPr>
          <p:txBody>
            <a:bodyPr>
              <a:spAutoFit/>
            </a:bodyPr>
            <a:lstStyle/>
            <a:p>
              <a:r>
                <a:rPr lang="de-DE" sz="1000">
                  <a:hlinkClick r:id="rId3"/>
                </a:rPr>
                <a:t>www.zauberhafte-physik.net</a:t>
              </a:r>
              <a:r>
                <a:rPr lang="de-DE"/>
                <a:t> </a:t>
              </a:r>
            </a:p>
            <a:p>
              <a:endParaRPr lang="de-DE"/>
            </a:p>
          </p:txBody>
        </p:sp>
      </p:grpSp>
      <p:pic>
        <p:nvPicPr>
          <p:cNvPr id="14343" name="Picture 36" descr="Tickende Eieruhr"/>
          <p:cNvPicPr>
            <a:picLocks noChangeAspect="1" noChangeArrowheads="1"/>
          </p:cNvPicPr>
          <p:nvPr/>
        </p:nvPicPr>
        <p:blipFill>
          <a:blip r:embed="rId4"/>
          <a:srcRect/>
          <a:stretch>
            <a:fillRect/>
          </a:stretch>
        </p:blipFill>
        <p:spPr bwMode="auto">
          <a:xfrm>
            <a:off x="3635375" y="1628775"/>
            <a:ext cx="1439863" cy="549275"/>
          </a:xfrm>
          <a:prstGeom prst="rect">
            <a:avLst/>
          </a:prstGeom>
          <a:noFill/>
          <a:ln w="9525">
            <a:solidFill>
              <a:srgbClr val="969696"/>
            </a:solidFill>
            <a:miter lim="800000"/>
            <a:headEnd/>
            <a:tailEnd/>
          </a:ln>
        </p:spPr>
      </p:pic>
      <p:sp>
        <p:nvSpPr>
          <p:cNvPr id="14344" name="Text Box 40"/>
          <p:cNvSpPr txBox="1">
            <a:spLocks noChangeArrowheads="1"/>
          </p:cNvSpPr>
          <p:nvPr/>
        </p:nvSpPr>
        <p:spPr bwMode="auto">
          <a:xfrm>
            <a:off x="1187450" y="836613"/>
            <a:ext cx="2232025" cy="1320800"/>
          </a:xfrm>
          <a:prstGeom prst="rect">
            <a:avLst/>
          </a:prstGeom>
          <a:noFill/>
          <a:ln w="9525">
            <a:noFill/>
            <a:miter lim="800000"/>
            <a:headEnd/>
            <a:tailEnd/>
          </a:ln>
        </p:spPr>
        <p:txBody>
          <a:bodyPr>
            <a:spAutoFit/>
          </a:bodyPr>
          <a:lstStyle/>
          <a:p>
            <a:r>
              <a:rPr lang="de-DE" sz="900"/>
              <a:t>An einen Metalllöffel ist eine Schnur geknotet. Das Ende der Schnur um den Zeigefinger wickeln und den Zeigefinger dann ins Ohr stecken. Nun den Löffel gegen eine Tischkante schlagen lassen. Der Ton wird unmittelbar als Körperschwingung ins Ohr geleitet. </a:t>
            </a:r>
          </a:p>
          <a:p>
            <a:pPr>
              <a:buFontTx/>
              <a:buChar char="•"/>
            </a:pPr>
            <a:r>
              <a:rPr lang="de-DE" sz="900"/>
              <a:t> Ohr auf den Tisch legen und hören.</a:t>
            </a:r>
          </a:p>
          <a:p>
            <a:r>
              <a:rPr lang="de-DE" sz="900"/>
              <a:t>Es klingt wie Glockengeläut.</a:t>
            </a:r>
          </a:p>
        </p:txBody>
      </p:sp>
      <p:sp>
        <p:nvSpPr>
          <p:cNvPr id="14345" name="Text Box 41"/>
          <p:cNvSpPr txBox="1">
            <a:spLocks noChangeArrowheads="1"/>
          </p:cNvSpPr>
          <p:nvPr/>
        </p:nvSpPr>
        <p:spPr bwMode="auto">
          <a:xfrm>
            <a:off x="5003800" y="1341438"/>
            <a:ext cx="184150" cy="228600"/>
          </a:xfrm>
          <a:prstGeom prst="rect">
            <a:avLst/>
          </a:prstGeom>
          <a:noFill/>
          <a:ln w="9525">
            <a:noFill/>
            <a:miter lim="800000"/>
            <a:headEnd/>
            <a:tailEnd/>
          </a:ln>
        </p:spPr>
        <p:txBody>
          <a:bodyPr wrap="none">
            <a:spAutoFit/>
          </a:bodyPr>
          <a:lstStyle/>
          <a:p>
            <a:endParaRPr lang="de-DE" sz="900"/>
          </a:p>
        </p:txBody>
      </p:sp>
      <p:sp>
        <p:nvSpPr>
          <p:cNvPr id="14346" name="Text Box 42"/>
          <p:cNvSpPr txBox="1">
            <a:spLocks noChangeArrowheads="1"/>
          </p:cNvSpPr>
          <p:nvPr/>
        </p:nvSpPr>
        <p:spPr bwMode="auto">
          <a:xfrm>
            <a:off x="3563938" y="765175"/>
            <a:ext cx="2519362" cy="774700"/>
          </a:xfrm>
          <a:prstGeom prst="rect">
            <a:avLst/>
          </a:prstGeom>
          <a:noFill/>
          <a:ln w="9525">
            <a:noFill/>
            <a:miter lim="800000"/>
            <a:headEnd/>
            <a:tailEnd/>
          </a:ln>
        </p:spPr>
        <p:txBody>
          <a:bodyPr>
            <a:spAutoFit/>
          </a:bodyPr>
          <a:lstStyle/>
          <a:p>
            <a:r>
              <a:rPr lang="de-DE" sz="900"/>
              <a:t>Eine tickende Eieruhr auf den Tisch stellen und mit einem Becher abdecken. Durch die Luft kann man jetzt keinen Ton mehr wahrnehmen. Aber wenn man das Ohr auf den Tisch legt, kann man das Ticken hören.</a:t>
            </a:r>
          </a:p>
        </p:txBody>
      </p:sp>
      <p:sp>
        <p:nvSpPr>
          <p:cNvPr id="14347" name="Text Box 43"/>
          <p:cNvSpPr txBox="1">
            <a:spLocks noChangeArrowheads="1"/>
          </p:cNvSpPr>
          <p:nvPr/>
        </p:nvSpPr>
        <p:spPr bwMode="auto">
          <a:xfrm>
            <a:off x="5132388" y="1493838"/>
            <a:ext cx="1171575" cy="638175"/>
          </a:xfrm>
          <a:prstGeom prst="rect">
            <a:avLst/>
          </a:prstGeom>
          <a:noFill/>
          <a:ln w="9525">
            <a:noFill/>
            <a:miter lim="800000"/>
            <a:headEnd/>
            <a:tailEnd/>
          </a:ln>
        </p:spPr>
        <p:txBody>
          <a:bodyPr>
            <a:spAutoFit/>
          </a:bodyPr>
          <a:lstStyle/>
          <a:p>
            <a:r>
              <a:rPr lang="de-DE" sz="900"/>
              <a:t>Der Schall wird durch den Tisch weiter geleitet</a:t>
            </a:r>
          </a:p>
          <a:p>
            <a:r>
              <a:rPr lang="de-DE" sz="900"/>
              <a:t>(Körperschall).</a:t>
            </a:r>
          </a:p>
        </p:txBody>
      </p:sp>
      <p:sp>
        <p:nvSpPr>
          <p:cNvPr id="14348" name="Rectangle 18"/>
          <p:cNvSpPr>
            <a:spLocks noChangeArrowheads="1"/>
          </p:cNvSpPr>
          <p:nvPr/>
        </p:nvSpPr>
        <p:spPr bwMode="auto">
          <a:xfrm>
            <a:off x="1835150" y="2276475"/>
            <a:ext cx="1944688" cy="1728788"/>
          </a:xfrm>
          <a:prstGeom prst="rect">
            <a:avLst/>
          </a:prstGeom>
          <a:noFill/>
          <a:ln w="22225">
            <a:solidFill>
              <a:srgbClr val="008000"/>
            </a:solidFill>
            <a:miter lim="800000"/>
            <a:headEnd/>
            <a:tailEnd/>
          </a:ln>
        </p:spPr>
        <p:txBody>
          <a:bodyPr wrap="none" anchor="ctr"/>
          <a:lstStyle/>
          <a:p>
            <a:endParaRPr lang="de-DE"/>
          </a:p>
        </p:txBody>
      </p:sp>
      <p:sp>
        <p:nvSpPr>
          <p:cNvPr id="14349" name="Text Box 22"/>
          <p:cNvSpPr txBox="1">
            <a:spLocks noChangeArrowheads="1"/>
          </p:cNvSpPr>
          <p:nvPr/>
        </p:nvSpPr>
        <p:spPr bwMode="auto">
          <a:xfrm>
            <a:off x="1827213" y="2276475"/>
            <a:ext cx="1484312" cy="274638"/>
          </a:xfrm>
          <a:prstGeom prst="rect">
            <a:avLst/>
          </a:prstGeom>
          <a:noFill/>
          <a:ln w="9525">
            <a:noFill/>
            <a:miter lim="800000"/>
            <a:headEnd/>
            <a:tailEnd/>
          </a:ln>
        </p:spPr>
        <p:txBody>
          <a:bodyPr wrap="none">
            <a:spAutoFit/>
          </a:bodyPr>
          <a:lstStyle/>
          <a:p>
            <a:r>
              <a:rPr lang="de-DE" sz="1200">
                <a:solidFill>
                  <a:srgbClr val="006600"/>
                </a:solidFill>
              </a:rPr>
              <a:t>T15: Kistenmelodie</a:t>
            </a:r>
          </a:p>
        </p:txBody>
      </p:sp>
      <p:sp>
        <p:nvSpPr>
          <p:cNvPr id="14350" name="Text Box 46"/>
          <p:cNvSpPr txBox="1">
            <a:spLocks noChangeArrowheads="1"/>
          </p:cNvSpPr>
          <p:nvPr/>
        </p:nvSpPr>
        <p:spPr bwMode="auto">
          <a:xfrm>
            <a:off x="1835150" y="2492375"/>
            <a:ext cx="2016125" cy="638175"/>
          </a:xfrm>
          <a:prstGeom prst="rect">
            <a:avLst/>
          </a:prstGeom>
          <a:noFill/>
          <a:ln w="9525">
            <a:noFill/>
            <a:miter lim="800000"/>
            <a:headEnd/>
            <a:tailEnd/>
          </a:ln>
        </p:spPr>
        <p:txBody>
          <a:bodyPr>
            <a:spAutoFit/>
          </a:bodyPr>
          <a:lstStyle/>
          <a:p>
            <a:r>
              <a:rPr lang="de-DE" sz="900"/>
              <a:t>Eine Stimmgabel seitlich anschla-gen und auf folgende Gegenstände setzen: Luft, Schaumgummi, Tisch,</a:t>
            </a:r>
          </a:p>
          <a:p>
            <a:r>
              <a:rPr lang="de-DE" sz="900"/>
              <a:t>Ellbogen, Resonanzkasten. Den</a:t>
            </a:r>
          </a:p>
        </p:txBody>
      </p:sp>
      <p:grpSp>
        <p:nvGrpSpPr>
          <p:cNvPr id="14351" name="Group 66"/>
          <p:cNvGrpSpPr>
            <a:grpSpLocks/>
          </p:cNvGrpSpPr>
          <p:nvPr/>
        </p:nvGrpSpPr>
        <p:grpSpPr bwMode="auto">
          <a:xfrm>
            <a:off x="7037388" y="4076700"/>
            <a:ext cx="2068512" cy="1789113"/>
            <a:chOff x="4388" y="2568"/>
            <a:chExt cx="1316" cy="1089"/>
          </a:xfrm>
        </p:grpSpPr>
        <p:sp>
          <p:nvSpPr>
            <p:cNvPr id="14396" name="Text Box 28"/>
            <p:cNvSpPr txBox="1">
              <a:spLocks noChangeArrowheads="1"/>
            </p:cNvSpPr>
            <p:nvPr/>
          </p:nvSpPr>
          <p:spPr bwMode="auto">
            <a:xfrm>
              <a:off x="4444" y="2568"/>
              <a:ext cx="788" cy="168"/>
            </a:xfrm>
            <a:prstGeom prst="rect">
              <a:avLst/>
            </a:prstGeom>
            <a:noFill/>
            <a:ln w="6350">
              <a:noFill/>
              <a:miter lim="800000"/>
              <a:headEnd/>
              <a:tailEnd/>
            </a:ln>
          </p:spPr>
          <p:txBody>
            <a:bodyPr wrap="none">
              <a:spAutoFit/>
            </a:bodyPr>
            <a:lstStyle/>
            <a:p>
              <a:r>
                <a:rPr lang="de-DE" sz="1200">
                  <a:solidFill>
                    <a:srgbClr val="006600"/>
                  </a:solidFill>
                </a:rPr>
                <a:t>T20: Mundlaute</a:t>
              </a:r>
            </a:p>
          </p:txBody>
        </p:sp>
        <p:grpSp>
          <p:nvGrpSpPr>
            <p:cNvPr id="14397" name="Group 62"/>
            <p:cNvGrpSpPr>
              <a:grpSpLocks/>
            </p:cNvGrpSpPr>
            <p:nvPr/>
          </p:nvGrpSpPr>
          <p:grpSpPr bwMode="auto">
            <a:xfrm>
              <a:off x="4388" y="2568"/>
              <a:ext cx="1316" cy="1089"/>
              <a:chOff x="1791" y="2568"/>
              <a:chExt cx="1316" cy="1089"/>
            </a:xfrm>
          </p:grpSpPr>
          <p:sp>
            <p:nvSpPr>
              <p:cNvPr id="14398" name="Rectangle 25"/>
              <p:cNvSpPr>
                <a:spLocks noChangeArrowheads="1"/>
              </p:cNvSpPr>
              <p:nvPr/>
            </p:nvSpPr>
            <p:spPr bwMode="auto">
              <a:xfrm>
                <a:off x="1791" y="2568"/>
                <a:ext cx="1249" cy="1089"/>
              </a:xfrm>
              <a:prstGeom prst="rect">
                <a:avLst/>
              </a:prstGeom>
              <a:noFill/>
              <a:ln w="22225">
                <a:solidFill>
                  <a:srgbClr val="008000"/>
                </a:solidFill>
                <a:miter lim="800000"/>
                <a:headEnd/>
                <a:tailEnd/>
              </a:ln>
            </p:spPr>
            <p:txBody>
              <a:bodyPr wrap="none" anchor="ctr"/>
              <a:lstStyle/>
              <a:p>
                <a:endParaRPr lang="de-DE"/>
              </a:p>
            </p:txBody>
          </p:sp>
          <p:sp>
            <p:nvSpPr>
              <p:cNvPr id="14399" name="Text Box 56"/>
              <p:cNvSpPr txBox="1">
                <a:spLocks noChangeArrowheads="1"/>
              </p:cNvSpPr>
              <p:nvPr/>
            </p:nvSpPr>
            <p:spPr bwMode="auto">
              <a:xfrm>
                <a:off x="1791" y="2659"/>
                <a:ext cx="1316" cy="775"/>
              </a:xfrm>
              <a:prstGeom prst="rect">
                <a:avLst/>
              </a:prstGeom>
              <a:noFill/>
              <a:ln w="6350">
                <a:noFill/>
                <a:miter lim="800000"/>
                <a:headEnd/>
                <a:tailEnd/>
              </a:ln>
            </p:spPr>
            <p:txBody>
              <a:bodyPr>
                <a:spAutoFit/>
              </a:bodyPr>
              <a:lstStyle/>
              <a:p>
                <a:pPr>
                  <a:lnSpc>
                    <a:spcPct val="85000"/>
                  </a:lnSpc>
                </a:pPr>
                <a:r>
                  <a:rPr lang="de-DE" sz="900"/>
                  <a:t>.</a:t>
                </a:r>
              </a:p>
              <a:p>
                <a:pPr>
                  <a:spcBef>
                    <a:spcPct val="30000"/>
                  </a:spcBef>
                  <a:spcAft>
                    <a:spcPct val="50000"/>
                  </a:spcAft>
                </a:pPr>
                <a:r>
                  <a:rPr lang="de-DE" sz="900"/>
                  <a:t>Verben vorlesen und die Laute von der ganzen Klasse erzeugen lassen:</a:t>
                </a:r>
              </a:p>
              <a:p>
                <a:r>
                  <a:rPr lang="de-DE" sz="900"/>
                  <a:t>Singen, schreien, zischen gurgeln, niesen, husten, schniefen, weinen, gähnen, lachen, brummen, bellen, miauen, krähen, schnalzen, pfeifen..…</a:t>
                </a:r>
              </a:p>
            </p:txBody>
          </p:sp>
        </p:grpSp>
      </p:grpSp>
      <p:sp>
        <p:nvSpPr>
          <p:cNvPr id="14352" name="Text Box 52"/>
          <p:cNvSpPr txBox="1">
            <a:spLocks noChangeArrowheads="1"/>
          </p:cNvSpPr>
          <p:nvPr/>
        </p:nvSpPr>
        <p:spPr bwMode="auto">
          <a:xfrm>
            <a:off x="8101013" y="0"/>
            <a:ext cx="895350" cy="228600"/>
          </a:xfrm>
          <a:prstGeom prst="rect">
            <a:avLst/>
          </a:prstGeom>
          <a:noFill/>
          <a:ln w="9525">
            <a:noFill/>
            <a:miter lim="800000"/>
            <a:headEnd/>
            <a:tailEnd/>
          </a:ln>
        </p:spPr>
        <p:txBody>
          <a:bodyPr wrap="none">
            <a:spAutoFit/>
          </a:bodyPr>
          <a:lstStyle/>
          <a:p>
            <a:r>
              <a:rPr lang="de-DE" sz="900"/>
              <a:t>Stand 14.6.15</a:t>
            </a:r>
          </a:p>
        </p:txBody>
      </p:sp>
      <p:sp>
        <p:nvSpPr>
          <p:cNvPr id="14353" name="Text Box 55"/>
          <p:cNvSpPr txBox="1">
            <a:spLocks noChangeArrowheads="1"/>
          </p:cNvSpPr>
          <p:nvPr/>
        </p:nvSpPr>
        <p:spPr bwMode="auto">
          <a:xfrm>
            <a:off x="260350" y="2276475"/>
            <a:ext cx="1547813" cy="1741488"/>
          </a:xfrm>
          <a:prstGeom prst="rect">
            <a:avLst/>
          </a:prstGeom>
          <a:noFill/>
          <a:ln w="9525">
            <a:noFill/>
            <a:miter lim="800000"/>
            <a:headEnd/>
            <a:tailEnd/>
          </a:ln>
        </p:spPr>
        <p:txBody>
          <a:bodyPr>
            <a:spAutoFit/>
          </a:bodyPr>
          <a:lstStyle/>
          <a:p>
            <a:r>
              <a:rPr lang="de-DE" sz="1200">
                <a:solidFill>
                  <a:srgbClr val="006600"/>
                </a:solidFill>
              </a:rPr>
              <a:t>T14b: Schleichende </a:t>
            </a:r>
          </a:p>
          <a:p>
            <a:pPr>
              <a:spcAft>
                <a:spcPct val="30000"/>
              </a:spcAft>
            </a:pPr>
            <a:r>
              <a:rPr lang="de-DE" sz="1200">
                <a:solidFill>
                  <a:srgbClr val="006600"/>
                </a:solidFill>
              </a:rPr>
              <a:t>          Moderatorin</a:t>
            </a:r>
            <a:endParaRPr lang="de-DE" sz="900"/>
          </a:p>
          <a:p>
            <a:r>
              <a:rPr lang="de-DE" sz="900"/>
              <a:t>Die Kinder schließen die Augen; die Moderatorin schlägt einen Ton auf der Klangschale an, wandert durch den Raum  und die Kinder zeigen mit erhobenen Händen, woher der Ton kommt und ob sie ihn noch hören.</a:t>
            </a:r>
          </a:p>
        </p:txBody>
      </p:sp>
      <p:sp>
        <p:nvSpPr>
          <p:cNvPr id="14354" name="Rectangle 58"/>
          <p:cNvSpPr>
            <a:spLocks noChangeArrowheads="1"/>
          </p:cNvSpPr>
          <p:nvPr/>
        </p:nvSpPr>
        <p:spPr bwMode="auto">
          <a:xfrm>
            <a:off x="323850" y="2276475"/>
            <a:ext cx="1439863" cy="1728788"/>
          </a:xfrm>
          <a:prstGeom prst="rect">
            <a:avLst/>
          </a:prstGeom>
          <a:noFill/>
          <a:ln w="6350">
            <a:solidFill>
              <a:srgbClr val="006600"/>
            </a:solidFill>
            <a:miter lim="800000"/>
            <a:headEnd/>
            <a:tailEnd/>
          </a:ln>
        </p:spPr>
        <p:txBody>
          <a:bodyPr wrap="none" anchor="ctr"/>
          <a:lstStyle/>
          <a:p>
            <a:endParaRPr lang="de-DE"/>
          </a:p>
        </p:txBody>
      </p:sp>
      <p:sp>
        <p:nvSpPr>
          <p:cNvPr id="14355" name="Text Box 17"/>
          <p:cNvSpPr txBox="1">
            <a:spLocks noChangeArrowheads="1"/>
          </p:cNvSpPr>
          <p:nvPr/>
        </p:nvSpPr>
        <p:spPr bwMode="auto">
          <a:xfrm>
            <a:off x="6156325" y="476250"/>
            <a:ext cx="1292225" cy="274638"/>
          </a:xfrm>
          <a:prstGeom prst="rect">
            <a:avLst/>
          </a:prstGeom>
          <a:noFill/>
          <a:ln w="9525">
            <a:noFill/>
            <a:miter lim="800000"/>
            <a:headEnd/>
            <a:tailEnd/>
          </a:ln>
        </p:spPr>
        <p:txBody>
          <a:bodyPr wrap="none">
            <a:spAutoFit/>
          </a:bodyPr>
          <a:lstStyle/>
          <a:p>
            <a:r>
              <a:rPr lang="de-DE" sz="1200">
                <a:solidFill>
                  <a:srgbClr val="006600"/>
                </a:solidFill>
              </a:rPr>
              <a:t>T14a : Hörprobe</a:t>
            </a:r>
          </a:p>
        </p:txBody>
      </p:sp>
      <p:sp>
        <p:nvSpPr>
          <p:cNvPr id="14356" name="Text Box 44"/>
          <p:cNvSpPr txBox="1">
            <a:spLocks noChangeArrowheads="1"/>
          </p:cNvSpPr>
          <p:nvPr/>
        </p:nvSpPr>
        <p:spPr bwMode="auto">
          <a:xfrm>
            <a:off x="6207125" y="711200"/>
            <a:ext cx="2855913" cy="774700"/>
          </a:xfrm>
          <a:prstGeom prst="rect">
            <a:avLst/>
          </a:prstGeom>
          <a:noFill/>
          <a:ln w="9525">
            <a:noFill/>
            <a:miter lim="800000"/>
            <a:headEnd/>
            <a:tailEnd/>
          </a:ln>
        </p:spPr>
        <p:txBody>
          <a:bodyPr>
            <a:spAutoFit/>
          </a:bodyPr>
          <a:lstStyle/>
          <a:p>
            <a:r>
              <a:rPr lang="de-DE" sz="900"/>
              <a:t>In die Enden eines Plastikschlauchs sind Trichter gesteckt. Ein Kind setzt die Trichter so an seine Ohren, dass der Plastikschlauch auf dem Rücken liegt. Ein zweites Kind klopft nun von hinten an irgendeiner Stelle auf den Plastikschlauch. </a:t>
            </a:r>
          </a:p>
        </p:txBody>
      </p:sp>
      <p:sp>
        <p:nvSpPr>
          <p:cNvPr id="14357" name="Text Box 45"/>
          <p:cNvSpPr txBox="1">
            <a:spLocks noChangeArrowheads="1"/>
          </p:cNvSpPr>
          <p:nvPr/>
        </p:nvSpPr>
        <p:spPr bwMode="auto">
          <a:xfrm>
            <a:off x="7235825" y="1484313"/>
            <a:ext cx="1757363" cy="638175"/>
          </a:xfrm>
          <a:prstGeom prst="rect">
            <a:avLst/>
          </a:prstGeom>
          <a:noFill/>
          <a:ln w="9525">
            <a:noFill/>
            <a:miter lim="800000"/>
            <a:headEnd/>
            <a:tailEnd/>
          </a:ln>
        </p:spPr>
        <p:txBody>
          <a:bodyPr>
            <a:spAutoFit/>
          </a:bodyPr>
          <a:lstStyle/>
          <a:p>
            <a:r>
              <a:rPr lang="de-DE" sz="900"/>
              <a:t>Das hörende Kind kann feststellen, ob die Klopfstelle näher am linken oder rechten Ohr liegt.</a:t>
            </a:r>
            <a:r>
              <a:rPr lang="de-DE" sz="900">
                <a:solidFill>
                  <a:schemeClr val="tx2"/>
                </a:solidFill>
              </a:rPr>
              <a:t> </a:t>
            </a:r>
          </a:p>
        </p:txBody>
      </p:sp>
      <p:pic>
        <p:nvPicPr>
          <p:cNvPr id="14358" name="Picture 63" descr="Richtungshören"/>
          <p:cNvPicPr>
            <a:picLocks noChangeAspect="1" noChangeArrowheads="1"/>
          </p:cNvPicPr>
          <p:nvPr/>
        </p:nvPicPr>
        <p:blipFill>
          <a:blip r:embed="rId5"/>
          <a:srcRect/>
          <a:stretch>
            <a:fillRect/>
          </a:stretch>
        </p:blipFill>
        <p:spPr bwMode="auto">
          <a:xfrm>
            <a:off x="6300788" y="1484313"/>
            <a:ext cx="879475" cy="654050"/>
          </a:xfrm>
          <a:prstGeom prst="rect">
            <a:avLst/>
          </a:prstGeom>
          <a:noFill/>
          <a:ln w="9525">
            <a:solidFill>
              <a:srgbClr val="969696"/>
            </a:solidFill>
            <a:miter lim="800000"/>
            <a:headEnd/>
            <a:tailEnd/>
          </a:ln>
        </p:spPr>
      </p:pic>
      <p:pic>
        <p:nvPicPr>
          <p:cNvPr id="14359" name="Picture 64" descr="Singender Löffel"/>
          <p:cNvPicPr>
            <a:picLocks noChangeAspect="1" noChangeArrowheads="1"/>
          </p:cNvPicPr>
          <p:nvPr/>
        </p:nvPicPr>
        <p:blipFill>
          <a:blip r:embed="rId6"/>
          <a:srcRect/>
          <a:stretch>
            <a:fillRect/>
          </a:stretch>
        </p:blipFill>
        <p:spPr bwMode="auto">
          <a:xfrm>
            <a:off x="395288" y="908050"/>
            <a:ext cx="777875" cy="1239838"/>
          </a:xfrm>
          <a:prstGeom prst="rect">
            <a:avLst/>
          </a:prstGeom>
          <a:noFill/>
          <a:ln w="9525">
            <a:solidFill>
              <a:srgbClr val="969696"/>
            </a:solidFill>
            <a:miter lim="800000"/>
            <a:headEnd/>
            <a:tailEnd/>
          </a:ln>
        </p:spPr>
      </p:pic>
      <p:pic>
        <p:nvPicPr>
          <p:cNvPr id="14360" name="Picture 66" descr="Stimmgabel"/>
          <p:cNvPicPr>
            <a:picLocks noChangeAspect="1" noChangeArrowheads="1"/>
          </p:cNvPicPr>
          <p:nvPr/>
        </p:nvPicPr>
        <p:blipFill>
          <a:blip r:embed="rId7"/>
          <a:srcRect/>
          <a:stretch>
            <a:fillRect/>
          </a:stretch>
        </p:blipFill>
        <p:spPr bwMode="auto">
          <a:xfrm>
            <a:off x="3059113" y="3213100"/>
            <a:ext cx="676275" cy="720725"/>
          </a:xfrm>
          <a:prstGeom prst="rect">
            <a:avLst/>
          </a:prstGeom>
          <a:noFill/>
          <a:ln w="9525">
            <a:solidFill>
              <a:srgbClr val="969696"/>
            </a:solidFill>
            <a:miter lim="800000"/>
            <a:headEnd/>
            <a:tailEnd/>
          </a:ln>
        </p:spPr>
      </p:pic>
      <p:grpSp>
        <p:nvGrpSpPr>
          <p:cNvPr id="14361" name="Group 68"/>
          <p:cNvGrpSpPr>
            <a:grpSpLocks/>
          </p:cNvGrpSpPr>
          <p:nvPr/>
        </p:nvGrpSpPr>
        <p:grpSpPr bwMode="auto">
          <a:xfrm>
            <a:off x="4446588" y="4076700"/>
            <a:ext cx="2603500" cy="1800225"/>
            <a:chOff x="2801" y="2568"/>
            <a:chExt cx="1640" cy="1134"/>
          </a:xfrm>
        </p:grpSpPr>
        <p:sp>
          <p:nvSpPr>
            <p:cNvPr id="14391" name="Rectangle 26"/>
            <p:cNvSpPr>
              <a:spLocks noChangeArrowheads="1"/>
            </p:cNvSpPr>
            <p:nvPr/>
          </p:nvSpPr>
          <p:spPr bwMode="auto">
            <a:xfrm>
              <a:off x="2801" y="2568"/>
              <a:ext cx="1593" cy="1134"/>
            </a:xfrm>
            <a:prstGeom prst="rect">
              <a:avLst/>
            </a:prstGeom>
            <a:noFill/>
            <a:ln w="6350">
              <a:solidFill>
                <a:srgbClr val="008000"/>
              </a:solidFill>
              <a:miter lim="800000"/>
              <a:headEnd/>
              <a:tailEnd/>
            </a:ln>
          </p:spPr>
          <p:txBody>
            <a:bodyPr wrap="none" anchor="ctr"/>
            <a:lstStyle/>
            <a:p>
              <a:endParaRPr lang="de-DE"/>
            </a:p>
          </p:txBody>
        </p:sp>
        <p:sp>
          <p:nvSpPr>
            <p:cNvPr id="14392" name="Text Box 29"/>
            <p:cNvSpPr txBox="1">
              <a:spLocks noChangeArrowheads="1"/>
            </p:cNvSpPr>
            <p:nvPr/>
          </p:nvSpPr>
          <p:spPr bwMode="auto">
            <a:xfrm>
              <a:off x="2835" y="2568"/>
              <a:ext cx="966" cy="173"/>
            </a:xfrm>
            <a:prstGeom prst="rect">
              <a:avLst/>
            </a:prstGeom>
            <a:noFill/>
            <a:ln w="6350">
              <a:noFill/>
              <a:miter lim="800000"/>
              <a:headEnd/>
              <a:tailEnd/>
            </a:ln>
          </p:spPr>
          <p:txBody>
            <a:bodyPr wrap="none">
              <a:spAutoFit/>
            </a:bodyPr>
            <a:lstStyle/>
            <a:p>
              <a:r>
                <a:rPr lang="de-DE" sz="1200">
                  <a:solidFill>
                    <a:srgbClr val="006600"/>
                  </a:solidFill>
                </a:rPr>
                <a:t>T19: Indianergeheul</a:t>
              </a:r>
            </a:p>
          </p:txBody>
        </p:sp>
        <p:sp>
          <p:nvSpPr>
            <p:cNvPr id="14393" name="Text Box 54"/>
            <p:cNvSpPr txBox="1">
              <a:spLocks noChangeArrowheads="1"/>
            </p:cNvSpPr>
            <p:nvPr/>
          </p:nvSpPr>
          <p:spPr bwMode="auto">
            <a:xfrm>
              <a:off x="2835" y="2710"/>
              <a:ext cx="1605" cy="316"/>
            </a:xfrm>
            <a:prstGeom prst="rect">
              <a:avLst/>
            </a:prstGeom>
            <a:noFill/>
            <a:ln w="6350">
              <a:noFill/>
              <a:miter lim="800000"/>
              <a:headEnd/>
              <a:tailEnd/>
            </a:ln>
          </p:spPr>
          <p:txBody>
            <a:bodyPr>
              <a:spAutoFit/>
            </a:bodyPr>
            <a:lstStyle/>
            <a:p>
              <a:r>
                <a:rPr lang="de-DE" sz="900"/>
                <a:t>Alle Kinder sollen einen Ton erzeugen und durch das Hin- und Herbewegen ihrer Hand verändern. Es entsteht ein Indianergeheul.</a:t>
              </a:r>
            </a:p>
          </p:txBody>
        </p:sp>
        <p:sp>
          <p:nvSpPr>
            <p:cNvPr id="14394" name="Text Box 55"/>
            <p:cNvSpPr txBox="1">
              <a:spLocks noChangeArrowheads="1"/>
            </p:cNvSpPr>
            <p:nvPr/>
          </p:nvSpPr>
          <p:spPr bwMode="auto">
            <a:xfrm>
              <a:off x="3304" y="3136"/>
              <a:ext cx="1137" cy="488"/>
            </a:xfrm>
            <a:prstGeom prst="rect">
              <a:avLst/>
            </a:prstGeom>
            <a:noFill/>
            <a:ln w="6350">
              <a:noFill/>
              <a:miter lim="800000"/>
              <a:headEnd/>
              <a:tailEnd/>
            </a:ln>
          </p:spPr>
          <p:txBody>
            <a:bodyPr>
              <a:spAutoFit/>
            </a:bodyPr>
            <a:lstStyle/>
            <a:p>
              <a:r>
                <a:rPr lang="de-DE" sz="900"/>
                <a:t>Durch die hin- und her- bewegte Handfläche wird die Frequenz und damit die  Tonhöhe verändert; das nennt man Dopplereffekt.</a:t>
              </a:r>
            </a:p>
          </p:txBody>
        </p:sp>
        <p:pic>
          <p:nvPicPr>
            <p:cNvPr id="14395" name="Picture 69" descr="Indianergeheul"/>
            <p:cNvPicPr>
              <a:picLocks noChangeAspect="1" noChangeArrowheads="1"/>
            </p:cNvPicPr>
            <p:nvPr/>
          </p:nvPicPr>
          <p:blipFill>
            <a:blip r:embed="rId8"/>
            <a:srcRect/>
            <a:stretch>
              <a:fillRect/>
            </a:stretch>
          </p:blipFill>
          <p:spPr bwMode="auto">
            <a:xfrm>
              <a:off x="2880" y="3067"/>
              <a:ext cx="349" cy="549"/>
            </a:xfrm>
            <a:prstGeom prst="rect">
              <a:avLst/>
            </a:prstGeom>
            <a:noFill/>
            <a:ln w="6350">
              <a:noFill/>
              <a:miter lim="800000"/>
              <a:headEnd/>
              <a:tailEnd/>
            </a:ln>
          </p:spPr>
        </p:pic>
      </p:grpSp>
      <p:sp>
        <p:nvSpPr>
          <p:cNvPr id="14362" name="Text Box 52"/>
          <p:cNvSpPr txBox="1">
            <a:spLocks noChangeArrowheads="1"/>
          </p:cNvSpPr>
          <p:nvPr/>
        </p:nvSpPr>
        <p:spPr bwMode="auto">
          <a:xfrm>
            <a:off x="5292725" y="504825"/>
            <a:ext cx="793750" cy="244475"/>
          </a:xfrm>
          <a:prstGeom prst="rect">
            <a:avLst/>
          </a:prstGeom>
          <a:solidFill>
            <a:srgbClr val="FFFF99"/>
          </a:solidFill>
          <a:ln w="9525">
            <a:noFill/>
            <a:miter lim="800000"/>
            <a:headEnd/>
            <a:tailEnd/>
          </a:ln>
        </p:spPr>
        <p:txBody>
          <a:bodyPr wrap="none">
            <a:spAutoFit/>
          </a:bodyPr>
          <a:lstStyle/>
          <a:p>
            <a:r>
              <a:rPr lang="de-DE" sz="1000" b="1"/>
              <a:t>A – S4, S5</a:t>
            </a:r>
          </a:p>
        </p:txBody>
      </p:sp>
      <p:sp>
        <p:nvSpPr>
          <p:cNvPr id="14363" name="Text Box 53"/>
          <p:cNvSpPr txBox="1">
            <a:spLocks noChangeArrowheads="1"/>
          </p:cNvSpPr>
          <p:nvPr/>
        </p:nvSpPr>
        <p:spPr bwMode="auto">
          <a:xfrm>
            <a:off x="8618538" y="495300"/>
            <a:ext cx="338137" cy="244475"/>
          </a:xfrm>
          <a:prstGeom prst="rect">
            <a:avLst/>
          </a:prstGeom>
          <a:solidFill>
            <a:srgbClr val="FFFF99"/>
          </a:solidFill>
          <a:ln w="9525">
            <a:noFill/>
            <a:miter lim="800000"/>
            <a:headEnd/>
            <a:tailEnd/>
          </a:ln>
        </p:spPr>
        <p:txBody>
          <a:bodyPr wrap="none">
            <a:spAutoFit/>
          </a:bodyPr>
          <a:lstStyle/>
          <a:p>
            <a:r>
              <a:rPr lang="de-DE" sz="1000" b="1"/>
              <a:t>S6</a:t>
            </a:r>
          </a:p>
        </p:txBody>
      </p:sp>
      <p:sp>
        <p:nvSpPr>
          <p:cNvPr id="14364" name="Textfeld 67"/>
          <p:cNvSpPr txBox="1">
            <a:spLocks noChangeArrowheads="1"/>
          </p:cNvSpPr>
          <p:nvPr/>
        </p:nvSpPr>
        <p:spPr bwMode="auto">
          <a:xfrm>
            <a:off x="3132138" y="6021388"/>
            <a:ext cx="6121400" cy="579437"/>
          </a:xfrm>
          <a:prstGeom prst="rect">
            <a:avLst/>
          </a:prstGeom>
          <a:noFill/>
          <a:ln w="9525">
            <a:noFill/>
            <a:miter lim="800000"/>
            <a:headEnd/>
            <a:tailEnd/>
          </a:ln>
        </p:spPr>
        <p:txBody>
          <a:bodyPr>
            <a:spAutoFit/>
          </a:bodyPr>
          <a:lstStyle/>
          <a:p>
            <a:r>
              <a:rPr lang="de-DE" sz="1600"/>
              <a:t>Td2 Versuchsübersicht</a:t>
            </a:r>
            <a:r>
              <a:rPr lang="de-DE" sz="1600">
                <a:solidFill>
                  <a:srgbClr val="00B050"/>
                </a:solidFill>
              </a:rPr>
              <a:t>: </a:t>
            </a:r>
            <a:r>
              <a:rPr lang="de-DE" sz="1600">
                <a:solidFill>
                  <a:srgbClr val="006600"/>
                </a:solidFill>
              </a:rPr>
              <a:t>„</a:t>
            </a:r>
            <a:r>
              <a:rPr lang="de-DE" sz="2000" i="1">
                <a:solidFill>
                  <a:srgbClr val="006600"/>
                </a:solidFill>
              </a:rPr>
              <a:t>Wir zaubern mit Tönen“ </a:t>
            </a:r>
            <a:r>
              <a:rPr lang="de-DE" sz="1600">
                <a:solidFill>
                  <a:srgbClr val="006600"/>
                </a:solidFill>
              </a:rPr>
              <a:t>– </a:t>
            </a:r>
            <a:r>
              <a:rPr lang="de-DE" sz="2000">
                <a:solidFill>
                  <a:srgbClr val="006600"/>
                </a:solidFill>
              </a:rPr>
              <a:t>Teil 2</a:t>
            </a:r>
          </a:p>
          <a:p>
            <a:pPr algn="ctr"/>
            <a:r>
              <a:rPr lang="de-DE" sz="1200"/>
              <a:t>Töne weiter leiten, Schallquellen identifizieren, Resonanz, Reflektion</a:t>
            </a:r>
          </a:p>
        </p:txBody>
      </p:sp>
      <p:grpSp>
        <p:nvGrpSpPr>
          <p:cNvPr id="14365" name="Group 71"/>
          <p:cNvGrpSpPr>
            <a:grpSpLocks/>
          </p:cNvGrpSpPr>
          <p:nvPr/>
        </p:nvGrpSpPr>
        <p:grpSpPr bwMode="auto">
          <a:xfrm>
            <a:off x="3851275" y="2276475"/>
            <a:ext cx="2598738" cy="1728788"/>
            <a:chOff x="2413" y="1434"/>
            <a:chExt cx="1637" cy="1089"/>
          </a:xfrm>
        </p:grpSpPr>
        <p:sp>
          <p:nvSpPr>
            <p:cNvPr id="14389" name="Text Box 49"/>
            <p:cNvSpPr txBox="1">
              <a:spLocks noChangeArrowheads="1"/>
            </p:cNvSpPr>
            <p:nvPr/>
          </p:nvSpPr>
          <p:spPr bwMode="auto">
            <a:xfrm>
              <a:off x="2413" y="1570"/>
              <a:ext cx="1637" cy="488"/>
            </a:xfrm>
            <a:prstGeom prst="rect">
              <a:avLst/>
            </a:prstGeom>
            <a:noFill/>
            <a:ln w="9525">
              <a:noFill/>
              <a:miter lim="800000"/>
              <a:headEnd/>
              <a:tailEnd/>
            </a:ln>
          </p:spPr>
          <p:txBody>
            <a:bodyPr>
              <a:spAutoFit/>
            </a:bodyPr>
            <a:lstStyle/>
            <a:p>
              <a:r>
                <a:rPr lang="de-DE" sz="900"/>
                <a:t>Zwei Kinder bekommen eine Pappröhre und halten sie in einem Winkel von 45° auf die Tischplatte. Ein Kind spricht leise in die Röhre. Der Ton wird durch die Röhre auf die Tischplatte geleitet und dort reflektiert. Wenn</a:t>
              </a:r>
            </a:p>
          </p:txBody>
        </p:sp>
        <p:sp>
          <p:nvSpPr>
            <p:cNvPr id="14390" name="Rectangle 19"/>
            <p:cNvSpPr>
              <a:spLocks noChangeArrowheads="1"/>
            </p:cNvSpPr>
            <p:nvPr/>
          </p:nvSpPr>
          <p:spPr bwMode="auto">
            <a:xfrm>
              <a:off x="2426" y="1434"/>
              <a:ext cx="1583" cy="1089"/>
            </a:xfrm>
            <a:prstGeom prst="rect">
              <a:avLst/>
            </a:prstGeom>
            <a:noFill/>
            <a:ln w="9525">
              <a:solidFill>
                <a:srgbClr val="008000"/>
              </a:solidFill>
              <a:miter lim="800000"/>
              <a:headEnd/>
              <a:tailEnd/>
            </a:ln>
          </p:spPr>
          <p:txBody>
            <a:bodyPr wrap="none" anchor="ctr"/>
            <a:lstStyle/>
            <a:p>
              <a:endParaRPr lang="de-DE"/>
            </a:p>
          </p:txBody>
        </p:sp>
      </p:grpSp>
      <p:sp>
        <p:nvSpPr>
          <p:cNvPr id="14366" name="Text Box 21"/>
          <p:cNvSpPr txBox="1">
            <a:spLocks noChangeArrowheads="1"/>
          </p:cNvSpPr>
          <p:nvPr/>
        </p:nvSpPr>
        <p:spPr bwMode="auto">
          <a:xfrm>
            <a:off x="3851275" y="2276475"/>
            <a:ext cx="1231900" cy="274638"/>
          </a:xfrm>
          <a:prstGeom prst="rect">
            <a:avLst/>
          </a:prstGeom>
          <a:noFill/>
          <a:ln w="9525">
            <a:noFill/>
            <a:miter lim="800000"/>
            <a:headEnd/>
            <a:tailEnd/>
          </a:ln>
        </p:spPr>
        <p:txBody>
          <a:bodyPr wrap="none">
            <a:spAutoFit/>
          </a:bodyPr>
          <a:lstStyle/>
          <a:p>
            <a:r>
              <a:rPr lang="de-DE" sz="1200">
                <a:solidFill>
                  <a:srgbClr val="006600"/>
                </a:solidFill>
              </a:rPr>
              <a:t>T16: Echoröhre</a:t>
            </a:r>
          </a:p>
        </p:txBody>
      </p:sp>
      <p:sp>
        <p:nvSpPr>
          <p:cNvPr id="14367" name="Text Box 50"/>
          <p:cNvSpPr txBox="1">
            <a:spLocks noChangeArrowheads="1"/>
          </p:cNvSpPr>
          <p:nvPr/>
        </p:nvSpPr>
        <p:spPr bwMode="auto">
          <a:xfrm>
            <a:off x="5032375" y="3184525"/>
            <a:ext cx="1368425" cy="774700"/>
          </a:xfrm>
          <a:prstGeom prst="rect">
            <a:avLst/>
          </a:prstGeom>
          <a:noFill/>
          <a:ln w="9525">
            <a:noFill/>
            <a:miter lim="800000"/>
            <a:headEnd/>
            <a:tailEnd/>
          </a:ln>
        </p:spPr>
        <p:txBody>
          <a:bodyPr>
            <a:spAutoFit/>
          </a:bodyPr>
          <a:lstStyle/>
          <a:p>
            <a:r>
              <a:rPr lang="de-DE" sz="900"/>
              <a:t>das andere Kind seine Pappröhre ans Ohr hält, kann  es die geflüsterten Worte verstehen.</a:t>
            </a:r>
          </a:p>
        </p:txBody>
      </p:sp>
      <p:sp>
        <p:nvSpPr>
          <p:cNvPr id="14368" name="Text Box 54"/>
          <p:cNvSpPr txBox="1">
            <a:spLocks noChangeArrowheads="1"/>
          </p:cNvSpPr>
          <p:nvPr/>
        </p:nvSpPr>
        <p:spPr bwMode="auto">
          <a:xfrm>
            <a:off x="5191125" y="2311400"/>
            <a:ext cx="1139825" cy="244475"/>
          </a:xfrm>
          <a:prstGeom prst="rect">
            <a:avLst/>
          </a:prstGeom>
          <a:solidFill>
            <a:srgbClr val="FFFF99"/>
          </a:solidFill>
          <a:ln w="9525">
            <a:noFill/>
            <a:miter lim="800000"/>
            <a:headEnd/>
            <a:tailEnd/>
          </a:ln>
        </p:spPr>
        <p:txBody>
          <a:bodyPr>
            <a:spAutoFit/>
          </a:bodyPr>
          <a:lstStyle/>
          <a:p>
            <a:r>
              <a:rPr lang="de-DE" sz="1000" b="1"/>
              <a:t>A –S7, S8, S9</a:t>
            </a:r>
          </a:p>
        </p:txBody>
      </p:sp>
      <p:sp>
        <p:nvSpPr>
          <p:cNvPr id="14369" name="Text Box 62"/>
          <p:cNvSpPr txBox="1">
            <a:spLocks noChangeArrowheads="1"/>
          </p:cNvSpPr>
          <p:nvPr/>
        </p:nvSpPr>
        <p:spPr bwMode="auto">
          <a:xfrm>
            <a:off x="1835150" y="3068638"/>
            <a:ext cx="1223963" cy="911225"/>
          </a:xfrm>
          <a:prstGeom prst="rect">
            <a:avLst/>
          </a:prstGeom>
          <a:noFill/>
          <a:ln w="9525">
            <a:noFill/>
            <a:miter lim="800000"/>
            <a:headEnd/>
            <a:tailEnd/>
          </a:ln>
        </p:spPr>
        <p:txBody>
          <a:bodyPr>
            <a:spAutoFit/>
          </a:bodyPr>
          <a:lstStyle/>
          <a:p>
            <a:r>
              <a:rPr lang="de-DE" sz="900"/>
              <a:t>Ton durch Bewegen des Brettchens modellieren.</a:t>
            </a:r>
          </a:p>
          <a:p>
            <a:pPr>
              <a:buFontTx/>
              <a:buChar char="•"/>
            </a:pPr>
            <a:r>
              <a:rPr lang="de-DE" sz="900"/>
              <a:t> Eine Spieluhr auf verschieden große Kisten setzen.</a:t>
            </a:r>
          </a:p>
        </p:txBody>
      </p:sp>
      <p:grpSp>
        <p:nvGrpSpPr>
          <p:cNvPr id="14370" name="Group 69"/>
          <p:cNvGrpSpPr>
            <a:grpSpLocks/>
          </p:cNvGrpSpPr>
          <p:nvPr/>
        </p:nvGrpSpPr>
        <p:grpSpPr bwMode="auto">
          <a:xfrm>
            <a:off x="298450" y="4076700"/>
            <a:ext cx="4098925" cy="1800225"/>
            <a:chOff x="188" y="2568"/>
            <a:chExt cx="2582" cy="1134"/>
          </a:xfrm>
        </p:grpSpPr>
        <p:sp>
          <p:nvSpPr>
            <p:cNvPr id="14379" name="Rectangle 7"/>
            <p:cNvSpPr>
              <a:spLocks noChangeArrowheads="1"/>
            </p:cNvSpPr>
            <p:nvPr/>
          </p:nvSpPr>
          <p:spPr bwMode="auto">
            <a:xfrm>
              <a:off x="204" y="2568"/>
              <a:ext cx="2555" cy="1134"/>
            </a:xfrm>
            <a:prstGeom prst="rect">
              <a:avLst/>
            </a:prstGeom>
            <a:noFill/>
            <a:ln w="9525">
              <a:solidFill>
                <a:srgbClr val="009900"/>
              </a:solidFill>
              <a:miter lim="800000"/>
              <a:headEnd/>
              <a:tailEnd/>
            </a:ln>
          </p:spPr>
          <p:txBody>
            <a:bodyPr wrap="none" anchor="ctr"/>
            <a:lstStyle/>
            <a:p>
              <a:endParaRPr lang="de-DE"/>
            </a:p>
          </p:txBody>
        </p:sp>
        <p:sp>
          <p:nvSpPr>
            <p:cNvPr id="14380" name="Text Box 9"/>
            <p:cNvSpPr txBox="1">
              <a:spLocks noChangeArrowheads="1"/>
            </p:cNvSpPr>
            <p:nvPr/>
          </p:nvSpPr>
          <p:spPr bwMode="auto">
            <a:xfrm>
              <a:off x="551" y="2568"/>
              <a:ext cx="1438" cy="173"/>
            </a:xfrm>
            <a:prstGeom prst="rect">
              <a:avLst/>
            </a:prstGeom>
            <a:noFill/>
            <a:ln w="9525">
              <a:noFill/>
              <a:miter lim="800000"/>
              <a:headEnd/>
              <a:tailEnd/>
            </a:ln>
          </p:spPr>
          <p:txBody>
            <a:bodyPr wrap="none">
              <a:spAutoFit/>
            </a:bodyPr>
            <a:lstStyle/>
            <a:p>
              <a:pPr>
                <a:spcAft>
                  <a:spcPct val="30000"/>
                </a:spcAft>
              </a:pPr>
              <a:r>
                <a:rPr lang="de-DE" sz="1200">
                  <a:solidFill>
                    <a:srgbClr val="006600"/>
                  </a:solidFill>
                </a:rPr>
                <a:t>                   T18: Bechertelefon</a:t>
              </a:r>
              <a:endParaRPr lang="de-DE" sz="1000"/>
            </a:p>
          </p:txBody>
        </p:sp>
        <p:sp>
          <p:nvSpPr>
            <p:cNvPr id="14381" name="Text Box 53"/>
            <p:cNvSpPr txBox="1">
              <a:spLocks noChangeArrowheads="1"/>
            </p:cNvSpPr>
            <p:nvPr/>
          </p:nvSpPr>
          <p:spPr bwMode="auto">
            <a:xfrm>
              <a:off x="188" y="2704"/>
              <a:ext cx="2582" cy="746"/>
            </a:xfrm>
            <a:prstGeom prst="rect">
              <a:avLst/>
            </a:prstGeom>
            <a:noFill/>
            <a:ln w="9525">
              <a:noFill/>
              <a:miter lim="800000"/>
              <a:headEnd/>
              <a:tailEnd/>
            </a:ln>
          </p:spPr>
          <p:txBody>
            <a:bodyPr>
              <a:spAutoFit/>
            </a:bodyPr>
            <a:lstStyle/>
            <a:p>
              <a:r>
                <a:rPr lang="de-DE" sz="900"/>
                <a:t>Zwei Plastikbecher sind durch eine Schnur verbunden. Die Schnur ist durch ein Loch im Becherboden gefädelt und wird mit Hilfe einer Büroklammer am Durchrutschen gehindert. Spricht das eine Kind in den Becher, so versetzt der Schall den Becherboden in Schwingung; die Schwingung wird an die Schnur und den 2. Becherboden weiter gegeben. Der 2. Becherboden überträgt sie an die Luft, so dass das andere Kind die Worte verstehen kann.</a:t>
              </a:r>
            </a:p>
            <a:p>
              <a:pPr>
                <a:buFontTx/>
                <a:buChar char="•"/>
              </a:pPr>
              <a:r>
                <a:rPr lang="de-DE" sz="900"/>
                <a:t> Durch Kreuzen von zwei Telefonschnüren ist eine Konferenzschaltung möglich</a:t>
              </a:r>
            </a:p>
          </p:txBody>
        </p:sp>
        <p:grpSp>
          <p:nvGrpSpPr>
            <p:cNvPr id="14382" name="Group 67"/>
            <p:cNvGrpSpPr>
              <a:grpSpLocks/>
            </p:cNvGrpSpPr>
            <p:nvPr/>
          </p:nvGrpSpPr>
          <p:grpSpPr bwMode="auto">
            <a:xfrm>
              <a:off x="612" y="3385"/>
              <a:ext cx="2118" cy="272"/>
              <a:chOff x="612" y="3385"/>
              <a:chExt cx="2118" cy="272"/>
            </a:xfrm>
          </p:grpSpPr>
          <p:grpSp>
            <p:nvGrpSpPr>
              <p:cNvPr id="14384" name="Group 66"/>
              <p:cNvGrpSpPr>
                <a:grpSpLocks/>
              </p:cNvGrpSpPr>
              <p:nvPr/>
            </p:nvGrpSpPr>
            <p:grpSpPr bwMode="auto">
              <a:xfrm>
                <a:off x="657" y="3385"/>
                <a:ext cx="2073" cy="257"/>
                <a:chOff x="657" y="3436"/>
                <a:chExt cx="2073" cy="257"/>
              </a:xfrm>
            </p:grpSpPr>
            <p:pic>
              <p:nvPicPr>
                <p:cNvPr id="14386" name="Picture 5" descr="Arbeitsblatt Bechertelefon"/>
                <p:cNvPicPr>
                  <a:picLocks noChangeAspect="1" noChangeArrowheads="1"/>
                </p:cNvPicPr>
                <p:nvPr/>
              </p:nvPicPr>
              <p:blipFill>
                <a:blip r:embed="rId9"/>
                <a:srcRect/>
                <a:stretch>
                  <a:fillRect/>
                </a:stretch>
              </p:blipFill>
              <p:spPr bwMode="auto">
                <a:xfrm>
                  <a:off x="1111" y="3436"/>
                  <a:ext cx="1246" cy="240"/>
                </a:xfrm>
                <a:prstGeom prst="rect">
                  <a:avLst/>
                </a:prstGeom>
                <a:noFill/>
                <a:ln w="9525">
                  <a:noFill/>
                  <a:miter lim="800000"/>
                  <a:headEnd/>
                  <a:tailEnd/>
                </a:ln>
              </p:spPr>
            </p:pic>
            <p:sp>
              <p:nvSpPr>
                <p:cNvPr id="14387" name="Text Box 55"/>
                <p:cNvSpPr txBox="1">
                  <a:spLocks noChangeArrowheads="1"/>
                </p:cNvSpPr>
                <p:nvPr/>
              </p:nvSpPr>
              <p:spPr bwMode="auto">
                <a:xfrm>
                  <a:off x="657" y="3481"/>
                  <a:ext cx="485" cy="212"/>
                </a:xfrm>
                <a:prstGeom prst="rect">
                  <a:avLst/>
                </a:prstGeom>
                <a:noFill/>
                <a:ln w="9525">
                  <a:noFill/>
                  <a:miter lim="800000"/>
                  <a:headEnd/>
                  <a:tailEnd/>
                </a:ln>
              </p:spPr>
              <p:txBody>
                <a:bodyPr wrap="none">
                  <a:spAutoFit/>
                </a:bodyPr>
                <a:lstStyle/>
                <a:p>
                  <a:r>
                    <a:rPr lang="de-DE" sz="800"/>
                    <a:t>sprechendes</a:t>
                  </a:r>
                </a:p>
                <a:p>
                  <a:r>
                    <a:rPr lang="de-DE" sz="800"/>
                    <a:t>Kind</a:t>
                  </a:r>
                </a:p>
              </p:txBody>
            </p:sp>
            <p:sp>
              <p:nvSpPr>
                <p:cNvPr id="14388" name="Text Box 56"/>
                <p:cNvSpPr txBox="1">
                  <a:spLocks noChangeArrowheads="1"/>
                </p:cNvSpPr>
                <p:nvPr/>
              </p:nvSpPr>
              <p:spPr bwMode="auto">
                <a:xfrm>
                  <a:off x="2336" y="3469"/>
                  <a:ext cx="394" cy="212"/>
                </a:xfrm>
                <a:prstGeom prst="rect">
                  <a:avLst/>
                </a:prstGeom>
                <a:noFill/>
                <a:ln w="9525">
                  <a:noFill/>
                  <a:miter lim="800000"/>
                  <a:headEnd/>
                  <a:tailEnd/>
                </a:ln>
              </p:spPr>
              <p:txBody>
                <a:bodyPr>
                  <a:spAutoFit/>
                </a:bodyPr>
                <a:lstStyle/>
                <a:p>
                  <a:r>
                    <a:rPr lang="de-DE" sz="800"/>
                    <a:t>hörendes</a:t>
                  </a:r>
                </a:p>
                <a:p>
                  <a:r>
                    <a:rPr lang="de-DE" sz="800"/>
                    <a:t>Kind</a:t>
                  </a:r>
                </a:p>
              </p:txBody>
            </p:sp>
          </p:grpSp>
          <p:sp>
            <p:nvSpPr>
              <p:cNvPr id="14385" name="Rectangle 70"/>
              <p:cNvSpPr>
                <a:spLocks noChangeArrowheads="1"/>
              </p:cNvSpPr>
              <p:nvPr/>
            </p:nvSpPr>
            <p:spPr bwMode="auto">
              <a:xfrm>
                <a:off x="612" y="3385"/>
                <a:ext cx="2085" cy="272"/>
              </a:xfrm>
              <a:prstGeom prst="rect">
                <a:avLst/>
              </a:prstGeom>
              <a:noFill/>
              <a:ln w="22225">
                <a:solidFill>
                  <a:srgbClr val="969696"/>
                </a:solidFill>
                <a:miter lim="800000"/>
                <a:headEnd/>
                <a:tailEnd/>
              </a:ln>
            </p:spPr>
            <p:txBody>
              <a:bodyPr wrap="none" anchor="ctr"/>
              <a:lstStyle/>
              <a:p>
                <a:endParaRPr lang="de-DE"/>
              </a:p>
            </p:txBody>
          </p:sp>
        </p:grpSp>
        <p:sp>
          <p:nvSpPr>
            <p:cNvPr id="14383" name="Text Box 63"/>
            <p:cNvSpPr txBox="1">
              <a:spLocks noChangeArrowheads="1"/>
            </p:cNvSpPr>
            <p:nvPr/>
          </p:nvSpPr>
          <p:spPr bwMode="auto">
            <a:xfrm>
              <a:off x="2546" y="2614"/>
              <a:ext cx="168" cy="144"/>
            </a:xfrm>
            <a:prstGeom prst="rect">
              <a:avLst/>
            </a:prstGeom>
            <a:solidFill>
              <a:srgbClr val="FFFF00"/>
            </a:solidFill>
            <a:ln w="9525">
              <a:noFill/>
              <a:miter lim="800000"/>
              <a:headEnd/>
              <a:tailEnd/>
            </a:ln>
          </p:spPr>
          <p:txBody>
            <a:bodyPr wrap="none">
              <a:spAutoFit/>
            </a:bodyPr>
            <a:lstStyle/>
            <a:p>
              <a:r>
                <a:rPr lang="de-DE" sz="900" b="1"/>
                <a:t>A</a:t>
              </a:r>
            </a:p>
          </p:txBody>
        </p:sp>
      </p:grpSp>
      <p:sp>
        <p:nvSpPr>
          <p:cNvPr id="14371" name="Text Box 23"/>
          <p:cNvSpPr txBox="1">
            <a:spLocks noChangeArrowheads="1"/>
          </p:cNvSpPr>
          <p:nvPr/>
        </p:nvSpPr>
        <p:spPr bwMode="auto">
          <a:xfrm>
            <a:off x="6443663" y="2276475"/>
            <a:ext cx="1273175" cy="274638"/>
          </a:xfrm>
          <a:prstGeom prst="rect">
            <a:avLst/>
          </a:prstGeom>
          <a:noFill/>
          <a:ln w="9525">
            <a:noFill/>
            <a:miter lim="800000"/>
            <a:headEnd/>
            <a:tailEnd/>
          </a:ln>
        </p:spPr>
        <p:txBody>
          <a:bodyPr wrap="none">
            <a:spAutoFit/>
          </a:bodyPr>
          <a:lstStyle/>
          <a:p>
            <a:r>
              <a:rPr lang="de-DE" sz="1200">
                <a:solidFill>
                  <a:srgbClr val="006600"/>
                </a:solidFill>
              </a:rPr>
              <a:t>T17: Lochsirene</a:t>
            </a:r>
            <a:endParaRPr lang="de-DE" sz="1000"/>
          </a:p>
        </p:txBody>
      </p:sp>
      <p:pic>
        <p:nvPicPr>
          <p:cNvPr id="14372" name="Picture 55" descr="Lochsirene"/>
          <p:cNvPicPr>
            <a:picLocks noChangeAspect="1" noChangeArrowheads="1"/>
          </p:cNvPicPr>
          <p:nvPr/>
        </p:nvPicPr>
        <p:blipFill>
          <a:blip r:embed="rId10"/>
          <a:srcRect/>
          <a:stretch>
            <a:fillRect/>
          </a:stretch>
        </p:blipFill>
        <p:spPr bwMode="auto">
          <a:xfrm>
            <a:off x="6500813" y="3054350"/>
            <a:ext cx="728662" cy="879475"/>
          </a:xfrm>
          <a:prstGeom prst="rect">
            <a:avLst/>
          </a:prstGeom>
          <a:noFill/>
          <a:ln w="9525">
            <a:solidFill>
              <a:srgbClr val="969696"/>
            </a:solidFill>
            <a:miter lim="800000"/>
            <a:headEnd/>
            <a:tailEnd/>
          </a:ln>
        </p:spPr>
      </p:pic>
      <p:sp>
        <p:nvSpPr>
          <p:cNvPr id="14373" name="Text Box 56"/>
          <p:cNvSpPr txBox="1">
            <a:spLocks noChangeArrowheads="1"/>
          </p:cNvSpPr>
          <p:nvPr/>
        </p:nvSpPr>
        <p:spPr bwMode="auto">
          <a:xfrm>
            <a:off x="6424613" y="2530475"/>
            <a:ext cx="2633662" cy="501650"/>
          </a:xfrm>
          <a:prstGeom prst="rect">
            <a:avLst/>
          </a:prstGeom>
          <a:noFill/>
          <a:ln w="9525">
            <a:noFill/>
            <a:miter lim="800000"/>
            <a:headEnd/>
            <a:tailEnd/>
          </a:ln>
        </p:spPr>
        <p:txBody>
          <a:bodyPr>
            <a:spAutoFit/>
          </a:bodyPr>
          <a:lstStyle/>
          <a:p>
            <a:r>
              <a:rPr lang="de-DE" sz="900"/>
              <a:t>Eine Pappscheibe mit Löchern mit Hilfe eines Wollfadens in schnelle Umdrehungen versetzen, sie 30x kreisen lassen. Dann die</a:t>
            </a:r>
          </a:p>
        </p:txBody>
      </p:sp>
      <p:sp>
        <p:nvSpPr>
          <p:cNvPr id="14374" name="Text Box 57"/>
          <p:cNvSpPr txBox="1">
            <a:spLocks noChangeArrowheads="1"/>
          </p:cNvSpPr>
          <p:nvPr/>
        </p:nvSpPr>
        <p:spPr bwMode="auto">
          <a:xfrm>
            <a:off x="7242175" y="2968625"/>
            <a:ext cx="1730375" cy="911225"/>
          </a:xfrm>
          <a:prstGeom prst="rect">
            <a:avLst/>
          </a:prstGeom>
          <a:noFill/>
          <a:ln w="9525">
            <a:noFill/>
            <a:miter lim="800000"/>
            <a:headEnd/>
            <a:tailEnd/>
          </a:ln>
        </p:spPr>
        <p:txBody>
          <a:bodyPr>
            <a:spAutoFit/>
          </a:bodyPr>
          <a:lstStyle/>
          <a:p>
            <a:r>
              <a:rPr lang="de-DE" sz="900"/>
              <a:t>Wollschlaufe im Wechsel auseinander ziehen und wieder freigeben, so dass sich der Faden aufdreht und wieder zusammen zieht. </a:t>
            </a:r>
          </a:p>
          <a:p>
            <a:r>
              <a:rPr lang="de-DE" sz="900"/>
              <a:t>Es entsteht ein Geräusch.</a:t>
            </a:r>
          </a:p>
        </p:txBody>
      </p:sp>
      <p:sp>
        <p:nvSpPr>
          <p:cNvPr id="14375" name="Rectangle 20"/>
          <p:cNvSpPr>
            <a:spLocks noChangeArrowheads="1"/>
          </p:cNvSpPr>
          <p:nvPr/>
        </p:nvSpPr>
        <p:spPr bwMode="auto">
          <a:xfrm>
            <a:off x="6443663" y="2276475"/>
            <a:ext cx="2538412" cy="1728788"/>
          </a:xfrm>
          <a:prstGeom prst="rect">
            <a:avLst/>
          </a:prstGeom>
          <a:noFill/>
          <a:ln w="22225">
            <a:solidFill>
              <a:srgbClr val="008000"/>
            </a:solidFill>
            <a:miter lim="800000"/>
            <a:headEnd/>
            <a:tailEnd/>
          </a:ln>
        </p:spPr>
        <p:txBody>
          <a:bodyPr wrap="none" anchor="ctr"/>
          <a:lstStyle/>
          <a:p>
            <a:endParaRPr lang="de-DE"/>
          </a:p>
        </p:txBody>
      </p:sp>
      <p:sp>
        <p:nvSpPr>
          <p:cNvPr id="14376" name="Text Box 63"/>
          <p:cNvSpPr txBox="1">
            <a:spLocks noChangeArrowheads="1"/>
          </p:cNvSpPr>
          <p:nvPr/>
        </p:nvSpPr>
        <p:spPr bwMode="auto">
          <a:xfrm>
            <a:off x="8355013" y="2295525"/>
            <a:ext cx="563562" cy="244475"/>
          </a:xfrm>
          <a:prstGeom prst="rect">
            <a:avLst/>
          </a:prstGeom>
          <a:solidFill>
            <a:srgbClr val="FFFF99"/>
          </a:solidFill>
          <a:ln w="9525">
            <a:noFill/>
            <a:miter lim="800000"/>
            <a:headEnd/>
            <a:tailEnd/>
          </a:ln>
        </p:spPr>
        <p:txBody>
          <a:bodyPr>
            <a:spAutoFit/>
          </a:bodyPr>
          <a:lstStyle/>
          <a:p>
            <a:r>
              <a:rPr lang="de-DE" sz="1000" b="1"/>
              <a:t>A-S10</a:t>
            </a:r>
          </a:p>
        </p:txBody>
      </p:sp>
      <p:pic>
        <p:nvPicPr>
          <p:cNvPr id="14377" name="Picture 65" descr="Reflektion Tisch"/>
          <p:cNvPicPr>
            <a:picLocks noChangeAspect="1" noChangeArrowheads="1"/>
          </p:cNvPicPr>
          <p:nvPr/>
        </p:nvPicPr>
        <p:blipFill>
          <a:blip r:embed="rId11"/>
          <a:srcRect/>
          <a:stretch>
            <a:fillRect/>
          </a:stretch>
        </p:blipFill>
        <p:spPr bwMode="auto">
          <a:xfrm>
            <a:off x="3943350" y="3322638"/>
            <a:ext cx="1093788" cy="603250"/>
          </a:xfrm>
          <a:prstGeom prst="rect">
            <a:avLst/>
          </a:prstGeom>
          <a:noFill/>
          <a:ln w="9525">
            <a:solidFill>
              <a:srgbClr val="C0C0C0"/>
            </a:solidFill>
            <a:miter lim="800000"/>
            <a:headEnd/>
            <a:tailEnd/>
          </a:ln>
        </p:spPr>
      </p:pic>
      <p:sp>
        <p:nvSpPr>
          <p:cNvPr id="14378" name="Text Box 66"/>
          <p:cNvSpPr txBox="1">
            <a:spLocks noChangeArrowheads="1"/>
          </p:cNvSpPr>
          <p:nvPr/>
        </p:nvSpPr>
        <p:spPr bwMode="auto">
          <a:xfrm>
            <a:off x="1187450" y="6092825"/>
            <a:ext cx="1760538" cy="396875"/>
          </a:xfrm>
          <a:prstGeom prst="rect">
            <a:avLst/>
          </a:prstGeom>
          <a:noFill/>
          <a:ln w="9525">
            <a:noFill/>
            <a:miter lim="800000"/>
            <a:headEnd/>
            <a:tailEnd/>
          </a:ln>
        </p:spPr>
        <p:txBody>
          <a:bodyPr wrap="none">
            <a:spAutoFit/>
          </a:bodyPr>
          <a:lstStyle/>
          <a:p>
            <a:r>
              <a:rPr lang="de-DE" sz="1000" b="1"/>
              <a:t>A</a:t>
            </a:r>
            <a:r>
              <a:rPr lang="de-DE" sz="1000"/>
              <a:t> = Hinweis auf Arbeitsblatt</a:t>
            </a:r>
          </a:p>
          <a:p>
            <a:r>
              <a:rPr lang="de-DE" sz="1000" b="1"/>
              <a:t>S</a:t>
            </a:r>
            <a:r>
              <a:rPr lang="de-DE" sz="1000"/>
              <a:t> = Hinweis auf Schtaufelsn</a:t>
            </a:r>
          </a:p>
        </p:txBody>
      </p:sp>
    </p:spTree>
  </p:cSld>
  <p:clrMapOvr>
    <a:masterClrMapping/>
  </p:clrMapOvr>
</p:sld>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939</Words>
  <Application>Microsoft Office PowerPoint</Application>
  <PresentationFormat>Bildschirmpräsentation (4:3)</PresentationFormat>
  <Paragraphs>113</Paragraphs>
  <Slides>2</Slides>
  <Notes>0</Notes>
  <HiddenSlides>0</HiddenSlides>
  <MMClips>0</MMClips>
  <ScaleCrop>false</ScaleCrop>
  <HeadingPairs>
    <vt:vector size="6" baseType="variant">
      <vt:variant>
        <vt:lpstr>Verwendete Schriftarten</vt:lpstr>
      </vt:variant>
      <vt:variant>
        <vt:i4>2</vt:i4>
      </vt:variant>
      <vt:variant>
        <vt:lpstr>Entwurfsvorlage</vt:lpstr>
      </vt:variant>
      <vt:variant>
        <vt:i4>1</vt:i4>
      </vt:variant>
      <vt:variant>
        <vt:lpstr>Folientitel</vt:lpstr>
      </vt:variant>
      <vt:variant>
        <vt:i4>2</vt:i4>
      </vt:variant>
    </vt:vector>
  </HeadingPairs>
  <TitlesOfParts>
    <vt:vector size="5" baseType="lpstr">
      <vt:lpstr>Arial</vt:lpstr>
      <vt:lpstr>Calibri</vt:lpstr>
      <vt:lpstr>Larissa-Design</vt:lpstr>
      <vt:lpstr>                          </vt:lpstr>
      <vt:lpstr>Folie 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Maren</dc:creator>
  <cp:lastModifiedBy>MH</cp:lastModifiedBy>
  <cp:revision>163</cp:revision>
  <dcterms:created xsi:type="dcterms:W3CDTF">2014-08-18T15:04:17Z</dcterms:created>
  <dcterms:modified xsi:type="dcterms:W3CDTF">2019-01-06T09:38:59Z</dcterms:modified>
</cp:coreProperties>
</file>