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9" r:id="rId8"/>
    <p:sldId id="296" r:id="rId9"/>
    <p:sldId id="270" r:id="rId10"/>
    <p:sldId id="264" r:id="rId11"/>
    <p:sldId id="266" r:id="rId12"/>
    <p:sldId id="272" r:id="rId13"/>
    <p:sldId id="294" r:id="rId14"/>
    <p:sldId id="271" r:id="rId15"/>
    <p:sldId id="274" r:id="rId16"/>
    <p:sldId id="275" r:id="rId17"/>
    <p:sldId id="276" r:id="rId18"/>
    <p:sldId id="277" r:id="rId19"/>
    <p:sldId id="278" r:id="rId20"/>
    <p:sldId id="279" r:id="rId21"/>
    <p:sldId id="280" r:id="rId22"/>
    <p:sldId id="281" r:id="rId23"/>
    <p:sldId id="282" r:id="rId24"/>
    <p:sldId id="284" r:id="rId25"/>
    <p:sldId id="285" r:id="rId26"/>
    <p:sldId id="286" r:id="rId27"/>
    <p:sldId id="287" r:id="rId28"/>
    <p:sldId id="288" r:id="rId29"/>
    <p:sldId id="289" r:id="rId30"/>
    <p:sldId id="290" r:id="rId31"/>
    <p:sldId id="291" r:id="rId32"/>
    <p:sldId id="292" r:id="rId33"/>
    <p:sldId id="295" r:id="rId34"/>
    <p:sldId id="262" r:id="rId3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63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2884679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165832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1084977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1355681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374374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2835902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16219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2448905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2949747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2094683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05CB7F4-1AC0-4951-B49B-513E50502923}" type="datetimeFigureOut">
              <a:rPr lang="de-DE" smtClean="0"/>
              <a:pPr/>
              <a:t>24.07.2016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20341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CB7F4-1AC0-4951-B49B-513E50502923}" type="datetimeFigureOut">
              <a:rPr lang="de-DE" smtClean="0"/>
              <a:pPr/>
              <a:t>24.07.2016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C2F96-CA2C-4652-A882-5A4563083CF0}" type="slidenum">
              <a:rPr lang="de-DE" smtClean="0"/>
              <a:pPr/>
              <a:t>‹Nr.›</a:t>
            </a:fld>
            <a:endParaRPr lang="de-DE"/>
          </a:p>
        </p:txBody>
      </p:sp>
    </p:spTree>
    <p:extLst>
      <p:ext uri="{BB962C8B-B14F-4D97-AF65-F5344CB8AC3E}">
        <p14:creationId xmlns:p14="http://schemas.microsoft.com/office/powerpoint/2010/main" xmlns="" val="3593328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1026" name="Picture 2" descr="C:\Users\Jakob\Desktop\Superhelden ETHIKA\untitlesd.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16632"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Abgerundete rechteckige Legende 5"/>
          <p:cNvSpPr/>
          <p:nvPr/>
        </p:nvSpPr>
        <p:spPr>
          <a:xfrm>
            <a:off x="6047656" y="260648"/>
            <a:ext cx="2988840" cy="937264"/>
          </a:xfrm>
          <a:prstGeom prst="wedgeRoundRectCallout">
            <a:avLst>
              <a:gd name="adj1" fmla="val -47148"/>
              <a:gd name="adj2" fmla="val 8278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Hallo, Kids! Ich wette, ihr habt nicht erwartet, mich in eurer Klasse zu treffen!</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40745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kob\Desktop\Superhelden ETHIKA\untitledsd.png"/>
          <p:cNvPicPr>
            <a:picLocks noChangeAspect="1" noChangeArrowheads="1"/>
          </p:cNvPicPr>
          <p:nvPr/>
        </p:nvPicPr>
        <p:blipFill>
          <a:blip r:embed="rId2">
            <a:extLst>
              <a:ext uri="{BEBA8EAE-BF5A-486C-A8C5-ECC9F3942E4B}">
                <a14:imgProps xmlns:a14="http://schemas.microsoft.com/office/drawing/2010/main" xmlns="">
                  <a14:imgLayer r:embed="rId3">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1639238" y="-30278"/>
            <a:ext cx="12496711"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5364088" y="188640"/>
            <a:ext cx="3096344" cy="1080120"/>
          </a:xfrm>
          <a:prstGeom prst="wedgeRoundRectCallout">
            <a:avLst>
              <a:gd name="adj1" fmla="val -45394"/>
              <a:gd name="adj2" fmla="val 7327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ln w="0"/>
                <a:solidFill>
                  <a:schemeClr val="tx1"/>
                </a:solidFill>
                <a:effectLst>
                  <a:outerShdw blurRad="38100" dist="19050" dir="2700000" algn="tl" rotWithShape="0">
                    <a:schemeClr val="dk1">
                      <a:alpha val="40000"/>
                    </a:schemeClr>
                  </a:outerShdw>
                </a:effectLst>
              </a:rPr>
              <a:t>Wisst</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ihr</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eigentlich</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wer</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ich</a:t>
            </a:r>
            <a:r>
              <a:rPr lang="en-CA" dirty="0" smtClean="0">
                <a:ln w="0"/>
                <a:solidFill>
                  <a:schemeClr val="tx1"/>
                </a:solidFill>
                <a:effectLst>
                  <a:outerShdw blurRad="38100" dist="19050" dir="2700000" algn="tl" rotWithShape="0">
                    <a:schemeClr val="dk1">
                      <a:alpha val="40000"/>
                    </a:schemeClr>
                  </a:outerShdw>
                </a:effectLst>
              </a:rPr>
              <a:t> bin? </a:t>
            </a:r>
            <a:r>
              <a:rPr lang="en-CA" dirty="0" err="1" smtClean="0">
                <a:ln w="0"/>
                <a:solidFill>
                  <a:schemeClr val="tx1"/>
                </a:solidFill>
                <a:effectLst>
                  <a:outerShdw blurRad="38100" dist="19050" dir="2700000" algn="tl" rotWithShape="0">
                    <a:schemeClr val="dk1">
                      <a:alpha val="40000"/>
                    </a:schemeClr>
                  </a:outerShdw>
                </a:effectLst>
              </a:rPr>
              <a:t>Ja</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genau</a:t>
            </a:r>
            <a:r>
              <a:rPr lang="en-CA" dirty="0" smtClean="0">
                <a:ln w="0"/>
                <a:solidFill>
                  <a:schemeClr val="tx1"/>
                </a:solidFill>
                <a:effectLst>
                  <a:outerShdw blurRad="38100" dist="19050" dir="2700000" algn="tl" rotWithShape="0">
                    <a:schemeClr val="dk1">
                      <a:alpha val="40000"/>
                    </a:schemeClr>
                  </a:outerShdw>
                </a:effectLst>
              </a:rPr>
              <a:t>: Superman! Bin </a:t>
            </a:r>
            <a:r>
              <a:rPr lang="en-CA" dirty="0" err="1" smtClean="0">
                <a:ln w="0"/>
                <a:solidFill>
                  <a:schemeClr val="tx1"/>
                </a:solidFill>
                <a:effectLst>
                  <a:outerShdw blurRad="38100" dist="19050" dir="2700000" algn="tl" rotWithShape="0">
                    <a:schemeClr val="dk1">
                      <a:alpha val="40000"/>
                    </a:schemeClr>
                  </a:outerShdw>
                </a:effectLst>
              </a:rPr>
              <a:t>immer</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zur</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Stelle</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wenn`s</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brennt</a:t>
            </a:r>
            <a:r>
              <a:rPr lang="en-CA" dirty="0" smtClean="0">
                <a:ln w="0"/>
                <a:solidFill>
                  <a:schemeClr val="tx1"/>
                </a:solidFill>
                <a:effectLst>
                  <a:outerShdw blurRad="38100" dist="19050" dir="2700000" algn="tl" rotWithShape="0">
                    <a:schemeClr val="dk1">
                      <a:alpha val="40000"/>
                    </a:schemeClr>
                  </a:outerShdw>
                </a:effectLst>
              </a:rPr>
              <a:t>! </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850523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kob\Desktop\Superhelden ETHIKA\3.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74476" y="0"/>
            <a:ext cx="12192001" cy="68895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5148064" y="3645024"/>
            <a:ext cx="2376264" cy="720080"/>
          </a:xfrm>
          <a:prstGeom prst="wedgeRoundRectCallout">
            <a:avLst>
              <a:gd name="adj1" fmla="val -46741"/>
              <a:gd name="adj2" fmla="val -732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Kennt ihr eigentlich meine Superkräfte?</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063199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5" y="-99392"/>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116632"/>
            <a:ext cx="2808312" cy="864096"/>
          </a:xfrm>
          <a:prstGeom prst="wedgeRoundRectCallout">
            <a:avLst>
              <a:gd name="adj1" fmla="val -51171"/>
              <a:gd name="adj2" fmla="val 7779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ln w="0"/>
                <a:solidFill>
                  <a:schemeClr val="tx1"/>
                </a:solidFill>
                <a:effectLst>
                  <a:outerShdw blurRad="38100" dist="19050" dir="2700000" algn="tl" rotWithShape="0">
                    <a:schemeClr val="dk1">
                      <a:alpha val="40000"/>
                    </a:schemeClr>
                  </a:outerShdw>
                </a:effectLst>
              </a:rPr>
              <a:t>Ja</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im</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Netzknüpfen</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bist</a:t>
            </a:r>
            <a:r>
              <a:rPr lang="en-CA" dirty="0" smtClean="0">
                <a:ln w="0"/>
                <a:solidFill>
                  <a:schemeClr val="tx1"/>
                </a:solidFill>
                <a:effectLst>
                  <a:outerShdw blurRad="38100" dist="19050" dir="2700000" algn="tl" rotWithShape="0">
                    <a:schemeClr val="dk1">
                      <a:alpha val="40000"/>
                    </a:schemeClr>
                  </a:outerShdw>
                </a:effectLst>
              </a:rPr>
              <a:t> du </a:t>
            </a:r>
            <a:r>
              <a:rPr lang="en-CA" dirty="0" err="1" smtClean="0">
                <a:ln w="0"/>
                <a:solidFill>
                  <a:schemeClr val="tx1"/>
                </a:solidFill>
                <a:effectLst>
                  <a:outerShdw blurRad="38100" dist="19050" dir="2700000" algn="tl" rotWithShape="0">
                    <a:schemeClr val="dk1">
                      <a:alpha val="40000"/>
                    </a:schemeClr>
                  </a:outerShdw>
                </a:effectLst>
              </a:rPr>
              <a:t>spitze</a:t>
            </a:r>
            <a:r>
              <a:rPr lang="en-CA" dirty="0" smtClean="0">
                <a:ln w="0"/>
                <a:solidFill>
                  <a:schemeClr val="tx1"/>
                </a:solidFill>
                <a:effectLst>
                  <a:outerShdw blurRad="38100" dist="19050" dir="2700000" algn="tl" rotWithShape="0">
                    <a:schemeClr val="dk1">
                      <a:alpha val="40000"/>
                    </a:schemeClr>
                  </a:outerShdw>
                </a:effectLst>
              </a:rPr>
              <a:t>! Hahaha! </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627784" y="4221088"/>
            <a:ext cx="3024336" cy="1080120"/>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CA" dirty="0" smtClean="0">
                <a:ln w="0"/>
                <a:solidFill>
                  <a:schemeClr val="tx1"/>
                </a:solidFill>
                <a:effectLst>
                  <a:outerShdw blurRad="38100" dist="19050" dir="2700000" algn="tl" rotWithShape="0">
                    <a:schemeClr val="dk1">
                      <a:alpha val="40000"/>
                    </a:schemeClr>
                  </a:outerShdw>
                </a:effectLst>
              </a:rPr>
              <a:t>Was </a:t>
            </a:r>
            <a:r>
              <a:rPr lang="en-CA" dirty="0" err="1" smtClean="0">
                <a:ln w="0"/>
                <a:solidFill>
                  <a:schemeClr val="tx1"/>
                </a:solidFill>
                <a:effectLst>
                  <a:outerShdw blurRad="38100" dist="19050" dir="2700000" algn="tl" rotWithShape="0">
                    <a:schemeClr val="dk1">
                      <a:alpha val="40000"/>
                    </a:schemeClr>
                  </a:outerShdw>
                </a:effectLst>
              </a:rPr>
              <a:t>mischst</a:t>
            </a:r>
            <a:r>
              <a:rPr lang="en-CA" dirty="0" smtClean="0">
                <a:ln w="0"/>
                <a:solidFill>
                  <a:schemeClr val="tx1"/>
                </a:solidFill>
                <a:effectLst>
                  <a:outerShdw blurRad="38100" dist="19050" dir="2700000" algn="tl" rotWithShape="0">
                    <a:schemeClr val="dk1">
                      <a:alpha val="40000"/>
                    </a:schemeClr>
                  </a:outerShdw>
                </a:effectLst>
              </a:rPr>
              <a:t> du dich </a:t>
            </a:r>
            <a:r>
              <a:rPr lang="en-CA" dirty="0" err="1" smtClean="0">
                <a:ln w="0"/>
                <a:solidFill>
                  <a:schemeClr val="tx1"/>
                </a:solidFill>
                <a:effectLst>
                  <a:outerShdw blurRad="38100" dist="19050" dir="2700000" algn="tl" rotWithShape="0">
                    <a:schemeClr val="dk1">
                      <a:alpha val="40000"/>
                    </a:schemeClr>
                  </a:outerShdw>
                </a:effectLst>
              </a:rPr>
              <a:t>ein</a:t>
            </a:r>
            <a:r>
              <a:rPr lang="en-CA" dirty="0" smtClean="0">
                <a:ln w="0"/>
                <a:solidFill>
                  <a:schemeClr val="tx1"/>
                </a:solidFill>
                <a:effectLst>
                  <a:outerShdw blurRad="38100" dist="19050" dir="2700000" algn="tl" rotWithShape="0">
                    <a:schemeClr val="dk1">
                      <a:alpha val="40000"/>
                    </a:schemeClr>
                  </a:outerShdw>
                </a:effectLst>
              </a:rPr>
              <a:t>, Superman! </a:t>
            </a:r>
            <a:r>
              <a:rPr lang="en-CA" dirty="0" err="1" smtClean="0">
                <a:ln w="0"/>
                <a:solidFill>
                  <a:schemeClr val="tx1"/>
                </a:solidFill>
                <a:effectLst>
                  <a:outerShdw blurRad="38100" dist="19050" dir="2700000" algn="tl" rotWithShape="0">
                    <a:schemeClr val="dk1">
                      <a:alpha val="40000"/>
                    </a:schemeClr>
                  </a:outerShdw>
                </a:effectLst>
              </a:rPr>
              <a:t>Deine</a:t>
            </a:r>
            <a:r>
              <a:rPr lang="en-CA" dirty="0" smtClean="0">
                <a:ln w="0"/>
                <a:solidFill>
                  <a:schemeClr val="tx1"/>
                </a:solidFill>
                <a:effectLst>
                  <a:outerShdw blurRad="38100" dist="19050" dir="2700000" algn="tl" rotWithShape="0">
                    <a:schemeClr val="dk1">
                      <a:alpha val="40000"/>
                    </a:schemeClr>
                  </a:outerShdw>
                </a:effectLst>
              </a:rPr>
              <a:t> Art von Humor </a:t>
            </a:r>
            <a:r>
              <a:rPr lang="en-CA" dirty="0" err="1" smtClean="0">
                <a:ln w="0"/>
                <a:solidFill>
                  <a:schemeClr val="tx1"/>
                </a:solidFill>
                <a:effectLst>
                  <a:outerShdw blurRad="38100" dist="19050" dir="2700000" algn="tl" rotWithShape="0">
                    <a:schemeClr val="dk1">
                      <a:alpha val="40000"/>
                    </a:schemeClr>
                  </a:outerShdw>
                </a:effectLst>
              </a:rPr>
              <a:t>interessiert</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niemanden</a:t>
            </a:r>
            <a:r>
              <a:rPr lang="en-CA" dirty="0" smtClean="0">
                <a:ln w="0"/>
                <a:solidFill>
                  <a:schemeClr val="tx1"/>
                </a:solidFill>
                <a:effectLst>
                  <a:outerShdw blurRad="38100" dist="19050" dir="2700000" algn="tl" rotWithShape="0">
                    <a:schemeClr val="dk1">
                      <a:alpha val="40000"/>
                    </a:schemeClr>
                  </a:outerShdw>
                </a:effectLst>
              </a:rPr>
              <a:t>!</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839510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1899758" y="1048315"/>
            <a:ext cx="2736304" cy="864096"/>
          </a:xfrm>
          <a:prstGeom prst="wedgeRoundRectCallout">
            <a:avLst>
              <a:gd name="adj1" fmla="val 44678"/>
              <a:gd name="adj2" fmla="val 7716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Ist ja gut, </a:t>
            </a:r>
            <a:r>
              <a:rPr lang="de-DE" dirty="0" err="1" smtClean="0">
                <a:ln w="0"/>
                <a:solidFill>
                  <a:schemeClr val="tx1"/>
                </a:solidFill>
                <a:effectLst>
                  <a:outerShdw blurRad="38100" dist="19050" dir="2700000" algn="tl" rotWithShape="0">
                    <a:schemeClr val="dk1">
                      <a:alpha val="40000"/>
                    </a:schemeClr>
                  </a:outerShdw>
                </a:effectLst>
              </a:rPr>
              <a:t>Spidey</a:t>
            </a:r>
            <a:r>
              <a:rPr lang="de-DE" dirty="0" smtClean="0">
                <a:ln w="0"/>
                <a:solidFill>
                  <a:schemeClr val="tx1"/>
                </a:solidFill>
                <a:effectLst>
                  <a:outerShdw blurRad="38100" dist="19050" dir="2700000" algn="tl" rotWithShape="0">
                    <a:schemeClr val="dk1">
                      <a:alpha val="40000"/>
                    </a:schemeClr>
                  </a:outerShdw>
                </a:effectLst>
              </a:rPr>
              <a:t> … Reg` dich nicht auf!</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0262976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179512" y="1052736"/>
            <a:ext cx="3275856" cy="936104"/>
          </a:xfrm>
          <a:prstGeom prst="wedgeRoundRectCallout">
            <a:avLst>
              <a:gd name="adj1" fmla="val 53511"/>
              <a:gd name="adj2" fmla="val 7826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ln w="0"/>
                <a:solidFill>
                  <a:schemeClr val="tx1"/>
                </a:solidFill>
                <a:effectLst>
                  <a:outerShdw blurRad="38100" dist="19050" dir="2700000" algn="tl" rotWithShape="0">
                    <a:schemeClr val="dk1">
                      <a:alpha val="40000"/>
                    </a:schemeClr>
                  </a:outerShdw>
                </a:effectLst>
              </a:rPr>
              <a:t>Kein</a:t>
            </a:r>
            <a:r>
              <a:rPr lang="en-CA" dirty="0" smtClean="0">
                <a:ln w="0"/>
                <a:solidFill>
                  <a:schemeClr val="tx1"/>
                </a:solidFill>
                <a:effectLst>
                  <a:outerShdw blurRad="38100" dist="19050" dir="2700000" algn="tl" rotWithShape="0">
                    <a:schemeClr val="dk1">
                      <a:alpha val="40000"/>
                    </a:schemeClr>
                  </a:outerShdw>
                </a:effectLst>
              </a:rPr>
              <a:t> Problem! Humor </a:t>
            </a:r>
            <a:r>
              <a:rPr lang="en-CA" dirty="0" err="1" smtClean="0">
                <a:ln w="0"/>
                <a:solidFill>
                  <a:schemeClr val="tx1"/>
                </a:solidFill>
                <a:effectLst>
                  <a:outerShdw blurRad="38100" dist="19050" dir="2700000" algn="tl" rotWithShape="0">
                    <a:schemeClr val="dk1">
                      <a:alpha val="40000"/>
                    </a:schemeClr>
                  </a:outerShdw>
                </a:effectLst>
              </a:rPr>
              <a:t>gehört</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auch</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zu</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meinen</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Superkräften</a:t>
            </a:r>
            <a:r>
              <a:rPr lang="en-CA" dirty="0" smtClean="0">
                <a:ln w="0"/>
                <a:solidFill>
                  <a:schemeClr val="tx1"/>
                </a:solidFill>
                <a:effectLst>
                  <a:outerShdw blurRad="38100" dist="19050" dir="2700000" algn="tl" rotWithShape="0">
                    <a:schemeClr val="dk1">
                      <a:alpha val="40000"/>
                    </a:schemeClr>
                  </a:outerShdw>
                </a:effectLst>
              </a:rPr>
              <a:t>!</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028086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6300192" y="692696"/>
            <a:ext cx="2736304" cy="864096"/>
          </a:xfrm>
          <a:prstGeom prst="wedgeRoundRectCallout">
            <a:avLst>
              <a:gd name="adj1" fmla="val -49618"/>
              <a:gd name="adj2" fmla="val 10126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Humor ist eine Superkraft? Na, wenn du meinst …</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903248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kob\Desktop\Superhelden ETHIKA\untitledsd.png"/>
          <p:cNvPicPr>
            <a:picLocks noChangeAspect="1" noChangeArrowheads="1"/>
          </p:cNvPicPr>
          <p:nvPr/>
        </p:nvPicPr>
        <p:blipFill>
          <a:blip r:embed="rId2">
            <a:extLst>
              <a:ext uri="{BEBA8EAE-BF5A-486C-A8C5-ECC9F3942E4B}">
                <a14:imgProps xmlns:a14="http://schemas.microsoft.com/office/drawing/2010/main" xmlns="">
                  <a14:imgLayer r:embed="rId3">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1639238" y="-30278"/>
            <a:ext cx="12496711"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5364088" y="188640"/>
            <a:ext cx="3312368" cy="1224136"/>
          </a:xfrm>
          <a:prstGeom prst="wedgeRoundRectCallout">
            <a:avLst>
              <a:gd name="adj1" fmla="val -45394"/>
              <a:gd name="adj2" fmla="val 7327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Sagt mal, Kids: Wenn ihr ein Superheld oder eine Superheldin wärt, welche Superkraft würdet ihr besitzen?</a:t>
            </a:r>
            <a:endParaRPr lang="hr-HR"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758255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 rechteckige Legende 1"/>
          <p:cNvSpPr/>
          <p:nvPr/>
        </p:nvSpPr>
        <p:spPr>
          <a:xfrm>
            <a:off x="1899758" y="1048315"/>
            <a:ext cx="2736304" cy="864096"/>
          </a:xfrm>
          <a:prstGeom prst="wedgeRoundRectCallout">
            <a:avLst>
              <a:gd name="adj1" fmla="val 44678"/>
              <a:gd name="adj2" fmla="val 7716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Und wofür würdet ihr sie </a:t>
            </a:r>
            <a:r>
              <a:rPr lang="de-DE" dirty="0" smtClean="0">
                <a:solidFill>
                  <a:schemeClr val="tx1"/>
                </a:solidFill>
                <a:effectLst>
                  <a:outerShdw blurRad="38100" dist="38100" dir="2700000" algn="tl">
                    <a:srgbClr val="000000">
                      <a:alpha val="43137"/>
                    </a:srgbClr>
                  </a:outerShdw>
                </a:effectLst>
              </a:rPr>
              <a:t>einsetzen? </a:t>
            </a:r>
            <a:endParaRPr lang="hr-HR" dirty="0">
              <a:ln w="0"/>
              <a:solidFill>
                <a:schemeClr val="tx1"/>
              </a:solidFill>
              <a:effectLst>
                <a:outerShdw blurRad="38100" dist="19050" dir="2700000" algn="tl" rotWithShape="0">
                  <a:schemeClr val="dk1">
                    <a:alpha val="40000"/>
                  </a:schemeClr>
                </a:outerShdw>
              </a:effectLst>
            </a:endParaRPr>
          </a:p>
        </p:txBody>
      </p:sp>
      <p:pic>
        <p:nvPicPr>
          <p:cNvPr id="8194" name="Picture 2" descr="C:\Users\Jakob\Desktop\Superhelden ETHIKA\c.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40768" y="-257822"/>
            <a:ext cx="12671376" cy="712764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bgerundete rechteckige Legende 2"/>
          <p:cNvSpPr/>
          <p:nvPr/>
        </p:nvSpPr>
        <p:spPr>
          <a:xfrm>
            <a:off x="1114600" y="188640"/>
            <a:ext cx="2880320" cy="1080120"/>
          </a:xfrm>
          <a:prstGeom prst="wedgeRoundRectCallout">
            <a:avLst>
              <a:gd name="adj1" fmla="val 51147"/>
              <a:gd name="adj2" fmla="val 99380"/>
              <a:gd name="adj3" fmla="val 16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Und wofür würdet ihr sie </a:t>
            </a:r>
            <a:r>
              <a:rPr lang="de-DE" dirty="0" smtClean="0">
                <a:solidFill>
                  <a:schemeClr val="tx1"/>
                </a:solidFill>
                <a:effectLst>
                  <a:outerShdw blurRad="38100" dist="38100" dir="2700000" algn="tl">
                    <a:srgbClr val="000000">
                      <a:alpha val="43137"/>
                    </a:srgbClr>
                  </a:outerShdw>
                </a:effectLst>
              </a:rPr>
              <a:t>einsetzen? </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903248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251520" y="908720"/>
            <a:ext cx="3275856" cy="1008112"/>
          </a:xfrm>
          <a:prstGeom prst="wedgeRoundRectCallout">
            <a:avLst>
              <a:gd name="adj1" fmla="val 53511"/>
              <a:gd name="adj2" fmla="val 7826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 Interessante Ideen! Eure Kräfte würden euch große Macht verleihen, stimmt`s?</a:t>
            </a:r>
            <a:endParaRPr lang="hr-HR" dirty="0" smtClean="0">
              <a:effectLst>
                <a:outerShdw blurRad="38100" dist="38100" dir="2700000" algn="tl">
                  <a:srgbClr val="000000">
                    <a:alpha val="43137"/>
                  </a:srgbClr>
                </a:outerShdw>
              </a:effectLst>
            </a:endParaRPr>
          </a:p>
          <a:p>
            <a:pPr algn="ct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536783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5" y="-99392"/>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0"/>
            <a:ext cx="2808312" cy="1063076"/>
          </a:xfrm>
          <a:prstGeom prst="wedgeRoundRectCallout">
            <a:avLst>
              <a:gd name="adj1" fmla="val -51171"/>
              <a:gd name="adj2" fmla="val 7170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Hey, </a:t>
            </a:r>
            <a:r>
              <a:rPr lang="de-DE" dirty="0" err="1" smtClean="0">
                <a:ln w="0"/>
                <a:solidFill>
                  <a:schemeClr val="tx1"/>
                </a:solidFill>
                <a:effectLst>
                  <a:outerShdw blurRad="38100" dist="19050" dir="2700000" algn="tl" rotWithShape="0">
                    <a:schemeClr val="dk1">
                      <a:alpha val="40000"/>
                    </a:schemeClr>
                  </a:outerShdw>
                </a:effectLst>
              </a:rPr>
              <a:t>Spidey</a:t>
            </a:r>
            <a:r>
              <a:rPr lang="de-DE" dirty="0" smtClean="0">
                <a:ln w="0"/>
                <a:solidFill>
                  <a:schemeClr val="tx1"/>
                </a:solidFill>
                <a:effectLst>
                  <a:outerShdw blurRad="38100" dist="19050" dir="2700000" algn="tl" rotWithShape="0">
                    <a:schemeClr val="dk1">
                      <a:alpha val="40000"/>
                    </a:schemeClr>
                  </a:outerShdw>
                </a:effectLst>
              </a:rPr>
              <a:t>, hast du nicht immer einen Spruch auf Lager, wenn es um Macht geht?</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510808" y="4077072"/>
            <a:ext cx="3312368" cy="1080120"/>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Ja, stimmt! Ich glaube, dass Macht auch viel Verantwortung mit sich bringt. </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540914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 rechteckige Legende 1"/>
          <p:cNvSpPr/>
          <p:nvPr/>
        </p:nvSpPr>
        <p:spPr>
          <a:xfrm>
            <a:off x="1899758" y="1048315"/>
            <a:ext cx="2736304" cy="864096"/>
          </a:xfrm>
          <a:prstGeom prst="wedgeRoundRectCallout">
            <a:avLst>
              <a:gd name="adj1" fmla="val 44678"/>
              <a:gd name="adj2" fmla="val 7716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Und wofür würdet ihr sie </a:t>
            </a:r>
            <a:r>
              <a:rPr lang="de-DE" dirty="0" smtClean="0">
                <a:solidFill>
                  <a:schemeClr val="tx1"/>
                </a:solidFill>
                <a:effectLst>
                  <a:outerShdw blurRad="38100" dist="38100" dir="2700000" algn="tl">
                    <a:srgbClr val="000000">
                      <a:alpha val="43137"/>
                    </a:srgbClr>
                  </a:outerShdw>
                </a:effectLst>
              </a:rPr>
              <a:t>einsetzen? </a:t>
            </a:r>
            <a:endParaRPr lang="hr-HR" dirty="0">
              <a:ln w="0"/>
              <a:solidFill>
                <a:schemeClr val="tx1"/>
              </a:solidFill>
              <a:effectLst>
                <a:outerShdw blurRad="38100" dist="19050" dir="2700000" algn="tl" rotWithShape="0">
                  <a:schemeClr val="dk1">
                    <a:alpha val="40000"/>
                  </a:schemeClr>
                </a:outerShdw>
              </a:effectLst>
            </a:endParaRPr>
          </a:p>
        </p:txBody>
      </p:sp>
      <p:pic>
        <p:nvPicPr>
          <p:cNvPr id="8194" name="Picture 2" descr="C:\Users\Jakob\Desktop\Superhelden ETHIKA\c.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40768" y="-257822"/>
            <a:ext cx="12671376" cy="712764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bgerundete rechteckige Legende 2"/>
          <p:cNvSpPr/>
          <p:nvPr/>
        </p:nvSpPr>
        <p:spPr>
          <a:xfrm>
            <a:off x="467544" y="188640"/>
            <a:ext cx="3671392" cy="1440160"/>
          </a:xfrm>
          <a:prstGeom prst="wedgeRoundRectCallout">
            <a:avLst>
              <a:gd name="adj1" fmla="val 48681"/>
              <a:gd name="adj2" fmla="val 70462"/>
              <a:gd name="adj3" fmla="val 16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Was meint ihr dazu? Spiderman hat ja ganz gute Ideen, aber bei dieser Sache bin ich mir nicht so sicher. Wenn ich viel Kraft habe, habe ich dann auch mehr Verantwortung?</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4922199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kob\Desktop\Superhelden ETHIKA\3.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74476" y="0"/>
            <a:ext cx="12192001" cy="68895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2051720" y="4019648"/>
            <a:ext cx="2376264" cy="1281560"/>
          </a:xfrm>
          <a:prstGeom prst="wedgeRoundRectCallout">
            <a:avLst>
              <a:gd name="adj1" fmla="val 45079"/>
              <a:gd name="adj2" fmla="val -9468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Würde mich interessieren, welche Kräfte in euch Kids stecken! </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871388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1899758" y="692696"/>
            <a:ext cx="2736304" cy="1219715"/>
          </a:xfrm>
          <a:prstGeom prst="wedgeRoundRectCallout">
            <a:avLst>
              <a:gd name="adj1" fmla="val 50634"/>
              <a:gd name="adj2" fmla="val 7123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Ja, erzählt mal! Welche Kräfte sind das? Und was könnt ihr mit ihnen bewirken?</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9032489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5292080" y="768915"/>
            <a:ext cx="3275856" cy="1068325"/>
          </a:xfrm>
          <a:prstGeom prst="wedgeRoundRectCallout">
            <a:avLst>
              <a:gd name="adj1" fmla="val -52338"/>
              <a:gd name="adj2" fmla="val 7791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Habt ihr auch die Power, um jemanden glücklich zu machen?</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3821163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6300192" y="473510"/>
            <a:ext cx="2736304" cy="1152128"/>
          </a:xfrm>
          <a:prstGeom prst="wedgeRoundRectCallout">
            <a:avLst>
              <a:gd name="adj1" fmla="val -53919"/>
              <a:gd name="adj2" fmla="val 9087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effectLst>
                  <a:outerShdw blurRad="38100" dist="38100" dir="2700000" algn="tl">
                    <a:srgbClr val="000000">
                      <a:alpha val="43137"/>
                    </a:srgbClr>
                  </a:outerShdw>
                </a:effectLst>
              </a:rPr>
              <a:t>Ist</a:t>
            </a:r>
            <a:r>
              <a:rPr lang="en-CA" dirty="0" smtClean="0">
                <a:effectLst>
                  <a:outerShdw blurRad="38100" dist="38100" dir="2700000" algn="tl">
                    <a:srgbClr val="000000">
                      <a:alpha val="43137"/>
                    </a:srgbClr>
                  </a:outerShdw>
                </a:effectLst>
              </a:rPr>
              <a:t> das </a:t>
            </a:r>
            <a:r>
              <a:rPr lang="en-CA" dirty="0" err="1" smtClean="0">
                <a:effectLst>
                  <a:outerShdw blurRad="38100" dist="38100" dir="2700000" algn="tl">
                    <a:srgbClr val="000000">
                      <a:alpha val="43137"/>
                    </a:srgbClr>
                  </a:outerShdw>
                </a:effectLst>
              </a:rPr>
              <a:t>überhaupt</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eine</a:t>
            </a:r>
            <a:r>
              <a:rPr lang="en-CA" dirty="0" smtClean="0">
                <a:effectLst>
                  <a:outerShdw blurRad="38100" dist="38100" dir="2700000" algn="tl">
                    <a:srgbClr val="000000">
                      <a:alpha val="43137"/>
                    </a:srgbClr>
                  </a:outerShdw>
                </a:effectLst>
              </a:rPr>
              <a:t> “Power”: </a:t>
            </a:r>
            <a:r>
              <a:rPr lang="en-CA" dirty="0" err="1" smtClean="0">
                <a:effectLst>
                  <a:outerShdw blurRad="38100" dist="38100" dir="2700000" algn="tl">
                    <a:srgbClr val="000000">
                      <a:alpha val="43137"/>
                    </a:srgbClr>
                  </a:outerShdw>
                </a:effectLst>
              </a:rPr>
              <a:t>jemanden</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glücklich</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machen</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können</a:t>
            </a:r>
            <a:r>
              <a:rPr lang="en-CA" dirty="0" smtClean="0">
                <a:effectLst>
                  <a:outerShdw blurRad="38100" dist="38100" dir="2700000" algn="tl">
                    <a:srgbClr val="000000">
                      <a:alpha val="43137"/>
                    </a:srgbClr>
                  </a:outerShdw>
                </a:effectLst>
              </a:rPr>
              <a:t>? </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563799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23528" y="759232"/>
            <a:ext cx="3275856" cy="1068325"/>
          </a:xfrm>
          <a:prstGeom prst="wedgeRoundRectCallout">
            <a:avLst>
              <a:gd name="adj1" fmla="val 48260"/>
              <a:gd name="adj2" fmla="val 787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Und wenn ihr euch um andere sorgt, euch um sie kümmert: Braucht ihre dazu besondere Kräfte?</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0877027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5" y="-99392"/>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0"/>
            <a:ext cx="2997296" cy="1196752"/>
          </a:xfrm>
          <a:prstGeom prst="wedgeRoundRectCallout">
            <a:avLst>
              <a:gd name="adj1" fmla="val -51171"/>
              <a:gd name="adj2" fmla="val 60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Wovon sprichst du, </a:t>
            </a:r>
            <a:r>
              <a:rPr lang="de-DE" dirty="0" err="1" smtClean="0">
                <a:ln w="0"/>
                <a:solidFill>
                  <a:schemeClr val="tx1"/>
                </a:solidFill>
                <a:effectLst>
                  <a:outerShdw blurRad="38100" dist="19050" dir="2700000" algn="tl" rotWithShape="0">
                    <a:schemeClr val="dk1">
                      <a:alpha val="40000"/>
                    </a:schemeClr>
                  </a:outerShdw>
                </a:effectLst>
              </a:rPr>
              <a:t>Spidey</a:t>
            </a:r>
            <a:r>
              <a:rPr lang="de-DE" dirty="0" smtClean="0">
                <a:ln w="0"/>
                <a:solidFill>
                  <a:schemeClr val="tx1"/>
                </a:solidFill>
                <a:effectLst>
                  <a:outerShdw blurRad="38100" dist="19050" dir="2700000" algn="tl" rotWithShape="0">
                    <a:schemeClr val="dk1">
                      <a:alpha val="40000"/>
                    </a:schemeClr>
                  </a:outerShdw>
                </a:effectLst>
              </a:rPr>
              <a:t>? Sorgen sollen sich die Erwachsenen! Lass die jungen Leute damit in Ruhe!</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510808" y="4077072"/>
            <a:ext cx="3312368" cy="1080120"/>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Du hast ja keine Ahnung! … Kids, erzählt mal: Für wen sorgt ihr und warum? Macht ihr das gerne?</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260171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5" y="-99392"/>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332656"/>
            <a:ext cx="2565248" cy="864096"/>
          </a:xfrm>
          <a:prstGeom prst="wedgeRoundRectCallout">
            <a:avLst>
              <a:gd name="adj1" fmla="val -51171"/>
              <a:gd name="adj2" fmla="val 60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Und wie ist das mit der Verantwortung?</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510808" y="4077072"/>
            <a:ext cx="3312368" cy="1080120"/>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Nicht so schnell! Wir haben noch gar nicht darüber gesprochen, was Verantwortung überhaupt ist.</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7745660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 rechteckige Legende 1"/>
          <p:cNvSpPr/>
          <p:nvPr/>
        </p:nvSpPr>
        <p:spPr>
          <a:xfrm>
            <a:off x="1899758" y="1048315"/>
            <a:ext cx="2736304" cy="864096"/>
          </a:xfrm>
          <a:prstGeom prst="wedgeRoundRectCallout">
            <a:avLst>
              <a:gd name="adj1" fmla="val 44678"/>
              <a:gd name="adj2" fmla="val 7716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Und wofür würdet ihr sie </a:t>
            </a:r>
            <a:r>
              <a:rPr lang="de-DE" dirty="0" smtClean="0">
                <a:solidFill>
                  <a:schemeClr val="tx1"/>
                </a:solidFill>
                <a:effectLst>
                  <a:outerShdw blurRad="38100" dist="38100" dir="2700000" algn="tl">
                    <a:srgbClr val="000000">
                      <a:alpha val="43137"/>
                    </a:srgbClr>
                  </a:outerShdw>
                </a:effectLst>
              </a:rPr>
              <a:t>einsetzen? </a:t>
            </a:r>
            <a:endParaRPr lang="hr-HR" dirty="0">
              <a:ln w="0"/>
              <a:solidFill>
                <a:schemeClr val="tx1"/>
              </a:solidFill>
              <a:effectLst>
                <a:outerShdw blurRad="38100" dist="19050" dir="2700000" algn="tl" rotWithShape="0">
                  <a:schemeClr val="dk1">
                    <a:alpha val="40000"/>
                  </a:schemeClr>
                </a:outerShdw>
              </a:effectLst>
            </a:endParaRPr>
          </a:p>
        </p:txBody>
      </p:sp>
      <p:pic>
        <p:nvPicPr>
          <p:cNvPr id="8194" name="Picture 2" descr="C:\Users\Jakob\Desktop\Superhelden ETHIKA\c.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40768" y="-257822"/>
            <a:ext cx="12671376" cy="712764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bgerundete rechteckige Legende 2"/>
          <p:cNvSpPr/>
          <p:nvPr/>
        </p:nvSpPr>
        <p:spPr>
          <a:xfrm>
            <a:off x="467544" y="548680"/>
            <a:ext cx="3671392" cy="1080120"/>
          </a:xfrm>
          <a:prstGeom prst="wedgeRoundRectCallout">
            <a:avLst>
              <a:gd name="adj1" fmla="val 48681"/>
              <a:gd name="adj2" fmla="val 70462"/>
              <a:gd name="adj3" fmla="val 16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effectLst>
                  <a:outerShdw blurRad="38100" dist="38100" dir="2700000" algn="tl">
                    <a:srgbClr val="000000">
                      <a:alpha val="43137"/>
                    </a:srgbClr>
                  </a:outerShdw>
                </a:effectLst>
              </a:rPr>
              <a:t>Stimmt</a:t>
            </a:r>
            <a:r>
              <a:rPr lang="en-CA" dirty="0" smtClean="0">
                <a:effectLst>
                  <a:outerShdw blurRad="38100" dist="38100" dir="2700000" algn="tl">
                    <a:srgbClr val="000000">
                      <a:alpha val="43137"/>
                    </a:srgbClr>
                  </a:outerShdw>
                </a:effectLst>
              </a:rPr>
              <a:t>! Was </a:t>
            </a:r>
            <a:r>
              <a:rPr lang="en-CA" dirty="0" err="1" smtClean="0">
                <a:effectLst>
                  <a:outerShdw blurRad="38100" dist="38100" dir="2700000" algn="tl">
                    <a:srgbClr val="000000">
                      <a:alpha val="43137"/>
                    </a:srgbClr>
                  </a:outerShdw>
                </a:effectLst>
              </a:rPr>
              <a:t>ist</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Verantwortung</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überhaupt</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Habt</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ihr</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eine</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Idee</a:t>
            </a:r>
            <a:r>
              <a:rPr lang="en-CA" dirty="0" smtClean="0">
                <a:effectLst>
                  <a:outerShdw blurRad="38100" dist="38100" dir="2700000" algn="tl">
                    <a:srgbClr val="000000">
                      <a:alpha val="43137"/>
                    </a:srgbClr>
                  </a:outerShdw>
                </a:effectLst>
              </a:rPr>
              <a:t>?</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831237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23528" y="759232"/>
            <a:ext cx="3275856" cy="1068325"/>
          </a:xfrm>
          <a:prstGeom prst="wedgeRoundRectCallout">
            <a:avLst>
              <a:gd name="adj1" fmla="val 48260"/>
              <a:gd name="adj2" fmla="val 787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err="1" smtClean="0">
                <a:effectLst>
                  <a:outerShdw blurRad="38100" dist="38100" dir="2700000" algn="tl">
                    <a:srgbClr val="000000">
                      <a:alpha val="43137"/>
                    </a:srgbClr>
                  </a:outerShdw>
                </a:effectLst>
              </a:rPr>
              <a:t>Pfhhh</a:t>
            </a:r>
            <a:r>
              <a:rPr lang="de-DE" dirty="0" smtClean="0">
                <a:effectLst>
                  <a:outerShdw blurRad="38100" dist="38100" dir="2700000" algn="tl">
                    <a:srgbClr val="000000">
                      <a:alpha val="43137"/>
                    </a:srgbClr>
                  </a:outerShdw>
                </a:effectLst>
              </a:rPr>
              <a:t>… gar nicht so einfach! Sagt mal: Wofür seid ihr verantwortlich?</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2386547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2123728" y="548680"/>
            <a:ext cx="2736304" cy="1076958"/>
          </a:xfrm>
          <a:prstGeom prst="wedgeRoundRectCallout">
            <a:avLst>
              <a:gd name="adj1" fmla="val 47326"/>
              <a:gd name="adj2" fmla="val 9928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effectLst>
                  <a:outerShdw blurRad="38100" dist="38100" dir="2700000" algn="tl">
                    <a:srgbClr val="000000">
                      <a:alpha val="43137"/>
                    </a:srgbClr>
                  </a:outerShdw>
                </a:effectLst>
              </a:rPr>
              <a:t>Ist</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es</a:t>
            </a:r>
            <a:r>
              <a:rPr lang="en-CA" dirty="0" smtClean="0">
                <a:effectLst>
                  <a:outerShdw blurRad="38100" dist="38100" dir="2700000" algn="tl">
                    <a:srgbClr val="000000">
                      <a:alpha val="43137"/>
                    </a:srgbClr>
                  </a:outerShdw>
                </a:effectLst>
              </a:rPr>
              <a:t> </a:t>
            </a:r>
            <a:r>
              <a:rPr lang="en-CA" dirty="0" err="1" smtClean="0">
                <a:effectLst>
                  <a:outerShdw blurRad="38100" dist="38100" dir="2700000" algn="tl">
                    <a:srgbClr val="000000">
                      <a:alpha val="43137"/>
                    </a:srgbClr>
                  </a:outerShdw>
                </a:effectLst>
              </a:rPr>
              <a:t>schwierig</a:t>
            </a:r>
            <a:r>
              <a:rPr lang="en-CA" dirty="0" smtClean="0">
                <a:effectLst>
                  <a:outerShdw blurRad="38100" dist="38100" dir="2700000" algn="tl">
                    <a:srgbClr val="000000">
                      <a:alpha val="43137"/>
                    </a:srgbClr>
                  </a:outerShdw>
                </a:effectLst>
              </a:rPr>
              <a:t>, </a:t>
            </a:r>
            <a:r>
              <a:rPr lang="en-CA" dirty="0" err="1" smtClean="0">
                <a:solidFill>
                  <a:schemeClr val="tx1"/>
                </a:solidFill>
                <a:effectLst>
                  <a:outerShdw blurRad="38100" dist="38100" dir="2700000" algn="tl">
                    <a:srgbClr val="000000">
                      <a:alpha val="43137"/>
                    </a:srgbClr>
                  </a:outerShdw>
                </a:effectLst>
              </a:rPr>
              <a:t>Verantwortung</a:t>
            </a:r>
            <a:r>
              <a:rPr lang="en-CA" dirty="0" smtClean="0">
                <a:solidFill>
                  <a:schemeClr val="tx1"/>
                </a:solidFill>
                <a:effectLst>
                  <a:outerShdw blurRad="38100" dist="38100" dir="2700000" algn="tl">
                    <a:srgbClr val="000000">
                      <a:alpha val="43137"/>
                    </a:srgbClr>
                  </a:outerShdw>
                </a:effectLst>
              </a:rPr>
              <a:t> </a:t>
            </a:r>
            <a:r>
              <a:rPr lang="en-CA" dirty="0" err="1" smtClean="0">
                <a:solidFill>
                  <a:schemeClr val="tx1"/>
                </a:solidFill>
                <a:effectLst>
                  <a:outerShdw blurRad="38100" dist="38100" dir="2700000" algn="tl">
                    <a:srgbClr val="000000">
                      <a:alpha val="43137"/>
                    </a:srgbClr>
                  </a:outerShdw>
                </a:effectLst>
              </a:rPr>
              <a:t>zu</a:t>
            </a:r>
            <a:r>
              <a:rPr lang="en-CA" dirty="0" smtClean="0">
                <a:solidFill>
                  <a:schemeClr val="tx1"/>
                </a:solidFill>
                <a:effectLst>
                  <a:outerShdw blurRad="38100" dist="38100" dir="2700000" algn="tl">
                    <a:srgbClr val="000000">
                      <a:alpha val="43137"/>
                    </a:srgbClr>
                  </a:outerShdw>
                </a:effectLst>
              </a:rPr>
              <a:t> </a:t>
            </a:r>
            <a:r>
              <a:rPr lang="en-CA" dirty="0" err="1" smtClean="0">
                <a:solidFill>
                  <a:schemeClr val="tx1"/>
                </a:solidFill>
                <a:effectLst>
                  <a:outerShdw blurRad="38100" dist="38100" dir="2700000" algn="tl">
                    <a:srgbClr val="000000">
                      <a:alpha val="43137"/>
                    </a:srgbClr>
                  </a:outerShdw>
                </a:effectLst>
              </a:rPr>
              <a:t>tragen</a:t>
            </a:r>
            <a:r>
              <a:rPr lang="en-CA" dirty="0" smtClean="0">
                <a:solidFill>
                  <a:schemeClr val="tx1"/>
                </a:solidFill>
                <a:effectLst>
                  <a:outerShdw blurRad="38100" dist="38100" dir="2700000" algn="tl">
                    <a:srgbClr val="000000">
                      <a:alpha val="43137"/>
                    </a:srgbClr>
                  </a:outerShdw>
                </a:effectLst>
              </a:rPr>
              <a:t>? </a:t>
            </a:r>
            <a:r>
              <a:rPr lang="en-CA" dirty="0" err="1" smtClean="0">
                <a:solidFill>
                  <a:schemeClr val="tx1"/>
                </a:solidFill>
                <a:effectLst>
                  <a:outerShdw blurRad="38100" dist="38100" dir="2700000" algn="tl">
                    <a:srgbClr val="000000">
                      <a:alpha val="43137"/>
                    </a:srgbClr>
                  </a:outerShdw>
                </a:effectLst>
              </a:rPr>
              <a:t>Warum</a:t>
            </a:r>
            <a:r>
              <a:rPr lang="en-CA" dirty="0" smtClean="0">
                <a:solidFill>
                  <a:schemeClr val="tx1"/>
                </a:solidFill>
                <a:effectLst>
                  <a:outerShdw blurRad="38100" dist="38100" dir="2700000" algn="tl">
                    <a:srgbClr val="000000">
                      <a:alpha val="43137"/>
                    </a:srgbClr>
                  </a:outerShdw>
                </a:effectLst>
              </a:rPr>
              <a:t>? </a:t>
            </a:r>
            <a:r>
              <a:rPr lang="en-CA" dirty="0" err="1" smtClean="0">
                <a:solidFill>
                  <a:schemeClr val="tx1"/>
                </a:solidFill>
                <a:effectLst>
                  <a:outerShdw blurRad="38100" dist="38100" dir="2700000" algn="tl">
                    <a:srgbClr val="000000">
                      <a:alpha val="43137"/>
                    </a:srgbClr>
                  </a:outerShdw>
                </a:effectLst>
              </a:rPr>
              <a:t>Warum</a:t>
            </a:r>
            <a:r>
              <a:rPr lang="en-CA" dirty="0" smtClean="0">
                <a:solidFill>
                  <a:schemeClr val="tx1"/>
                </a:solidFill>
                <a:effectLst>
                  <a:outerShdw blurRad="38100" dist="38100" dir="2700000" algn="tl">
                    <a:srgbClr val="000000">
                      <a:alpha val="43137"/>
                    </a:srgbClr>
                  </a:outerShdw>
                </a:effectLst>
              </a:rPr>
              <a:t> </a:t>
            </a:r>
            <a:r>
              <a:rPr lang="en-CA" dirty="0" err="1" smtClean="0">
                <a:solidFill>
                  <a:schemeClr val="tx1"/>
                </a:solidFill>
                <a:effectLst>
                  <a:outerShdw blurRad="38100" dist="38100" dir="2700000" algn="tl">
                    <a:srgbClr val="000000">
                      <a:alpha val="43137"/>
                    </a:srgbClr>
                  </a:outerShdw>
                </a:effectLst>
              </a:rPr>
              <a:t>nicht</a:t>
            </a:r>
            <a:r>
              <a:rPr lang="en-CA" dirty="0" smtClean="0">
                <a:solidFill>
                  <a:schemeClr val="tx1"/>
                </a:solidFill>
                <a:effectLst>
                  <a:outerShdw blurRad="38100" dist="38100" dir="2700000" algn="tl">
                    <a:srgbClr val="000000">
                      <a:alpha val="43137"/>
                    </a:srgbClr>
                  </a:outerShdw>
                </a:effectLst>
              </a:rPr>
              <a:t>?</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184209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23528" y="759232"/>
            <a:ext cx="3275856" cy="1068325"/>
          </a:xfrm>
          <a:prstGeom prst="wedgeRoundRectCallout">
            <a:avLst>
              <a:gd name="adj1" fmla="val 48260"/>
              <a:gd name="adj2" fmla="val 787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Habt ihr das Gefühl, zu wenig oder zu viel Verantwortung zu tragen? Könnt ihr Beispiele nennen?</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9810807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6" y="-87943"/>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0"/>
            <a:ext cx="3645368" cy="1196752"/>
          </a:xfrm>
          <a:prstGeom prst="wedgeRoundRectCallout">
            <a:avLst>
              <a:gd name="adj1" fmla="val -51171"/>
              <a:gd name="adj2" fmla="val 60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Mich würde noch interessieren, ob es einen Unterschied gibt zwischen Verantwortung und Verpflichtung. </a:t>
            </a:r>
            <a:br>
              <a:rPr lang="de-DE" dirty="0" smtClean="0">
                <a:ln w="0"/>
                <a:solidFill>
                  <a:schemeClr val="tx1"/>
                </a:solidFill>
                <a:effectLst>
                  <a:outerShdw blurRad="38100" dist="19050" dir="2700000" algn="tl" rotWithShape="0">
                    <a:schemeClr val="dk1">
                      <a:alpha val="40000"/>
                    </a:schemeClr>
                  </a:outerShdw>
                </a:effectLst>
              </a:rPr>
            </a:br>
            <a:r>
              <a:rPr lang="de-DE" dirty="0" smtClean="0">
                <a:ln w="0"/>
                <a:solidFill>
                  <a:schemeClr val="tx1"/>
                </a:solidFill>
                <a:effectLst>
                  <a:outerShdw blurRad="38100" dist="19050" dir="2700000" algn="tl" rotWithShape="0">
                    <a:schemeClr val="dk1">
                      <a:alpha val="40000"/>
                    </a:schemeClr>
                  </a:outerShdw>
                </a:effectLst>
              </a:rPr>
              <a:t>Wie seht ihr das?</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510808" y="4077072"/>
            <a:ext cx="3312368" cy="1080120"/>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solidFill>
                  <a:schemeClr val="tx1"/>
                </a:solidFill>
                <a:effectLst>
                  <a:outerShdw blurRad="38100" dist="38100" dir="2700000" algn="tl">
                    <a:srgbClr val="000000">
                      <a:alpha val="43137"/>
                    </a:srgbClr>
                  </a:outerShdw>
                </a:effectLst>
              </a:rPr>
              <a:t>Gefinkelte Frage, Superman! Was ist einfacher?  Freiwillig Verantwortung zu übernehmen oder Verpflichtungen zu haben?</a:t>
            </a:r>
            <a:endParaRPr lang="hr-HR"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2086887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6" y="-87943"/>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260648"/>
            <a:ext cx="3141312" cy="936104"/>
          </a:xfrm>
          <a:prstGeom prst="wedgeRoundRectCallout">
            <a:avLst>
              <a:gd name="adj1" fmla="val -51171"/>
              <a:gd name="adj2" fmla="val 60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Ich frage mich gerade, ob wir Verantwortung überhaupt brauchen.</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660401" y="4077072"/>
            <a:ext cx="3195392" cy="1368152"/>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Stell dir vor, niemand würde mehr für irgend etwas Verantwortung übernehmen. Was wäre dann? Wie würde die Welt aussehen?</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7414610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2123728" y="548680"/>
            <a:ext cx="2736304" cy="1076958"/>
          </a:xfrm>
          <a:prstGeom prst="wedgeRoundRectCallout">
            <a:avLst>
              <a:gd name="adj1" fmla="val 47326"/>
              <a:gd name="adj2" fmla="val 9928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Aber wenn ich für alles, was ich denke und tue, Verantwortung trage, ist das nicht zu viel? </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1927158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42655" y="748936"/>
            <a:ext cx="3275856" cy="1068325"/>
          </a:xfrm>
          <a:prstGeom prst="wedgeRoundRectCallout">
            <a:avLst>
              <a:gd name="adj1" fmla="val 48260"/>
              <a:gd name="adj2" fmla="val 787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Was meint ihr? Wo hört die eigene Verantwortung auf? Gibt es da eine Grenze?</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6405861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6" y="-87943"/>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260648"/>
            <a:ext cx="3141312" cy="936104"/>
          </a:xfrm>
          <a:prstGeom prst="wedgeRoundRectCallout">
            <a:avLst>
              <a:gd name="adj1" fmla="val -51171"/>
              <a:gd name="adj2" fmla="val 60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Ich denke gerade darüber nach, ob ich auch für mein Glück verantwortlich bin.</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660401" y="4077072"/>
            <a:ext cx="3195392" cy="1368152"/>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Auf jeden Fall hast du ein Glück, dass du mich hast! So trainierst du deine Gehirnzellen, Superman! Soll gesund sein.</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7820170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kob\Desktop\Superhelden ETHIKA\x.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20688" y="-171400"/>
            <a:ext cx="12496712" cy="702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899592" y="260648"/>
            <a:ext cx="3960440" cy="1364990"/>
          </a:xfrm>
          <a:prstGeom prst="wedgeRoundRectCallout">
            <a:avLst>
              <a:gd name="adj1" fmla="val 47326"/>
              <a:gd name="adj2" fmla="val 99281"/>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Sehr witzig! Sag´ mir lieber, was ist wichtiger: Für sich selber verantwortlich sein oder für andere Verantwortung übernehmen? Du bist da ja scheinbar Experte! </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388298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kob\Desktop\Superhelden ETHIKA\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68760" y="-270792"/>
            <a:ext cx="12673409" cy="712879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539551" y="404664"/>
            <a:ext cx="3078959" cy="1412597"/>
          </a:xfrm>
          <a:prstGeom prst="wedgeRoundRectCallout">
            <a:avLst>
              <a:gd name="adj1" fmla="val 48260"/>
              <a:gd name="adj2" fmla="val 787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Da frage ich lieber die Jungexpertinnen und </a:t>
            </a:r>
            <a:br>
              <a:rPr lang="de-DE" dirty="0" smtClean="0">
                <a:effectLst>
                  <a:outerShdw blurRad="38100" dist="38100" dir="2700000" algn="tl">
                    <a:srgbClr val="000000">
                      <a:alpha val="43137"/>
                    </a:srgbClr>
                  </a:outerShdw>
                </a:effectLst>
              </a:rPr>
            </a:br>
            <a:r>
              <a:rPr lang="de-DE" dirty="0" smtClean="0">
                <a:effectLst>
                  <a:outerShdw blurRad="38100" dist="38100" dir="2700000" algn="tl">
                    <a:srgbClr val="000000">
                      <a:alpha val="43137"/>
                    </a:srgbClr>
                  </a:outerShdw>
                </a:effectLst>
              </a:rPr>
              <a:t>-experten: </a:t>
            </a:r>
            <a:br>
              <a:rPr lang="de-DE" dirty="0" smtClean="0">
                <a:effectLst>
                  <a:outerShdw blurRad="38100" dist="38100" dir="2700000" algn="tl">
                    <a:srgbClr val="000000">
                      <a:alpha val="43137"/>
                    </a:srgbClr>
                  </a:outerShdw>
                </a:effectLst>
              </a:rPr>
            </a:br>
            <a:r>
              <a:rPr lang="de-DE" dirty="0" smtClean="0">
                <a:effectLst>
                  <a:outerShdw blurRad="38100" dist="38100" dir="2700000" algn="tl">
                    <a:srgbClr val="000000">
                      <a:alpha val="43137"/>
                    </a:srgbClr>
                  </a:outerShdw>
                </a:effectLst>
              </a:rPr>
              <a:t>Was ist in euren Augen die größere Aufgabe?</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914422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kob\Desktop\Superhelden ETHIKA\4,5.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64706" y="-87943"/>
            <a:ext cx="12367451" cy="6956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3014864" y="260648"/>
            <a:ext cx="3141312" cy="936104"/>
          </a:xfrm>
          <a:prstGeom prst="wedgeRoundRectCallout">
            <a:avLst>
              <a:gd name="adj1" fmla="val -51171"/>
              <a:gd name="adj2" fmla="val 6035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So, </a:t>
            </a:r>
            <a:r>
              <a:rPr lang="de-DE" dirty="0" err="1" smtClean="0">
                <a:ln w="0"/>
                <a:solidFill>
                  <a:schemeClr val="tx1"/>
                </a:solidFill>
                <a:effectLst>
                  <a:outerShdw blurRad="38100" dist="19050" dir="2700000" algn="tl" rotWithShape="0">
                    <a:schemeClr val="dk1">
                      <a:alpha val="40000"/>
                    </a:schemeClr>
                  </a:outerShdw>
                </a:effectLst>
              </a:rPr>
              <a:t>Spidey</a:t>
            </a:r>
            <a:r>
              <a:rPr lang="de-DE" dirty="0" smtClean="0">
                <a:ln w="0"/>
                <a:solidFill>
                  <a:schemeClr val="tx1"/>
                </a:solidFill>
                <a:effectLst>
                  <a:outerShdw blurRad="38100" dist="19050" dir="2700000" algn="tl" rotWithShape="0">
                    <a:schemeClr val="dk1">
                      <a:alpha val="40000"/>
                    </a:schemeClr>
                  </a:outerShdw>
                </a:effectLst>
              </a:rPr>
              <a:t>! Für heute reicht´s! Meine Gehirnzellen schmoren gleich durch. </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660401" y="4077072"/>
            <a:ext cx="3195392" cy="1368152"/>
          </a:xfrm>
          <a:prstGeom prst="wedgeRoundRectCallout">
            <a:avLst>
              <a:gd name="adj1" fmla="val 40535"/>
              <a:gd name="adj2" fmla="val -11148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Na, na … so schlimm wird es wohl nicht sein! Bevor wir den Abgang machen, haben wir ja noch eine Bitte an die Kids.</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5255469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 rechteckige Legende 1"/>
          <p:cNvSpPr/>
          <p:nvPr/>
        </p:nvSpPr>
        <p:spPr>
          <a:xfrm>
            <a:off x="1899758" y="1048315"/>
            <a:ext cx="2736304" cy="864096"/>
          </a:xfrm>
          <a:prstGeom prst="wedgeRoundRectCallout">
            <a:avLst>
              <a:gd name="adj1" fmla="val 44678"/>
              <a:gd name="adj2" fmla="val 7716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Und wofür würdet ihr sie </a:t>
            </a:r>
            <a:r>
              <a:rPr lang="de-DE" dirty="0" smtClean="0">
                <a:solidFill>
                  <a:schemeClr val="tx1"/>
                </a:solidFill>
                <a:effectLst>
                  <a:outerShdw blurRad="38100" dist="38100" dir="2700000" algn="tl">
                    <a:srgbClr val="000000">
                      <a:alpha val="43137"/>
                    </a:srgbClr>
                  </a:outerShdw>
                </a:effectLst>
              </a:rPr>
              <a:t>einsetzen? </a:t>
            </a:r>
            <a:endParaRPr lang="hr-HR" dirty="0">
              <a:ln w="0"/>
              <a:solidFill>
                <a:schemeClr val="tx1"/>
              </a:solidFill>
              <a:effectLst>
                <a:outerShdw blurRad="38100" dist="19050" dir="2700000" algn="tl" rotWithShape="0">
                  <a:schemeClr val="dk1">
                    <a:alpha val="40000"/>
                  </a:schemeClr>
                </a:outerShdw>
              </a:effectLst>
            </a:endParaRPr>
          </a:p>
        </p:txBody>
      </p:sp>
      <p:pic>
        <p:nvPicPr>
          <p:cNvPr id="8194" name="Picture 2" descr="C:\Users\Jakob\Desktop\Superhelden ETHIKA\c.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40768" y="-257822"/>
            <a:ext cx="12671376" cy="712764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bgerundete rechteckige Legende 2"/>
          <p:cNvSpPr/>
          <p:nvPr/>
        </p:nvSpPr>
        <p:spPr>
          <a:xfrm>
            <a:off x="467544" y="548680"/>
            <a:ext cx="3671392" cy="1080120"/>
          </a:xfrm>
          <a:prstGeom prst="wedgeRoundRectCallout">
            <a:avLst>
              <a:gd name="adj1" fmla="val 48681"/>
              <a:gd name="adj2" fmla="val 70462"/>
              <a:gd name="adj3" fmla="val 16667"/>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CA" dirty="0" err="1" smtClean="0">
                <a:ln w="0"/>
                <a:solidFill>
                  <a:schemeClr val="tx1"/>
                </a:solidFill>
                <a:effectLst>
                  <a:outerShdw blurRad="38100" dist="19050" dir="2700000" algn="tl" rotWithShape="0">
                    <a:schemeClr val="dk1">
                      <a:alpha val="40000"/>
                    </a:schemeClr>
                  </a:outerShdw>
                </a:effectLst>
              </a:rPr>
              <a:t>Genau</a:t>
            </a:r>
            <a:r>
              <a:rPr lang="en-CA" dirty="0" smtClean="0">
                <a:ln w="0"/>
                <a:solidFill>
                  <a:schemeClr val="tx1"/>
                </a:solidFill>
                <a:effectLst>
                  <a:outerShdw blurRad="38100" dist="19050" dir="2700000" algn="tl" rotWithShape="0">
                    <a:schemeClr val="dk1">
                      <a:alpha val="40000"/>
                    </a:schemeClr>
                  </a:outerShdw>
                </a:effectLst>
              </a:rPr>
              <a:t>! … </a:t>
            </a:r>
            <a:r>
              <a:rPr lang="en-CA" dirty="0" err="1" smtClean="0">
                <a:ln w="0"/>
                <a:solidFill>
                  <a:schemeClr val="tx1"/>
                </a:solidFill>
                <a:effectLst>
                  <a:outerShdw blurRad="38100" dist="19050" dir="2700000" algn="tl" rotWithShape="0">
                    <a:schemeClr val="dk1">
                      <a:alpha val="40000"/>
                    </a:schemeClr>
                  </a:outerShdw>
                </a:effectLst>
              </a:rPr>
              <a:t>Gestaltet</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doch</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eine</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eigene</a:t>
            </a:r>
            <a:r>
              <a:rPr lang="en-CA" dirty="0" smtClean="0">
                <a:ln w="0"/>
                <a:solidFill>
                  <a:schemeClr val="tx1"/>
                </a:solidFill>
                <a:effectLst>
                  <a:outerShdw blurRad="38100" dist="19050" dir="2700000" algn="tl" rotWithShape="0">
                    <a:schemeClr val="dk1">
                      <a:alpha val="40000"/>
                    </a:schemeClr>
                  </a:outerShdw>
                </a:effectLst>
              </a:rPr>
              <a:t> Comic-Story </a:t>
            </a:r>
            <a:r>
              <a:rPr lang="en-CA" dirty="0" err="1" smtClean="0">
                <a:ln w="0"/>
                <a:solidFill>
                  <a:schemeClr val="tx1"/>
                </a:solidFill>
                <a:effectLst>
                  <a:outerShdw blurRad="38100" dist="19050" dir="2700000" algn="tl" rotWithShape="0">
                    <a:schemeClr val="dk1">
                      <a:alpha val="40000"/>
                    </a:schemeClr>
                  </a:outerShdw>
                </a:effectLst>
              </a:rPr>
              <a:t>mit</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euch</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als</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Supergirl</a:t>
            </a:r>
            <a:r>
              <a:rPr lang="en-CA" dirty="0" smtClean="0">
                <a:ln w="0"/>
                <a:solidFill>
                  <a:schemeClr val="tx1"/>
                </a:solidFill>
                <a:effectLst>
                  <a:outerShdw blurRad="38100" dist="19050" dir="2700000" algn="tl" rotWithShape="0">
                    <a:schemeClr val="dk1">
                      <a:alpha val="40000"/>
                    </a:schemeClr>
                  </a:outerShdw>
                </a:effectLst>
              </a:rPr>
              <a:t> </a:t>
            </a:r>
            <a:r>
              <a:rPr lang="en-CA" dirty="0" err="1" smtClean="0">
                <a:ln w="0"/>
                <a:solidFill>
                  <a:schemeClr val="tx1"/>
                </a:solidFill>
                <a:effectLst>
                  <a:outerShdw blurRad="38100" dist="19050" dir="2700000" algn="tl" rotWithShape="0">
                    <a:schemeClr val="dk1">
                      <a:alpha val="40000"/>
                    </a:schemeClr>
                  </a:outerShdw>
                </a:effectLst>
              </a:rPr>
              <a:t>oder</a:t>
            </a:r>
            <a:r>
              <a:rPr lang="en-CA" dirty="0" smtClean="0">
                <a:ln w="0"/>
                <a:solidFill>
                  <a:schemeClr val="tx1"/>
                </a:solidFill>
                <a:effectLst>
                  <a:outerShdw blurRad="38100" dist="19050" dir="2700000" algn="tl" rotWithShape="0">
                    <a:schemeClr val="dk1">
                      <a:alpha val="40000"/>
                    </a:schemeClr>
                  </a:outerShdw>
                </a:effectLst>
              </a:rPr>
              <a:t> Superman!</a:t>
            </a:r>
            <a:endParaRPr lang="hr-H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40374224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kob\Desktop\Superhelden ETHIKA\3.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74476" y="0"/>
            <a:ext cx="12192001" cy="68895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4860032" y="3861048"/>
            <a:ext cx="2376264" cy="1656184"/>
          </a:xfrm>
          <a:prstGeom prst="wedgeRoundRectCallout">
            <a:avLst>
              <a:gd name="adj1" fmla="val -46741"/>
              <a:gd name="adj2" fmla="val -732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Ihr könnt dabei eure persönlichen Superkräfte beschreiben und natürlich auch solche, die ihr gerne hättet.</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0070800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Jakob\Desktop\Superhelden ETHIKA\b.pn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5135" t="-293" r="-5135" b="293"/>
          <a:stretch/>
        </p:blipFill>
        <p:spPr bwMode="auto">
          <a:xfrm>
            <a:off x="-1404664" y="-26307"/>
            <a:ext cx="12231334" cy="6880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bgerundete rechteckige Legende 1"/>
          <p:cNvSpPr/>
          <p:nvPr/>
        </p:nvSpPr>
        <p:spPr>
          <a:xfrm>
            <a:off x="1043608" y="260648"/>
            <a:ext cx="3888432" cy="792088"/>
          </a:xfrm>
          <a:prstGeom prst="wedgeRoundRectCallout">
            <a:avLst>
              <a:gd name="adj1" fmla="val -40624"/>
              <a:gd name="adj2" fmla="val 12993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ln w="0"/>
                <a:solidFill>
                  <a:schemeClr val="tx1"/>
                </a:solidFill>
                <a:effectLst>
                  <a:outerShdw blurRad="38100" dist="19050" dir="2700000" algn="tl" rotWithShape="0">
                    <a:schemeClr val="dk1">
                      <a:alpha val="40000"/>
                    </a:schemeClr>
                  </a:outerShdw>
                </a:effectLst>
              </a:rPr>
              <a:t>Coole Sache! </a:t>
            </a:r>
            <a:br>
              <a:rPr lang="de-DE" dirty="0" smtClean="0">
                <a:ln w="0"/>
                <a:solidFill>
                  <a:schemeClr val="tx1"/>
                </a:solidFill>
                <a:effectLst>
                  <a:outerShdw blurRad="38100" dist="19050" dir="2700000" algn="tl" rotWithShape="0">
                    <a:schemeClr val="dk1">
                      <a:alpha val="40000"/>
                    </a:schemeClr>
                  </a:outerShdw>
                </a:effectLst>
              </a:rPr>
            </a:br>
            <a:r>
              <a:rPr lang="de-DE" dirty="0" smtClean="0">
                <a:ln w="0"/>
                <a:solidFill>
                  <a:schemeClr val="tx1"/>
                </a:solidFill>
                <a:effectLst>
                  <a:outerShdw blurRad="38100" dist="19050" dir="2700000" algn="tl" rotWithShape="0">
                    <a:schemeClr val="dk1">
                      <a:alpha val="40000"/>
                    </a:schemeClr>
                  </a:outerShdw>
                </a:effectLst>
              </a:rPr>
              <a:t>Bin gespannt auf eure Geschichten! </a:t>
            </a:r>
            <a:br>
              <a:rPr lang="de-DE" dirty="0" smtClean="0">
                <a:ln w="0"/>
                <a:solidFill>
                  <a:schemeClr val="tx1"/>
                </a:solidFill>
                <a:effectLst>
                  <a:outerShdw blurRad="38100" dist="19050" dir="2700000" algn="tl" rotWithShape="0">
                    <a:schemeClr val="dk1">
                      <a:alpha val="40000"/>
                    </a:schemeClr>
                  </a:outerShdw>
                </a:effectLst>
              </a:rPr>
            </a:br>
            <a:r>
              <a:rPr lang="de-DE" dirty="0" smtClean="0">
                <a:ln w="0"/>
                <a:solidFill>
                  <a:schemeClr val="tx1"/>
                </a:solidFill>
                <a:effectLst>
                  <a:outerShdw blurRad="38100" dist="19050" dir="2700000" algn="tl" rotWithShape="0">
                    <a:schemeClr val="dk1">
                      <a:alpha val="40000"/>
                    </a:schemeClr>
                  </a:outerShdw>
                </a:effectLst>
              </a:rPr>
              <a:t>So, Freunde, ich bin dahin! Bye!</a:t>
            </a:r>
            <a:endParaRPr lang="hr-HR" dirty="0">
              <a:ln w="0"/>
              <a:solidFill>
                <a:schemeClr val="tx1"/>
              </a:solidFill>
              <a:effectLst>
                <a:outerShdw blurRad="38100" dist="19050" dir="2700000" algn="tl" rotWithShape="0">
                  <a:schemeClr val="dk1">
                    <a:alpha val="40000"/>
                  </a:schemeClr>
                </a:outerShdw>
              </a:effectLst>
            </a:endParaRPr>
          </a:p>
        </p:txBody>
      </p:sp>
      <p:sp>
        <p:nvSpPr>
          <p:cNvPr id="3" name="Abgerundete rechteckige Legende 2"/>
          <p:cNvSpPr/>
          <p:nvPr/>
        </p:nvSpPr>
        <p:spPr>
          <a:xfrm>
            <a:off x="2627784" y="2780928"/>
            <a:ext cx="2808312" cy="1224136"/>
          </a:xfrm>
          <a:prstGeom prst="wedgeRoundRectCallout">
            <a:avLst>
              <a:gd name="adj1" fmla="val 73713"/>
              <a:gd name="adj2" fmla="val 766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dirty="0" smtClean="0">
                <a:effectLst>
                  <a:outerShdw blurRad="38100" dist="38100" dir="2700000" algn="tl">
                    <a:srgbClr val="000000">
                      <a:alpha val="43137"/>
                    </a:srgbClr>
                  </a:outerShdw>
                </a:effectLst>
              </a:rPr>
              <a:t>Bye, Kids! </a:t>
            </a:r>
            <a:br>
              <a:rPr lang="de-DE" dirty="0" smtClean="0">
                <a:effectLst>
                  <a:outerShdw blurRad="38100" dist="38100" dir="2700000" algn="tl">
                    <a:srgbClr val="000000">
                      <a:alpha val="43137"/>
                    </a:srgbClr>
                  </a:outerShdw>
                </a:effectLst>
              </a:rPr>
            </a:br>
            <a:r>
              <a:rPr lang="de-DE" dirty="0" smtClean="0">
                <a:effectLst>
                  <a:outerShdw blurRad="38100" dist="38100" dir="2700000" algn="tl">
                    <a:srgbClr val="000000">
                      <a:alpha val="43137"/>
                    </a:srgbClr>
                  </a:outerShdw>
                </a:effectLst>
              </a:rPr>
              <a:t>Vielleicht treffen wir uns ja in einem Comic wieder! </a:t>
            </a:r>
            <a:endParaRPr lang="hr-H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728990423"/>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708</Words>
  <Application>Microsoft Office PowerPoint</Application>
  <PresentationFormat>Bildschirmpräsentation (4:3)</PresentationFormat>
  <Paragraphs>47</Paragraphs>
  <Slides>34</Slides>
  <Notes>0</Notes>
  <HiddenSlides>0</HiddenSlides>
  <MMClips>0</MMClips>
  <ScaleCrop>false</ScaleCrop>
  <HeadingPairs>
    <vt:vector size="4" baseType="variant">
      <vt:variant>
        <vt:lpstr>Design</vt:lpstr>
      </vt:variant>
      <vt:variant>
        <vt:i4>1</vt:i4>
      </vt:variant>
      <vt:variant>
        <vt:lpstr>Folientitel</vt:lpstr>
      </vt:variant>
      <vt:variant>
        <vt:i4>34</vt:i4>
      </vt:variant>
    </vt:vector>
  </HeadingPairs>
  <TitlesOfParts>
    <vt:vector size="35" baseType="lpstr">
      <vt:lpstr>Larissa</vt:lpstr>
      <vt:lpstr>Folie 1</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Folie 25</vt:lpstr>
      <vt:lpstr>Folie 26</vt:lpstr>
      <vt:lpstr>Folie 27</vt:lpstr>
      <vt:lpstr>Folie 28</vt:lpstr>
      <vt:lpstr>Folie 29</vt:lpstr>
      <vt:lpstr>Folie 30</vt:lpstr>
      <vt:lpstr>Folie 31</vt:lpstr>
      <vt:lpstr>Folie 32</vt:lpstr>
      <vt:lpstr>Folie 33</vt:lpstr>
      <vt:lpstr>Folie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Jakob</dc:creator>
  <cp:lastModifiedBy>Franz</cp:lastModifiedBy>
  <cp:revision>7</cp:revision>
  <dcterms:created xsi:type="dcterms:W3CDTF">2016-07-24T11:08:44Z</dcterms:created>
  <dcterms:modified xsi:type="dcterms:W3CDTF">2016-07-24T18:22:36Z</dcterms:modified>
</cp:coreProperties>
</file>