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24" autoAdjust="0"/>
    <p:restoredTop sz="94712"/>
  </p:normalViewPr>
  <p:slideViewPr>
    <p:cSldViewPr>
      <p:cViewPr>
        <p:scale>
          <a:sx n="80" d="100"/>
          <a:sy n="80" d="100"/>
        </p:scale>
        <p:origin x="-1301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631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1973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2301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189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8641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0627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70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6952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054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840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4199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867-D291-4A07-950B-1F6A07F8223B}" type="datetimeFigureOut">
              <a:rPr lang="hr-HR" smtClean="0"/>
              <a:pPr/>
              <a:t>1.6.2017.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E8EF8-8845-4CE2-AE79-1A2E857110FB}" type="slidenum">
              <a:rPr lang="hr-HR" smtClean="0"/>
              <a:pPr/>
              <a:t>‹Nr.›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375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4932040" y="2304008"/>
            <a:ext cx="3744292" cy="863600"/>
          </a:xfrm>
          <a:prstGeom prst="wedgeRoundRectCallout">
            <a:avLst>
              <a:gd name="adj1" fmla="val 42404"/>
              <a:gd name="adj2" fmla="val -13404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Hey Orcus! Hey! Kannst Du herkommen, ich brauche Dich! </a:t>
            </a:r>
            <a:endParaRPr lang="de-DE" altLang="x-none" sz="1800" dirty="0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7740352" y="3167608"/>
            <a:ext cx="7252323" cy="3504488"/>
          </a:xfrm>
          <a:prstGeom prst="rect">
            <a:avLst/>
          </a:prstGeom>
        </p:spPr>
      </p:pic>
      <p:sp>
        <p:nvSpPr>
          <p:cNvPr id="12" name="AutoShape 7"/>
          <p:cNvSpPr>
            <a:spLocks noChangeArrowheads="1"/>
          </p:cNvSpPr>
          <p:nvPr/>
        </p:nvSpPr>
        <p:spPr bwMode="auto">
          <a:xfrm flipH="1">
            <a:off x="3203910" y="4881313"/>
            <a:ext cx="3744292" cy="863600"/>
          </a:xfrm>
          <a:prstGeom prst="wedgeRoundRectCallout">
            <a:avLst>
              <a:gd name="adj1" fmla="val -70399"/>
              <a:gd name="adj2" fmla="val 5587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Hallo </a:t>
            </a:r>
            <a:r>
              <a:rPr lang="de-DE" altLang="x-none" sz="1800" dirty="0" err="1" smtClean="0"/>
              <a:t>Sharky</a:t>
            </a:r>
            <a:r>
              <a:rPr lang="de-DE" altLang="x-none" sz="1800" dirty="0" smtClean="0"/>
              <a:t>! Du warst letzte Woche nicht in der Schule.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408304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2923309" y="2708920"/>
            <a:ext cx="4824412" cy="1080120"/>
          </a:xfrm>
          <a:prstGeom prst="wedgeRoundRectCallout">
            <a:avLst>
              <a:gd name="adj1" fmla="val -746"/>
              <a:gd name="adj2" fmla="val -13584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Ich war krank. Deshalb brauche ich Dich! Kannst Du mir sagen, was Ihr in der Schule letzte Woche </a:t>
            </a:r>
            <a:r>
              <a:rPr lang="de-DE" altLang="x-none" sz="1800" dirty="0" err="1" smtClean="0"/>
              <a:t>duchgenommen</a:t>
            </a:r>
            <a:r>
              <a:rPr lang="de-DE" altLang="x-none" sz="1800" dirty="0" smtClean="0"/>
              <a:t> habt? 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7740352" y="3167608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3203910" y="4881312"/>
            <a:ext cx="3744292" cy="995959"/>
          </a:xfrm>
          <a:prstGeom prst="wedgeRoundRectCallout">
            <a:avLst>
              <a:gd name="adj1" fmla="val -70399"/>
              <a:gd name="adj2" fmla="val 5587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Du weißt ja wie unser Lehrer ist. Die ganze Woche lehrte er uns zum Thema Respekt.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110181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716016" y="2320032"/>
            <a:ext cx="4104332" cy="863600"/>
          </a:xfrm>
          <a:prstGeom prst="wedgeRoundRectCallout">
            <a:avLst>
              <a:gd name="adj1" fmla="val 34820"/>
              <a:gd name="adj2" fmla="val -12503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Ich weiß, ich weiß. Dann hat er angefangen, über Respekt zu reden?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7740352" y="3167608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3203141" y="4919852"/>
            <a:ext cx="3744292" cy="956924"/>
          </a:xfrm>
          <a:prstGeom prst="wedgeRoundRectCallout">
            <a:avLst>
              <a:gd name="adj1" fmla="val -70399"/>
              <a:gd name="adj2" fmla="val 5587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Am Montag hat Mandy unserem Lehrer Oktopus gesagt, dass er nur ein alter Tintenfisch ist.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32996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5220072" y="2083735"/>
            <a:ext cx="2736180" cy="431800"/>
          </a:xfrm>
          <a:prstGeom prst="wedgeRoundRectCallout">
            <a:avLst>
              <a:gd name="adj1" fmla="val 42404"/>
              <a:gd name="adj2" fmla="val -13404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Natürlich! 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7740352" y="3167608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2786050" y="4881312"/>
            <a:ext cx="4162152" cy="1548084"/>
          </a:xfrm>
          <a:prstGeom prst="wedgeRoundRectCallout">
            <a:avLst>
              <a:gd name="adj1" fmla="val -70399"/>
              <a:gd name="adj2" fmla="val 1515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Zuerst haben wir über Respekt gegenüber den Lehrerinnen und Lehrern geredet. </a:t>
            </a:r>
            <a:br>
              <a:rPr lang="de-DE" altLang="x-none" sz="1800" dirty="0" smtClean="0"/>
            </a:br>
            <a:r>
              <a:rPr lang="de-DE" altLang="x-none" sz="1800" dirty="0" smtClean="0"/>
              <a:t>Er hat uns überzeugt, dass wir ihnen gegenüber Respekt haben müssen.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17612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5076056" y="2285369"/>
            <a:ext cx="3744292" cy="431800"/>
          </a:xfrm>
          <a:prstGeom prst="wedgeRoundRectCallout">
            <a:avLst>
              <a:gd name="adj1" fmla="val 42404"/>
              <a:gd name="adj2" fmla="val -13404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Wie hat er das gemacht?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7740352" y="3167608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3" y="2975637"/>
            <a:ext cx="4572002" cy="1461475"/>
          </a:xfrm>
          <a:prstGeom prst="wedgeRoundRectCallout">
            <a:avLst>
              <a:gd name="adj1" fmla="val -15225"/>
              <a:gd name="adj2" fmla="val 629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Das ist eine sehr lange Geschichte. Zunächst änderte er völlig sein Verhalten. Er hat uns angeschrien, warf Bücher, sprach über seine Kinder und Enkel. Dann gab er uns schlechte Noten.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69140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79191E-6 L -0.57761 -0.0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9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5076056" y="2285369"/>
            <a:ext cx="3744292" cy="657590"/>
          </a:xfrm>
          <a:prstGeom prst="wedgeRoundRectCallout">
            <a:avLst>
              <a:gd name="adj1" fmla="val 42404"/>
              <a:gd name="adj2" fmla="val -13404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He, he ..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war er vielleicht verrückt?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340045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3" y="2975637"/>
            <a:ext cx="4024893" cy="1749507"/>
          </a:xfrm>
          <a:prstGeom prst="wedgeRoundRectCallout">
            <a:avLst>
              <a:gd name="adj1" fmla="val -29649"/>
              <a:gd name="adj2" fmla="val 7535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Total. Und wir mochten das nicht. Dann hat er erklärt, wie sein Verhalten aussehen würde, wenn er keinen Respekt vor uns hätte. Und wie ohne Respekt nichts normal </a:t>
            </a:r>
            <a:r>
              <a:rPr lang="de-DE" altLang="x-none" sz="1800" dirty="0" smtClean="0"/>
              <a:t>funktioniert.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188719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139952" y="2942958"/>
            <a:ext cx="4104456" cy="918090"/>
          </a:xfrm>
          <a:prstGeom prst="wedgeRoundRectCallout">
            <a:avLst>
              <a:gd name="adj1" fmla="val 19301"/>
              <a:gd name="adj2" fmla="val -19827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Ich gehe davon aus, dass Ihr die ganze Woche über Respekt gesprochen habt.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2" y="2975637"/>
            <a:ext cx="4024893" cy="1461475"/>
          </a:xfrm>
          <a:prstGeom prst="wedgeRoundRectCallout">
            <a:avLst>
              <a:gd name="adj1" fmla="val -15225"/>
              <a:gd name="adj2" fmla="val 629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Hey </a:t>
            </a:r>
            <a:r>
              <a:rPr lang="de-DE" altLang="x-none" sz="1800" dirty="0" err="1" smtClean="0"/>
              <a:t>Shrimpy</a:t>
            </a:r>
            <a:r>
              <a:rPr lang="de-DE" altLang="x-none" sz="1800" dirty="0" smtClean="0"/>
              <a:t>! Ich bin vollkommen einer Meinung mit unserem </a:t>
            </a:r>
            <a:r>
              <a:rPr lang="de-DE" altLang="x-none" sz="1800" dirty="0" err="1" smtClean="0"/>
              <a:t>Toctopus</a:t>
            </a:r>
            <a:r>
              <a:rPr lang="de-DE" altLang="x-none" sz="1800" dirty="0" smtClean="0"/>
              <a:t>. Es ist viel wichtiger, Dich selbst und andere zu respektieren, als Mathe zu können. </a:t>
            </a:r>
            <a:endParaRPr lang="de-DE" altLang="x-none" sz="1800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649955" y="2067959"/>
            <a:ext cx="3547630" cy="712721"/>
          </a:xfrm>
          <a:prstGeom prst="wedgeRoundRectCallout">
            <a:avLst>
              <a:gd name="adj1" fmla="val 16873"/>
              <a:gd name="adj2" fmla="val -10513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Natürlich, er denkt, dass Respekt wichtiger als Mathe </a:t>
            </a:r>
            <a:r>
              <a:rPr lang="de-DE" altLang="x-none" sz="1800" dirty="0" smtClean="0"/>
              <a:t>ist.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163827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16632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043503" y="2972346"/>
            <a:ext cx="3744292" cy="462614"/>
          </a:xfrm>
          <a:prstGeom prst="wedgeRoundRectCallout">
            <a:avLst>
              <a:gd name="adj1" fmla="val 18353"/>
              <a:gd name="adj2" fmla="val -2173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/>
              <a:t>Wovon redet Ihr?</a:t>
            </a:r>
            <a:endParaRPr lang="en-US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2" y="2975637"/>
            <a:ext cx="4024893" cy="1461475"/>
          </a:xfrm>
          <a:prstGeom prst="wedgeRoundRectCallout">
            <a:avLst>
              <a:gd name="adj1" fmla="val -15225"/>
              <a:gd name="adj2" fmla="val 629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/>
              <a:t>Respekt ist wichtig, um mit anderen Tieren in einer Gesellschaft zu leben. Mathe ist doch mehr für Dich alleine und deshalb nicht so wichtig, wie Respekt.</a:t>
            </a:r>
            <a:r>
              <a:rPr lang="hr-HR" altLang="x-none" sz="1800" dirty="0" smtClean="0"/>
              <a:t> </a:t>
            </a:r>
            <a:endParaRPr lang="en-US" altLang="x-none" sz="1800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649955" y="2067959"/>
            <a:ext cx="3547630" cy="712721"/>
          </a:xfrm>
          <a:prstGeom prst="wedgeRoundRectCallout">
            <a:avLst>
              <a:gd name="adj1" fmla="val 16873"/>
              <a:gd name="adj2" fmla="val -10513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/>
              <a:t>Du stehst völlig unter dem Einfluss unseres </a:t>
            </a:r>
            <a:r>
              <a:rPr lang="de-DE" altLang="x-none" sz="1800" dirty="0" smtClean="0"/>
              <a:t>Lehrers.</a:t>
            </a:r>
            <a:endParaRPr lang="en-US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170517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63991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381797" y="2972346"/>
            <a:ext cx="4366666" cy="600670"/>
          </a:xfrm>
          <a:prstGeom prst="wedgeRoundRectCallout">
            <a:avLst>
              <a:gd name="adj1" fmla="val 30564"/>
              <a:gd name="adj2" fmla="val -14354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Ihr habt wahrscheinlich die ganze Woche versucht, Respekt zu definieren.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 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3" y="3573016"/>
            <a:ext cx="4024893" cy="864096"/>
          </a:xfrm>
          <a:prstGeom prst="wedgeRoundRectCallout">
            <a:avLst>
              <a:gd name="adj1" fmla="val -15225"/>
              <a:gd name="adj2" fmla="val 629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Ja, aber </a:t>
            </a:r>
            <a:r>
              <a:rPr lang="de-DE" altLang="x-none" sz="1800" dirty="0" err="1" smtClean="0"/>
              <a:t>Toctopus</a:t>
            </a:r>
            <a:r>
              <a:rPr lang="de-DE" altLang="x-none" sz="1800" dirty="0" smtClean="0"/>
              <a:t> hat uns mit einem Assoziationsspiel geholfen.</a:t>
            </a:r>
            <a:endParaRPr lang="de-DE" altLang="x-none" sz="1800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649955" y="2067959"/>
            <a:ext cx="3547630" cy="712721"/>
          </a:xfrm>
          <a:prstGeom prst="wedgeRoundRectCallout">
            <a:avLst>
              <a:gd name="adj1" fmla="val 16873"/>
              <a:gd name="adj2" fmla="val -10513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Ja, das Spiel hat uns sehr geholfen.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214312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17650" y="695325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A1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16063" y="692150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Mann 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65525" y="695325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B1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63938" y="692150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Ernsthaft 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613400" y="695325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C1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611813" y="692150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Richtig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517650" y="1703388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A2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516063" y="1700213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Frau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565525" y="1703388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B2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563938" y="1700213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Erheblich 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613400" y="1703388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C2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5611813" y="1700213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Korrekt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517650" y="2711450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A3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516063" y="2708275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Kind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3565525" y="2711450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B3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3563938" y="2708275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Signifikant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5613400" y="2711450"/>
            <a:ext cx="1944688" cy="863600"/>
          </a:xfrm>
          <a:prstGeom prst="rect">
            <a:avLst/>
          </a:prstGeom>
          <a:solidFill>
            <a:srgbClr val="00CC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C3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5611813" y="2708275"/>
            <a:ext cx="1944687" cy="863600"/>
          </a:xfrm>
          <a:prstGeom prst="rect">
            <a:avLst/>
          </a:prstGeom>
          <a:solidFill>
            <a:srgbClr val="FF7C8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Ordentlich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1516063" y="3860800"/>
            <a:ext cx="1944687" cy="863600"/>
          </a:xfrm>
          <a:prstGeom prst="rect">
            <a:avLst/>
          </a:prstGeom>
          <a:solidFill>
            <a:srgbClr val="0099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STUPAC A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1516063" y="3860800"/>
            <a:ext cx="1944687" cy="8636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Person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3563938" y="3860800"/>
            <a:ext cx="1944687" cy="863600"/>
          </a:xfrm>
          <a:prstGeom prst="rect">
            <a:avLst/>
          </a:prstGeom>
          <a:solidFill>
            <a:srgbClr val="0099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STUPAC B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3563938" y="3860800"/>
            <a:ext cx="1944687" cy="8636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Bedeutung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611813" y="3860800"/>
            <a:ext cx="1944687" cy="863600"/>
          </a:xfrm>
          <a:prstGeom prst="rect">
            <a:avLst/>
          </a:prstGeom>
          <a:solidFill>
            <a:srgbClr val="0099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STUPAC C</a:t>
            </a:r>
            <a:endParaRPr lang="de-DE" alt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619750" y="3860800"/>
            <a:ext cx="1944688" cy="8636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b="1" dirty="0" smtClean="0">
                <a:solidFill>
                  <a:schemeClr val="bg1"/>
                </a:solidFill>
                <a:latin typeface="Book Antiqua" pitchFamily="18" charset="0"/>
              </a:rPr>
              <a:t>Verhalten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1731963" y="4940300"/>
            <a:ext cx="5473700" cy="863600"/>
          </a:xfrm>
          <a:prstGeom prst="rect">
            <a:avLst/>
          </a:prstGeom>
          <a:solidFill>
            <a:srgbClr val="0066FF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sz="2400" b="1" dirty="0" smtClean="0">
                <a:solidFill>
                  <a:schemeClr val="bg1"/>
                </a:solidFill>
                <a:latin typeface="Book Antiqua" pitchFamily="18" charset="0"/>
              </a:rPr>
              <a:t>KONAČNO RJEŠENJE</a:t>
            </a:r>
            <a:endParaRPr lang="de-DE" altLang="x-none" sz="2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1516062" y="4940300"/>
            <a:ext cx="6040437" cy="863600"/>
          </a:xfrm>
          <a:prstGeom prst="rect">
            <a:avLst/>
          </a:prstGeom>
          <a:solidFill>
            <a:srgbClr val="FF505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x-none" sz="3200" dirty="0" smtClean="0">
                <a:solidFill>
                  <a:schemeClr val="bg1"/>
                </a:solidFill>
                <a:latin typeface="Book Antiqua" pitchFamily="18" charset="0"/>
              </a:rPr>
              <a:t>Respekt </a:t>
            </a:r>
            <a:endParaRPr lang="de-DE" altLang="x-none" sz="3200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26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9" grpId="0" animBg="1"/>
      <p:bldP spid="9" grpId="1" animBg="1"/>
      <p:bldP spid="9" grpId="2" animBg="1"/>
      <p:bldP spid="11" grpId="0" animBg="1"/>
      <p:bldP spid="11" grpId="1" animBg="1"/>
      <p:bldP spid="11" grpId="2" animBg="1"/>
      <p:bldP spid="13" grpId="0" animBg="1"/>
      <p:bldP spid="13" grpId="1" animBg="1"/>
      <p:bldP spid="13" grpId="2" animBg="1"/>
      <p:bldP spid="15" grpId="0" animBg="1"/>
      <p:bldP spid="15" grpId="1" animBg="1"/>
      <p:bldP spid="15" grpId="2" animBg="1"/>
      <p:bldP spid="17" grpId="0" animBg="1"/>
      <p:bldP spid="17" grpId="1" animBg="1"/>
      <p:bldP spid="17" grpId="2" animBg="1"/>
      <p:bldP spid="19" grpId="0" animBg="1"/>
      <p:bldP spid="19" grpId="1" animBg="1"/>
      <p:bldP spid="19" grpId="2" animBg="1"/>
      <p:bldP spid="21" grpId="0" animBg="1"/>
      <p:bldP spid="21" grpId="1" animBg="1"/>
      <p:bldP spid="21" grpId="2" animBg="1"/>
      <p:bldP spid="23" grpId="0" animBg="1"/>
      <p:bldP spid="23" grpId="1" animBg="1"/>
      <p:bldP spid="25" grpId="0" animBg="1"/>
      <p:bldP spid="25" grpId="1" animBg="1"/>
      <p:bldP spid="27" grpId="0" animBg="1"/>
      <p:bldP spid="27" grpId="1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63991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2152744" y="2689983"/>
            <a:ext cx="3744292" cy="600670"/>
          </a:xfrm>
          <a:prstGeom prst="wedgeRoundRectCallout">
            <a:avLst>
              <a:gd name="adj1" fmla="val -31789"/>
              <a:gd name="adj2" fmla="val -2173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Warum ist es wichtig, andere zu respektieren?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3" y="3573016"/>
            <a:ext cx="4024893" cy="864096"/>
          </a:xfrm>
          <a:prstGeom prst="wedgeRoundRectCallout">
            <a:avLst>
              <a:gd name="adj1" fmla="val -15225"/>
              <a:gd name="adj2" fmla="val 629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Ja, denn wenn Du Dich selbst respektierst, kannst Du auch andere respektieren.</a:t>
            </a:r>
            <a:endParaRPr lang="de-DE" altLang="x-none" sz="1800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6130398" y="2067959"/>
            <a:ext cx="3067185" cy="1354890"/>
          </a:xfrm>
          <a:prstGeom prst="wedgeRoundRectCallout">
            <a:avLst>
              <a:gd name="adj1" fmla="val 16873"/>
              <a:gd name="adj2" fmla="val -10513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Es ist nicht nur wichtig, andere zu respektieren, es ist auch wichtig, sich selbst zu respektieren. 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335440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63991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283968" y="3526133"/>
            <a:ext cx="3744292" cy="600670"/>
          </a:xfrm>
          <a:prstGeom prst="wedgeRoundRectCallout">
            <a:avLst>
              <a:gd name="adj1" fmla="val 24943"/>
              <a:gd name="adj2" fmla="val -31400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Wie kann ich mich selbst respektieren?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339752" y="3676783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4" y="3140968"/>
            <a:ext cx="4043506" cy="1440160"/>
          </a:xfrm>
          <a:prstGeom prst="wedgeRoundRectCallout">
            <a:avLst>
              <a:gd name="adj1" fmla="val -15225"/>
              <a:gd name="adj2" fmla="val 6291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Auf viele verschiedene Arten. Zum Beispiel, wenn Du denkst, dass etwas falsch ist und jeder andere denkt, dass es richtig ist. Du musst bei Deiner Meinung bleiben.</a:t>
            </a:r>
            <a:endParaRPr lang="de-DE" altLang="x-none" sz="1800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618263" y="1772815"/>
            <a:ext cx="3579322" cy="1517837"/>
          </a:xfrm>
          <a:prstGeom prst="wedgeRoundRectCallout">
            <a:avLst>
              <a:gd name="adj1" fmla="val 10234"/>
              <a:gd name="adj2" fmla="val -6898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Wenn Du die Meinung anderer angenommen hast, obwohl Du nicht mit dieser einverstanden bist, dann respektierst Du deine eigene Meinung nicht.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284170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63991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043503" y="2972346"/>
            <a:ext cx="3744292" cy="600670"/>
          </a:xfrm>
          <a:prstGeom prst="wedgeRoundRectCallout">
            <a:avLst>
              <a:gd name="adj1" fmla="val 18353"/>
              <a:gd name="adj2" fmla="val -2173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Respekt? Reden wir noch über Respekt?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4" y="3861048"/>
            <a:ext cx="3131844" cy="1008112"/>
          </a:xfrm>
          <a:prstGeom prst="wedgeRoundRectCallout">
            <a:avLst>
              <a:gd name="adj1" fmla="val -39998"/>
              <a:gd name="adj2" fmla="val 8902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Kennt Ihr dieses Rätsel? </a:t>
            </a:r>
            <a:br>
              <a:rPr lang="de-DE" altLang="x-none" sz="1800" dirty="0" smtClean="0"/>
            </a:br>
            <a:r>
              <a:rPr lang="de-DE" altLang="x-none" sz="1800" b="1" dirty="0" smtClean="0"/>
              <a:t>Du bekommst es, wenn Du es verdienst?!</a:t>
            </a:r>
            <a:endParaRPr lang="de-DE" altLang="x-none" sz="1800" b="1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618263" y="1772816"/>
            <a:ext cx="3547630" cy="595478"/>
          </a:xfrm>
          <a:prstGeom prst="wedgeRoundRectCallout">
            <a:avLst>
              <a:gd name="adj1" fmla="val 10234"/>
              <a:gd name="adj2" fmla="val -6898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Ja, wir reden noch über Respekt.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240345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63991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043503" y="2972346"/>
            <a:ext cx="3744292" cy="600670"/>
          </a:xfrm>
          <a:prstGeom prst="wedgeRoundRectCallout">
            <a:avLst>
              <a:gd name="adj1" fmla="val 18353"/>
              <a:gd name="adj2" fmla="val -2173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OK, aber wen müssen wir respektieren?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4" y="3573016"/>
            <a:ext cx="3563892" cy="1296144"/>
          </a:xfrm>
          <a:prstGeom prst="wedgeRoundRectCallout">
            <a:avLst>
              <a:gd name="adj1" fmla="val -39998"/>
              <a:gd name="adj2" fmla="val 8902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Ich denke es ist viel schwieriger diese Frage zu beantworten: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sz="1800" i="1" dirty="0" smtClean="0"/>
              <a:t>Wen müssen wir nicht respektieren?</a:t>
            </a:r>
            <a:endParaRPr lang="de-DE" altLang="x-none" sz="1800" i="1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618263" y="1772816"/>
            <a:ext cx="3547630" cy="792088"/>
          </a:xfrm>
          <a:prstGeom prst="wedgeRoundRectCallout">
            <a:avLst>
              <a:gd name="adj1" fmla="val 10234"/>
              <a:gd name="adj2" fmla="val -6898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sz="1800" i="1" dirty="0" smtClean="0"/>
              <a:t>Eltern, Lehrerinnen und Lehrer, ältere Leute, Nachbarn.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361731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63991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043503" y="2972346"/>
            <a:ext cx="3744292" cy="600670"/>
          </a:xfrm>
          <a:prstGeom prst="wedgeRoundRectCallout">
            <a:avLst>
              <a:gd name="adj1" fmla="val 18353"/>
              <a:gd name="adj2" fmla="val -2173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Hm, Leute, die uns nicht respektieren?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4" y="4005064"/>
            <a:ext cx="3275860" cy="864096"/>
          </a:xfrm>
          <a:prstGeom prst="wedgeRoundRectCallout">
            <a:avLst>
              <a:gd name="adj1" fmla="val -39998"/>
              <a:gd name="adj2" fmla="val 8902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Wir können es sehen, oder sogar fühlen, wer uns nicht respektiert.</a:t>
            </a:r>
            <a:endParaRPr lang="de-DE" altLang="x-none" sz="1800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618263" y="1772816"/>
            <a:ext cx="3547630" cy="792088"/>
          </a:xfrm>
          <a:prstGeom prst="wedgeRoundRectCallout">
            <a:avLst>
              <a:gd name="adj1" fmla="val 10234"/>
              <a:gd name="adj2" fmla="val -6898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Wie können wir wissen, wer uns nicht respektiert? 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38582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25894" r="12592" b="32894"/>
          <a:stretch/>
        </p:blipFill>
        <p:spPr>
          <a:xfrm>
            <a:off x="0" y="163991"/>
            <a:ext cx="5846618" cy="2826327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1285852" y="2714620"/>
            <a:ext cx="3744292" cy="600670"/>
          </a:xfrm>
          <a:prstGeom prst="wedgeRoundRectCallout">
            <a:avLst>
              <a:gd name="adj1" fmla="val 18353"/>
              <a:gd name="adj2" fmla="val -21735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Ich habe diese Diskussion über Respekt satt.</a:t>
            </a:r>
            <a:endParaRPr lang="de-DE" altLang="x-none" sz="18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r="9762" b="22009"/>
          <a:stretch/>
        </p:blipFill>
        <p:spPr>
          <a:xfrm>
            <a:off x="2627784" y="3272681"/>
            <a:ext cx="7252323" cy="3504488"/>
          </a:xfrm>
          <a:prstGeom prst="rect">
            <a:avLst/>
          </a:prstGeom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 flipH="1">
            <a:off x="-4" y="4293096"/>
            <a:ext cx="3275860" cy="576064"/>
          </a:xfrm>
          <a:prstGeom prst="wedgeRoundRectCallout">
            <a:avLst>
              <a:gd name="adj1" fmla="val -39998"/>
              <a:gd name="adj2" fmla="val 8902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x-none" sz="1800" dirty="0" smtClean="0"/>
              <a:t>Lasst uns heimgehen.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x-none" sz="1800" dirty="0"/>
          </a:p>
        </p:txBody>
      </p:sp>
      <p:pic>
        <p:nvPicPr>
          <p:cNvPr id="6" name="Rezervirano mjesto sadržaja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-54320"/>
            <a:ext cx="3350967" cy="2122279"/>
          </a:xfrm>
          <a:prstGeom prst="rect">
            <a:avLst/>
          </a:prstGeom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 flipH="1">
            <a:off x="5429255" y="1772816"/>
            <a:ext cx="3736637" cy="1513308"/>
          </a:xfrm>
          <a:prstGeom prst="wedgeRoundRectCallout">
            <a:avLst>
              <a:gd name="adj1" fmla="val 10234"/>
              <a:gd name="adj2" fmla="val -6898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x-none" sz="1800" dirty="0" smtClean="0"/>
              <a:t>Ja, es ist Zeit für das Mittagessen. Gehen wir nach Hause. Morgen reden wir noch etwas über Respekt weiter. </a:t>
            </a:r>
            <a:br>
              <a:rPr lang="de-DE" altLang="x-none" sz="1800" dirty="0" smtClean="0"/>
            </a:br>
            <a:r>
              <a:rPr lang="de-DE" altLang="x-none" sz="1800" dirty="0" smtClean="0"/>
              <a:t>Denkt inzwischen darüber nach.</a:t>
            </a:r>
            <a:endParaRPr lang="de-DE" altLang="x-none" sz="1800" dirty="0"/>
          </a:p>
        </p:txBody>
      </p:sp>
    </p:spTree>
    <p:extLst>
      <p:ext uri="{BB962C8B-B14F-4D97-AF65-F5344CB8AC3E}">
        <p14:creationId xmlns:p14="http://schemas.microsoft.com/office/powerpoint/2010/main" val="403601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Office PowerPoint</Application>
  <PresentationFormat>Bildschirmpräsentation (4:3)</PresentationFormat>
  <Paragraphs>68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Tema sustava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Tena</dc:creator>
  <cp:lastModifiedBy>Christian.Jung</cp:lastModifiedBy>
  <cp:revision>53</cp:revision>
  <dcterms:created xsi:type="dcterms:W3CDTF">2016-04-07T16:31:31Z</dcterms:created>
  <dcterms:modified xsi:type="dcterms:W3CDTF">2017-06-01T10:46:40Z</dcterms:modified>
</cp:coreProperties>
</file>