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4352" r:id="rId2"/>
    <p:sldMasterId id="2147484378" r:id="rId3"/>
    <p:sldMasterId id="2147484391" r:id="rId4"/>
  </p:sldMasterIdLst>
  <p:notesMasterIdLst>
    <p:notesMasterId r:id="rId29"/>
  </p:notesMasterIdLst>
  <p:sldIdLst>
    <p:sldId id="702" r:id="rId5"/>
    <p:sldId id="432" r:id="rId6"/>
    <p:sldId id="719" r:id="rId7"/>
    <p:sldId id="682" r:id="rId8"/>
    <p:sldId id="722" r:id="rId9"/>
    <p:sldId id="695" r:id="rId10"/>
    <p:sldId id="720" r:id="rId11"/>
    <p:sldId id="721" r:id="rId12"/>
    <p:sldId id="701" r:id="rId13"/>
    <p:sldId id="712" r:id="rId14"/>
    <p:sldId id="711" r:id="rId15"/>
    <p:sldId id="700" r:id="rId16"/>
    <p:sldId id="767" r:id="rId17"/>
    <p:sldId id="768" r:id="rId18"/>
    <p:sldId id="763" r:id="rId19"/>
    <p:sldId id="765" r:id="rId20"/>
    <p:sldId id="736" r:id="rId21"/>
    <p:sldId id="737" r:id="rId22"/>
    <p:sldId id="738" r:id="rId23"/>
    <p:sldId id="756" r:id="rId24"/>
    <p:sldId id="775" r:id="rId25"/>
    <p:sldId id="770" r:id="rId26"/>
    <p:sldId id="771" r:id="rId27"/>
    <p:sldId id="773" r:id="rId28"/>
  </p:sldIdLst>
  <p:sldSz cx="9144000" cy="6858000" type="screen4x3"/>
  <p:notesSz cx="6669088" cy="9926638"/>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09DF09"/>
    <a:srgbClr val="E82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053" autoAdjust="0"/>
    <p:restoredTop sz="98429" autoAdjust="0"/>
  </p:normalViewPr>
  <p:slideViewPr>
    <p:cSldViewPr>
      <p:cViewPr>
        <p:scale>
          <a:sx n="70" d="100"/>
          <a:sy n="70" d="100"/>
        </p:scale>
        <p:origin x="-2010" y="-936"/>
      </p:cViewPr>
      <p:guideLst>
        <p:guide orient="horz" pos="2160"/>
        <p:guide pos="2880"/>
      </p:guideLst>
    </p:cSldViewPr>
  </p:slideViewPr>
  <p:outlineViewPr>
    <p:cViewPr>
      <p:scale>
        <a:sx n="33" d="100"/>
        <a:sy n="33" d="100"/>
      </p:scale>
      <p:origin x="0" y="69276"/>
    </p:cViewPr>
  </p:outlineViewPr>
  <p:notesTextViewPr>
    <p:cViewPr>
      <p:scale>
        <a:sx n="100" d="100"/>
        <a:sy n="100" d="100"/>
      </p:scale>
      <p:origin x="0" y="0"/>
    </p:cViewPr>
  </p:notesTextViewPr>
  <p:sorterViewPr>
    <p:cViewPr>
      <p:scale>
        <a:sx n="100" d="100"/>
        <a:sy n="100" d="100"/>
      </p:scale>
      <p:origin x="0" y="3356"/>
    </p:cViewPr>
  </p:sorterViewPr>
  <p:notesViewPr>
    <p:cSldViewPr>
      <p:cViewPr>
        <p:scale>
          <a:sx n="100" d="100"/>
          <a:sy n="100" d="100"/>
        </p:scale>
        <p:origin x="-1672" y="2600"/>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9E5EEC-7EFA-44F8-9E10-01C0D629EAB6}" type="doc">
      <dgm:prSet loTypeId="urn:microsoft.com/office/officeart/2005/8/layout/radial6" loCatId="cycle" qsTypeId="urn:microsoft.com/office/officeart/2005/8/quickstyle/simple4" qsCatId="simple" csTypeId="urn:microsoft.com/office/officeart/2005/8/colors/colorful1" csCatId="colorful" phldr="1"/>
      <dgm:spPr/>
      <dgm:t>
        <a:bodyPr/>
        <a:lstStyle/>
        <a:p>
          <a:endParaRPr lang="de-DE"/>
        </a:p>
      </dgm:t>
    </dgm:pt>
    <dgm:pt modelId="{23827E8D-3553-433C-8FEB-39F2544EC330}">
      <dgm:prSet phldrT="[Text]"/>
      <dgm:spPr/>
      <dgm:t>
        <a:bodyPr/>
        <a:lstStyle/>
        <a:p>
          <a:r>
            <a:rPr lang="de-DE" b="1" dirty="0" smtClean="0"/>
            <a:t>Flüchtlings-kinder und -familien</a:t>
          </a:r>
          <a:endParaRPr lang="de-DE" b="1" dirty="0"/>
        </a:p>
      </dgm:t>
    </dgm:pt>
    <dgm:pt modelId="{7E30C516-B29F-487A-84B1-9A60599856AE}" type="parTrans" cxnId="{419A297A-0EC5-4FE7-978C-D9236C67CF5A}">
      <dgm:prSet/>
      <dgm:spPr/>
      <dgm:t>
        <a:bodyPr/>
        <a:lstStyle/>
        <a:p>
          <a:endParaRPr lang="de-DE"/>
        </a:p>
      </dgm:t>
    </dgm:pt>
    <dgm:pt modelId="{23103124-D501-497C-809A-F230F0625D79}" type="sibTrans" cxnId="{419A297A-0EC5-4FE7-978C-D9236C67CF5A}">
      <dgm:prSet/>
      <dgm:spPr/>
      <dgm:t>
        <a:bodyPr/>
        <a:lstStyle/>
        <a:p>
          <a:endParaRPr lang="de-DE"/>
        </a:p>
      </dgm:t>
    </dgm:pt>
    <dgm:pt modelId="{A7427E57-8808-4BB0-A0F1-BDB573552ADD}">
      <dgm:prSet phldrT="[Text]"/>
      <dgm:spPr/>
      <dgm:t>
        <a:bodyPr/>
        <a:lstStyle/>
        <a:p>
          <a:r>
            <a:rPr lang="de-DE" b="1" dirty="0" err="1" smtClean="0">
              <a:solidFill>
                <a:schemeClr val="accent6">
                  <a:lumMod val="20000"/>
                  <a:lumOff val="80000"/>
                </a:schemeClr>
              </a:solidFill>
            </a:rPr>
            <a:t>Unbe-gleitete</a:t>
          </a:r>
          <a:endParaRPr lang="de-DE" b="1" dirty="0">
            <a:solidFill>
              <a:schemeClr val="accent6">
                <a:lumMod val="20000"/>
                <a:lumOff val="80000"/>
              </a:schemeClr>
            </a:solidFill>
          </a:endParaRPr>
        </a:p>
      </dgm:t>
    </dgm:pt>
    <dgm:pt modelId="{55A5B455-33EA-4B2A-A8EA-ED1DFF87B409}" type="parTrans" cxnId="{89F3EA0F-8C56-40D6-ADD6-3D03FA0CDD2C}">
      <dgm:prSet/>
      <dgm:spPr/>
      <dgm:t>
        <a:bodyPr/>
        <a:lstStyle/>
        <a:p>
          <a:endParaRPr lang="de-DE"/>
        </a:p>
      </dgm:t>
    </dgm:pt>
    <dgm:pt modelId="{6A0F6305-EA0B-4543-9FDC-AFC0AB04DF41}" type="sibTrans" cxnId="{89F3EA0F-8C56-40D6-ADD6-3D03FA0CDD2C}">
      <dgm:prSet/>
      <dgm:spPr/>
      <dgm:t>
        <a:bodyPr/>
        <a:lstStyle/>
        <a:p>
          <a:endParaRPr lang="de-DE"/>
        </a:p>
      </dgm:t>
    </dgm:pt>
    <dgm:pt modelId="{75587F9E-F299-4096-B2B5-4EB8FE874044}">
      <dgm:prSet phldrT="[Text]"/>
      <dgm:spPr/>
      <dgm:t>
        <a:bodyPr/>
        <a:lstStyle/>
        <a:p>
          <a:r>
            <a:rPr lang="de-DE" b="1" dirty="0" smtClean="0">
              <a:solidFill>
                <a:schemeClr val="accent2"/>
              </a:solidFill>
            </a:rPr>
            <a:t>Frühe Hilfen</a:t>
          </a:r>
          <a:endParaRPr lang="de-DE" b="1" dirty="0">
            <a:solidFill>
              <a:schemeClr val="accent2"/>
            </a:solidFill>
          </a:endParaRPr>
        </a:p>
      </dgm:t>
    </dgm:pt>
    <dgm:pt modelId="{C062631D-3E72-4233-A107-D6C62C8206BB}" type="parTrans" cxnId="{92B0806D-B131-44B8-BE4B-82EC4FA496C0}">
      <dgm:prSet/>
      <dgm:spPr/>
      <dgm:t>
        <a:bodyPr/>
        <a:lstStyle/>
        <a:p>
          <a:endParaRPr lang="de-DE"/>
        </a:p>
      </dgm:t>
    </dgm:pt>
    <dgm:pt modelId="{FADC278C-9A87-417B-8C89-18DDC6DF3046}" type="sibTrans" cxnId="{92B0806D-B131-44B8-BE4B-82EC4FA496C0}">
      <dgm:prSet/>
      <dgm:spPr/>
      <dgm:t>
        <a:bodyPr/>
        <a:lstStyle/>
        <a:p>
          <a:endParaRPr lang="de-DE"/>
        </a:p>
      </dgm:t>
    </dgm:pt>
    <dgm:pt modelId="{08DB0237-9E20-46C1-A89F-9FE8EB63EDF0}">
      <dgm:prSet phldrT="[Text]"/>
      <dgm:spPr/>
      <dgm:t>
        <a:bodyPr/>
        <a:lstStyle/>
        <a:p>
          <a:r>
            <a:rPr lang="de-DE" b="1" dirty="0" smtClean="0"/>
            <a:t>Bildung</a:t>
          </a:r>
          <a:endParaRPr lang="de-DE" b="1" dirty="0"/>
        </a:p>
      </dgm:t>
    </dgm:pt>
    <dgm:pt modelId="{F39402F6-2D79-424F-BA40-8D22D7F43A0B}" type="parTrans" cxnId="{8DE56E31-2717-47C9-BE38-E7D401782A65}">
      <dgm:prSet/>
      <dgm:spPr/>
      <dgm:t>
        <a:bodyPr/>
        <a:lstStyle/>
        <a:p>
          <a:endParaRPr lang="de-DE"/>
        </a:p>
      </dgm:t>
    </dgm:pt>
    <dgm:pt modelId="{5F156B4D-78C0-404E-B8B4-7EC719B1B7CA}" type="sibTrans" cxnId="{8DE56E31-2717-47C9-BE38-E7D401782A65}">
      <dgm:prSet/>
      <dgm:spPr/>
      <dgm:t>
        <a:bodyPr/>
        <a:lstStyle/>
        <a:p>
          <a:endParaRPr lang="de-DE"/>
        </a:p>
      </dgm:t>
    </dgm:pt>
    <dgm:pt modelId="{0A71EE05-1C5D-4BAD-9830-F9D8D16F43FA}">
      <dgm:prSet phldrT="[Text]"/>
      <dgm:spPr/>
      <dgm:t>
        <a:bodyPr/>
        <a:lstStyle/>
        <a:p>
          <a:r>
            <a:rPr lang="de-DE" b="1" dirty="0" smtClean="0">
              <a:solidFill>
                <a:schemeClr val="accent4">
                  <a:lumMod val="75000"/>
                </a:schemeClr>
              </a:solidFill>
            </a:rPr>
            <a:t>Jugend-arbeit</a:t>
          </a:r>
          <a:endParaRPr lang="de-DE" b="1" dirty="0">
            <a:solidFill>
              <a:schemeClr val="accent4">
                <a:lumMod val="75000"/>
              </a:schemeClr>
            </a:solidFill>
          </a:endParaRPr>
        </a:p>
      </dgm:t>
    </dgm:pt>
    <dgm:pt modelId="{C6C9307F-4247-4C44-A736-B0A4C215D0C1}" type="parTrans" cxnId="{E96E1158-27F5-4388-9AF2-D376F133268D}">
      <dgm:prSet/>
      <dgm:spPr/>
      <dgm:t>
        <a:bodyPr/>
        <a:lstStyle/>
        <a:p>
          <a:endParaRPr lang="de-DE"/>
        </a:p>
      </dgm:t>
    </dgm:pt>
    <dgm:pt modelId="{191DA33A-4CAA-4E18-BD13-8D70221C1424}" type="sibTrans" cxnId="{E96E1158-27F5-4388-9AF2-D376F133268D}">
      <dgm:prSet/>
      <dgm:spPr/>
      <dgm:t>
        <a:bodyPr/>
        <a:lstStyle/>
        <a:p>
          <a:endParaRPr lang="de-DE"/>
        </a:p>
      </dgm:t>
    </dgm:pt>
    <dgm:pt modelId="{C002793B-BE29-4666-AD85-9FAA3860263E}" type="pres">
      <dgm:prSet presAssocID="{A69E5EEC-7EFA-44F8-9E10-01C0D629EAB6}" presName="Name0" presStyleCnt="0">
        <dgm:presLayoutVars>
          <dgm:chMax val="1"/>
          <dgm:dir/>
          <dgm:animLvl val="ctr"/>
          <dgm:resizeHandles val="exact"/>
        </dgm:presLayoutVars>
      </dgm:prSet>
      <dgm:spPr/>
      <dgm:t>
        <a:bodyPr/>
        <a:lstStyle/>
        <a:p>
          <a:endParaRPr lang="de-DE"/>
        </a:p>
      </dgm:t>
    </dgm:pt>
    <dgm:pt modelId="{D0CA531B-DC75-4C30-B293-BAB3C96CB018}" type="pres">
      <dgm:prSet presAssocID="{23827E8D-3553-433C-8FEB-39F2544EC330}" presName="centerShape" presStyleLbl="node0" presStyleIdx="0" presStyleCnt="1"/>
      <dgm:spPr/>
      <dgm:t>
        <a:bodyPr/>
        <a:lstStyle/>
        <a:p>
          <a:endParaRPr lang="de-DE"/>
        </a:p>
      </dgm:t>
    </dgm:pt>
    <dgm:pt modelId="{215FFDB0-C420-4B22-8E47-7A5380005B0F}" type="pres">
      <dgm:prSet presAssocID="{A7427E57-8808-4BB0-A0F1-BDB573552ADD}" presName="node" presStyleLbl="node1" presStyleIdx="0" presStyleCnt="4">
        <dgm:presLayoutVars>
          <dgm:bulletEnabled val="1"/>
        </dgm:presLayoutVars>
      </dgm:prSet>
      <dgm:spPr/>
      <dgm:t>
        <a:bodyPr/>
        <a:lstStyle/>
        <a:p>
          <a:endParaRPr lang="de-DE"/>
        </a:p>
      </dgm:t>
    </dgm:pt>
    <dgm:pt modelId="{F960F35D-CFF4-4E0A-B576-7D42CC99F499}" type="pres">
      <dgm:prSet presAssocID="{A7427E57-8808-4BB0-A0F1-BDB573552ADD}" presName="dummy" presStyleCnt="0"/>
      <dgm:spPr/>
    </dgm:pt>
    <dgm:pt modelId="{ED968A2B-B7B5-4753-A0E1-6B11E5A46374}" type="pres">
      <dgm:prSet presAssocID="{6A0F6305-EA0B-4543-9FDC-AFC0AB04DF41}" presName="sibTrans" presStyleLbl="sibTrans2D1" presStyleIdx="0" presStyleCnt="4"/>
      <dgm:spPr/>
      <dgm:t>
        <a:bodyPr/>
        <a:lstStyle/>
        <a:p>
          <a:endParaRPr lang="de-DE"/>
        </a:p>
      </dgm:t>
    </dgm:pt>
    <dgm:pt modelId="{03921489-BB61-47EC-9B8C-48C5625E6A91}" type="pres">
      <dgm:prSet presAssocID="{75587F9E-F299-4096-B2B5-4EB8FE874044}" presName="node" presStyleLbl="node1" presStyleIdx="1" presStyleCnt="4" custRadScaleRad="114777">
        <dgm:presLayoutVars>
          <dgm:bulletEnabled val="1"/>
        </dgm:presLayoutVars>
      </dgm:prSet>
      <dgm:spPr/>
      <dgm:t>
        <a:bodyPr/>
        <a:lstStyle/>
        <a:p>
          <a:endParaRPr lang="de-DE"/>
        </a:p>
      </dgm:t>
    </dgm:pt>
    <dgm:pt modelId="{A6A5D7EB-7653-4030-AECF-5A6B9649CA8D}" type="pres">
      <dgm:prSet presAssocID="{75587F9E-F299-4096-B2B5-4EB8FE874044}" presName="dummy" presStyleCnt="0"/>
      <dgm:spPr/>
    </dgm:pt>
    <dgm:pt modelId="{D47907C3-37C2-46F6-AD9A-2B3C648D7763}" type="pres">
      <dgm:prSet presAssocID="{FADC278C-9A87-417B-8C89-18DDC6DF3046}" presName="sibTrans" presStyleLbl="sibTrans2D1" presStyleIdx="1" presStyleCnt="4"/>
      <dgm:spPr/>
      <dgm:t>
        <a:bodyPr/>
        <a:lstStyle/>
        <a:p>
          <a:endParaRPr lang="de-DE"/>
        </a:p>
      </dgm:t>
    </dgm:pt>
    <dgm:pt modelId="{07BF67C4-2C8F-4288-860F-D4FA00AC733C}" type="pres">
      <dgm:prSet presAssocID="{08DB0237-9E20-46C1-A89F-9FE8EB63EDF0}" presName="node" presStyleLbl="node1" presStyleIdx="2" presStyleCnt="4" custRadScaleRad="100022" custRadScaleInc="-3990">
        <dgm:presLayoutVars>
          <dgm:bulletEnabled val="1"/>
        </dgm:presLayoutVars>
      </dgm:prSet>
      <dgm:spPr/>
      <dgm:t>
        <a:bodyPr/>
        <a:lstStyle/>
        <a:p>
          <a:endParaRPr lang="de-DE"/>
        </a:p>
      </dgm:t>
    </dgm:pt>
    <dgm:pt modelId="{ABEC0B46-7172-4939-964D-D61BD2F9E306}" type="pres">
      <dgm:prSet presAssocID="{08DB0237-9E20-46C1-A89F-9FE8EB63EDF0}" presName="dummy" presStyleCnt="0"/>
      <dgm:spPr/>
    </dgm:pt>
    <dgm:pt modelId="{7FEA5BB8-A6CF-42CD-81BE-3242F4CE95DB}" type="pres">
      <dgm:prSet presAssocID="{5F156B4D-78C0-404E-B8B4-7EC719B1B7CA}" presName="sibTrans" presStyleLbl="sibTrans2D1" presStyleIdx="2" presStyleCnt="4"/>
      <dgm:spPr/>
      <dgm:t>
        <a:bodyPr/>
        <a:lstStyle/>
        <a:p>
          <a:endParaRPr lang="de-DE"/>
        </a:p>
      </dgm:t>
    </dgm:pt>
    <dgm:pt modelId="{F0FD57C1-AEC7-41BC-9B12-AC806C6A16E6}" type="pres">
      <dgm:prSet presAssocID="{0A71EE05-1C5D-4BAD-9830-F9D8D16F43FA}" presName="node" presStyleLbl="node1" presStyleIdx="3" presStyleCnt="4" custRadScaleRad="118955">
        <dgm:presLayoutVars>
          <dgm:bulletEnabled val="1"/>
        </dgm:presLayoutVars>
      </dgm:prSet>
      <dgm:spPr/>
      <dgm:t>
        <a:bodyPr/>
        <a:lstStyle/>
        <a:p>
          <a:endParaRPr lang="de-DE"/>
        </a:p>
      </dgm:t>
    </dgm:pt>
    <dgm:pt modelId="{11551677-EC2D-4510-B6FB-C5FC0A70C780}" type="pres">
      <dgm:prSet presAssocID="{0A71EE05-1C5D-4BAD-9830-F9D8D16F43FA}" presName="dummy" presStyleCnt="0"/>
      <dgm:spPr/>
    </dgm:pt>
    <dgm:pt modelId="{07FE65AD-4704-43CB-A5CB-B1AC31F6F1E5}" type="pres">
      <dgm:prSet presAssocID="{191DA33A-4CAA-4E18-BD13-8D70221C1424}" presName="sibTrans" presStyleLbl="sibTrans2D1" presStyleIdx="3" presStyleCnt="4"/>
      <dgm:spPr/>
      <dgm:t>
        <a:bodyPr/>
        <a:lstStyle/>
        <a:p>
          <a:endParaRPr lang="de-DE"/>
        </a:p>
      </dgm:t>
    </dgm:pt>
  </dgm:ptLst>
  <dgm:cxnLst>
    <dgm:cxn modelId="{E96E1158-27F5-4388-9AF2-D376F133268D}" srcId="{23827E8D-3553-433C-8FEB-39F2544EC330}" destId="{0A71EE05-1C5D-4BAD-9830-F9D8D16F43FA}" srcOrd="3" destOrd="0" parTransId="{C6C9307F-4247-4C44-A736-B0A4C215D0C1}" sibTransId="{191DA33A-4CAA-4E18-BD13-8D70221C1424}"/>
    <dgm:cxn modelId="{92B0806D-B131-44B8-BE4B-82EC4FA496C0}" srcId="{23827E8D-3553-433C-8FEB-39F2544EC330}" destId="{75587F9E-F299-4096-B2B5-4EB8FE874044}" srcOrd="1" destOrd="0" parTransId="{C062631D-3E72-4233-A107-D6C62C8206BB}" sibTransId="{FADC278C-9A87-417B-8C89-18DDC6DF3046}"/>
    <dgm:cxn modelId="{547FD37D-3A79-4F44-9AA1-B2F461D917C4}" type="presOf" srcId="{23827E8D-3553-433C-8FEB-39F2544EC330}" destId="{D0CA531B-DC75-4C30-B293-BAB3C96CB018}" srcOrd="0" destOrd="0" presId="urn:microsoft.com/office/officeart/2005/8/layout/radial6"/>
    <dgm:cxn modelId="{F710654F-1618-42B4-A5A1-EBDB7869B260}" type="presOf" srcId="{75587F9E-F299-4096-B2B5-4EB8FE874044}" destId="{03921489-BB61-47EC-9B8C-48C5625E6A91}" srcOrd="0" destOrd="0" presId="urn:microsoft.com/office/officeart/2005/8/layout/radial6"/>
    <dgm:cxn modelId="{C1AA0509-88DE-45A1-9D3D-0D30C96D76C7}" type="presOf" srcId="{A69E5EEC-7EFA-44F8-9E10-01C0D629EAB6}" destId="{C002793B-BE29-4666-AD85-9FAA3860263E}" srcOrd="0" destOrd="0" presId="urn:microsoft.com/office/officeart/2005/8/layout/radial6"/>
    <dgm:cxn modelId="{89F3EA0F-8C56-40D6-ADD6-3D03FA0CDD2C}" srcId="{23827E8D-3553-433C-8FEB-39F2544EC330}" destId="{A7427E57-8808-4BB0-A0F1-BDB573552ADD}" srcOrd="0" destOrd="0" parTransId="{55A5B455-33EA-4B2A-A8EA-ED1DFF87B409}" sibTransId="{6A0F6305-EA0B-4543-9FDC-AFC0AB04DF41}"/>
    <dgm:cxn modelId="{97E81E6D-6C5A-4A85-93B4-A8A03DDBF7D4}" type="presOf" srcId="{191DA33A-4CAA-4E18-BD13-8D70221C1424}" destId="{07FE65AD-4704-43CB-A5CB-B1AC31F6F1E5}" srcOrd="0" destOrd="0" presId="urn:microsoft.com/office/officeart/2005/8/layout/radial6"/>
    <dgm:cxn modelId="{DA09D7CE-3566-4400-96F1-D10379B1E067}" type="presOf" srcId="{08DB0237-9E20-46C1-A89F-9FE8EB63EDF0}" destId="{07BF67C4-2C8F-4288-860F-D4FA00AC733C}" srcOrd="0" destOrd="0" presId="urn:microsoft.com/office/officeart/2005/8/layout/radial6"/>
    <dgm:cxn modelId="{DC7B43D7-6D83-4100-A42C-27D590832236}" type="presOf" srcId="{0A71EE05-1C5D-4BAD-9830-F9D8D16F43FA}" destId="{F0FD57C1-AEC7-41BC-9B12-AC806C6A16E6}" srcOrd="0" destOrd="0" presId="urn:microsoft.com/office/officeart/2005/8/layout/radial6"/>
    <dgm:cxn modelId="{419A297A-0EC5-4FE7-978C-D9236C67CF5A}" srcId="{A69E5EEC-7EFA-44F8-9E10-01C0D629EAB6}" destId="{23827E8D-3553-433C-8FEB-39F2544EC330}" srcOrd="0" destOrd="0" parTransId="{7E30C516-B29F-487A-84B1-9A60599856AE}" sibTransId="{23103124-D501-497C-809A-F230F0625D79}"/>
    <dgm:cxn modelId="{78883AB0-FEB6-493E-A3DD-3367BC375546}" type="presOf" srcId="{5F156B4D-78C0-404E-B8B4-7EC719B1B7CA}" destId="{7FEA5BB8-A6CF-42CD-81BE-3242F4CE95DB}" srcOrd="0" destOrd="0" presId="urn:microsoft.com/office/officeart/2005/8/layout/radial6"/>
    <dgm:cxn modelId="{8DE56E31-2717-47C9-BE38-E7D401782A65}" srcId="{23827E8D-3553-433C-8FEB-39F2544EC330}" destId="{08DB0237-9E20-46C1-A89F-9FE8EB63EDF0}" srcOrd="2" destOrd="0" parTransId="{F39402F6-2D79-424F-BA40-8D22D7F43A0B}" sibTransId="{5F156B4D-78C0-404E-B8B4-7EC719B1B7CA}"/>
    <dgm:cxn modelId="{1F874208-CC90-43BD-85EE-54A02A6407B7}" type="presOf" srcId="{6A0F6305-EA0B-4543-9FDC-AFC0AB04DF41}" destId="{ED968A2B-B7B5-4753-A0E1-6B11E5A46374}" srcOrd="0" destOrd="0" presId="urn:microsoft.com/office/officeart/2005/8/layout/radial6"/>
    <dgm:cxn modelId="{DB485BF7-C43F-4793-A21B-025BD34AD9BF}" type="presOf" srcId="{A7427E57-8808-4BB0-A0F1-BDB573552ADD}" destId="{215FFDB0-C420-4B22-8E47-7A5380005B0F}" srcOrd="0" destOrd="0" presId="urn:microsoft.com/office/officeart/2005/8/layout/radial6"/>
    <dgm:cxn modelId="{25D7F84C-16B1-4C41-B9FE-71584543101E}" type="presOf" srcId="{FADC278C-9A87-417B-8C89-18DDC6DF3046}" destId="{D47907C3-37C2-46F6-AD9A-2B3C648D7763}" srcOrd="0" destOrd="0" presId="urn:microsoft.com/office/officeart/2005/8/layout/radial6"/>
    <dgm:cxn modelId="{7A442C28-5D37-4640-8F35-3BE62C78B8DF}" type="presParOf" srcId="{C002793B-BE29-4666-AD85-9FAA3860263E}" destId="{D0CA531B-DC75-4C30-B293-BAB3C96CB018}" srcOrd="0" destOrd="0" presId="urn:microsoft.com/office/officeart/2005/8/layout/radial6"/>
    <dgm:cxn modelId="{918BFEF2-0529-48E5-B30E-6D0B70A187A8}" type="presParOf" srcId="{C002793B-BE29-4666-AD85-9FAA3860263E}" destId="{215FFDB0-C420-4B22-8E47-7A5380005B0F}" srcOrd="1" destOrd="0" presId="urn:microsoft.com/office/officeart/2005/8/layout/radial6"/>
    <dgm:cxn modelId="{A68F415F-1BD0-4788-B73F-EF8CBEAC9D80}" type="presParOf" srcId="{C002793B-BE29-4666-AD85-9FAA3860263E}" destId="{F960F35D-CFF4-4E0A-B576-7D42CC99F499}" srcOrd="2" destOrd="0" presId="urn:microsoft.com/office/officeart/2005/8/layout/radial6"/>
    <dgm:cxn modelId="{E414A1D2-EA4E-4700-A1B4-BB8C31F3A87F}" type="presParOf" srcId="{C002793B-BE29-4666-AD85-9FAA3860263E}" destId="{ED968A2B-B7B5-4753-A0E1-6B11E5A46374}" srcOrd="3" destOrd="0" presId="urn:microsoft.com/office/officeart/2005/8/layout/radial6"/>
    <dgm:cxn modelId="{66D7418E-A74C-4E79-A103-C5A45D6E1B36}" type="presParOf" srcId="{C002793B-BE29-4666-AD85-9FAA3860263E}" destId="{03921489-BB61-47EC-9B8C-48C5625E6A91}" srcOrd="4" destOrd="0" presId="urn:microsoft.com/office/officeart/2005/8/layout/radial6"/>
    <dgm:cxn modelId="{0C2B67B0-AD3B-4A38-B6CE-3AA269184C78}" type="presParOf" srcId="{C002793B-BE29-4666-AD85-9FAA3860263E}" destId="{A6A5D7EB-7653-4030-AECF-5A6B9649CA8D}" srcOrd="5" destOrd="0" presId="urn:microsoft.com/office/officeart/2005/8/layout/radial6"/>
    <dgm:cxn modelId="{9D67F613-370B-432F-9E13-09A86E446B10}" type="presParOf" srcId="{C002793B-BE29-4666-AD85-9FAA3860263E}" destId="{D47907C3-37C2-46F6-AD9A-2B3C648D7763}" srcOrd="6" destOrd="0" presId="urn:microsoft.com/office/officeart/2005/8/layout/radial6"/>
    <dgm:cxn modelId="{6E98EE5F-812E-46F2-883E-A9D6CF04A750}" type="presParOf" srcId="{C002793B-BE29-4666-AD85-9FAA3860263E}" destId="{07BF67C4-2C8F-4288-860F-D4FA00AC733C}" srcOrd="7" destOrd="0" presId="urn:microsoft.com/office/officeart/2005/8/layout/radial6"/>
    <dgm:cxn modelId="{52865B08-1069-438A-A3A1-0C01A64BEDEF}" type="presParOf" srcId="{C002793B-BE29-4666-AD85-9FAA3860263E}" destId="{ABEC0B46-7172-4939-964D-D61BD2F9E306}" srcOrd="8" destOrd="0" presId="urn:microsoft.com/office/officeart/2005/8/layout/radial6"/>
    <dgm:cxn modelId="{00FBEE25-84DA-43CF-90C7-4E6FF1675304}" type="presParOf" srcId="{C002793B-BE29-4666-AD85-9FAA3860263E}" destId="{7FEA5BB8-A6CF-42CD-81BE-3242F4CE95DB}" srcOrd="9" destOrd="0" presId="urn:microsoft.com/office/officeart/2005/8/layout/radial6"/>
    <dgm:cxn modelId="{DA5BB299-1968-4876-B49B-E6ECE05651E8}" type="presParOf" srcId="{C002793B-BE29-4666-AD85-9FAA3860263E}" destId="{F0FD57C1-AEC7-41BC-9B12-AC806C6A16E6}" srcOrd="10" destOrd="0" presId="urn:microsoft.com/office/officeart/2005/8/layout/radial6"/>
    <dgm:cxn modelId="{BA008272-76C9-4EE8-90C4-49A64BFC450C}" type="presParOf" srcId="{C002793B-BE29-4666-AD85-9FAA3860263E}" destId="{11551677-EC2D-4510-B6FB-C5FC0A70C780}" srcOrd="11" destOrd="0" presId="urn:microsoft.com/office/officeart/2005/8/layout/radial6"/>
    <dgm:cxn modelId="{F599D110-2230-4FAF-B17B-FF74A1F4D3EF}" type="presParOf" srcId="{C002793B-BE29-4666-AD85-9FAA3860263E}" destId="{07FE65AD-4704-43CB-A5CB-B1AC31F6F1E5}"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E65AD-4704-43CB-A5CB-B1AC31F6F1E5}">
      <dsp:nvSpPr>
        <dsp:cNvPr id="0" name=""/>
        <dsp:cNvSpPr/>
      </dsp:nvSpPr>
      <dsp:spPr>
        <a:xfrm>
          <a:off x="804959" y="532793"/>
          <a:ext cx="3784713" cy="3784713"/>
        </a:xfrm>
        <a:prstGeom prst="blockArc">
          <a:avLst>
            <a:gd name="adj1" fmla="val 10737564"/>
            <a:gd name="adj2" fmla="val 16856169"/>
            <a:gd name="adj3" fmla="val 4638"/>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FEA5BB8-A6CF-42CD-81BE-3242F4CE95DB}">
      <dsp:nvSpPr>
        <dsp:cNvPr id="0" name=""/>
        <dsp:cNvSpPr/>
      </dsp:nvSpPr>
      <dsp:spPr>
        <a:xfrm>
          <a:off x="804798" y="607862"/>
          <a:ext cx="3784713" cy="3784713"/>
        </a:xfrm>
        <a:prstGeom prst="blockArc">
          <a:avLst>
            <a:gd name="adj1" fmla="val 4670209"/>
            <a:gd name="adj2" fmla="val 10877185"/>
            <a:gd name="adj3" fmla="val 4638"/>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47907C3-37C2-46F6-AD9A-2B3C648D7763}">
      <dsp:nvSpPr>
        <dsp:cNvPr id="0" name=""/>
        <dsp:cNvSpPr/>
      </dsp:nvSpPr>
      <dsp:spPr>
        <a:xfrm>
          <a:off x="1428853" y="581312"/>
          <a:ext cx="3784713" cy="3784713"/>
        </a:xfrm>
        <a:prstGeom prst="blockArc">
          <a:avLst>
            <a:gd name="adj1" fmla="val 21572198"/>
            <a:gd name="adj2" fmla="val 5837457"/>
            <a:gd name="adj3" fmla="val 4638"/>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D968A2B-B7B5-4753-A0E1-6B11E5A46374}">
      <dsp:nvSpPr>
        <dsp:cNvPr id="0" name=""/>
        <dsp:cNvSpPr/>
      </dsp:nvSpPr>
      <dsp:spPr>
        <a:xfrm>
          <a:off x="1428904" y="546053"/>
          <a:ext cx="3784713" cy="3784713"/>
        </a:xfrm>
        <a:prstGeom prst="blockArc">
          <a:avLst>
            <a:gd name="adj1" fmla="val 15689927"/>
            <a:gd name="adj2" fmla="val 37772"/>
            <a:gd name="adj3" fmla="val 4638"/>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0CA531B-DC75-4C30-B293-BAB3C96CB018}">
      <dsp:nvSpPr>
        <dsp:cNvPr id="0" name=""/>
        <dsp:cNvSpPr/>
      </dsp:nvSpPr>
      <dsp:spPr>
        <a:xfrm>
          <a:off x="2177355" y="1588075"/>
          <a:ext cx="1741289" cy="174128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de-DE" sz="1700" b="1" kern="1200" dirty="0" smtClean="0"/>
            <a:t>Flüchtlings-kinder und -familien</a:t>
          </a:r>
          <a:endParaRPr lang="de-DE" sz="1700" b="1" kern="1200" dirty="0"/>
        </a:p>
      </dsp:txBody>
      <dsp:txXfrm>
        <a:off x="2432361" y="1843081"/>
        <a:ext cx="1231277" cy="1231277"/>
      </dsp:txXfrm>
    </dsp:sp>
    <dsp:sp modelId="{215FFDB0-C420-4B22-8E47-7A5380005B0F}">
      <dsp:nvSpPr>
        <dsp:cNvPr id="0" name=""/>
        <dsp:cNvSpPr/>
      </dsp:nvSpPr>
      <dsp:spPr>
        <a:xfrm>
          <a:off x="2438548" y="792"/>
          <a:ext cx="1218902" cy="121890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de-DE" sz="1500" b="1" kern="1200" dirty="0" err="1" smtClean="0">
              <a:solidFill>
                <a:schemeClr val="accent6">
                  <a:lumMod val="20000"/>
                  <a:lumOff val="80000"/>
                </a:schemeClr>
              </a:solidFill>
            </a:rPr>
            <a:t>Unbe-gleitete</a:t>
          </a:r>
          <a:endParaRPr lang="de-DE" sz="1500" b="1" kern="1200" dirty="0">
            <a:solidFill>
              <a:schemeClr val="accent6">
                <a:lumMod val="20000"/>
                <a:lumOff val="80000"/>
              </a:schemeClr>
            </a:solidFill>
          </a:endParaRPr>
        </a:p>
      </dsp:txBody>
      <dsp:txXfrm>
        <a:off x="2617052" y="179296"/>
        <a:ext cx="861894" cy="861894"/>
      </dsp:txXfrm>
    </dsp:sp>
    <dsp:sp modelId="{03921489-BB61-47EC-9B8C-48C5625E6A91}">
      <dsp:nvSpPr>
        <dsp:cNvPr id="0" name=""/>
        <dsp:cNvSpPr/>
      </dsp:nvSpPr>
      <dsp:spPr>
        <a:xfrm>
          <a:off x="4560174" y="1849268"/>
          <a:ext cx="1218902" cy="1218902"/>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de-DE" sz="1500" b="1" kern="1200" dirty="0" smtClean="0">
              <a:solidFill>
                <a:schemeClr val="accent2"/>
              </a:solidFill>
            </a:rPr>
            <a:t>Frühe Hilfen</a:t>
          </a:r>
          <a:endParaRPr lang="de-DE" sz="1500" b="1" kern="1200" dirty="0">
            <a:solidFill>
              <a:schemeClr val="accent2"/>
            </a:solidFill>
          </a:endParaRPr>
        </a:p>
      </dsp:txBody>
      <dsp:txXfrm>
        <a:off x="4738678" y="2027772"/>
        <a:ext cx="861894" cy="861894"/>
      </dsp:txXfrm>
    </dsp:sp>
    <dsp:sp modelId="{07BF67C4-2C8F-4288-860F-D4FA00AC733C}">
      <dsp:nvSpPr>
        <dsp:cNvPr id="0" name=""/>
        <dsp:cNvSpPr/>
      </dsp:nvSpPr>
      <dsp:spPr>
        <a:xfrm>
          <a:off x="2477172" y="3697748"/>
          <a:ext cx="1218902" cy="1218902"/>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de-DE" sz="1500" b="1" kern="1200" dirty="0" smtClean="0"/>
            <a:t>Bildung</a:t>
          </a:r>
          <a:endParaRPr lang="de-DE" sz="1500" b="1" kern="1200" dirty="0"/>
        </a:p>
      </dsp:txBody>
      <dsp:txXfrm>
        <a:off x="2655676" y="3876252"/>
        <a:ext cx="861894" cy="861894"/>
      </dsp:txXfrm>
    </dsp:sp>
    <dsp:sp modelId="{F0FD57C1-AEC7-41BC-9B12-AC806C6A16E6}">
      <dsp:nvSpPr>
        <dsp:cNvPr id="0" name=""/>
        <dsp:cNvSpPr/>
      </dsp:nvSpPr>
      <dsp:spPr>
        <a:xfrm>
          <a:off x="239693" y="1849268"/>
          <a:ext cx="1218902" cy="1218902"/>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de-DE" sz="1500" b="1" kern="1200" dirty="0" smtClean="0">
              <a:solidFill>
                <a:schemeClr val="accent4">
                  <a:lumMod val="75000"/>
                </a:schemeClr>
              </a:solidFill>
            </a:rPr>
            <a:t>Jugend-arbeit</a:t>
          </a:r>
          <a:endParaRPr lang="de-DE" sz="1500" b="1" kern="1200" dirty="0">
            <a:solidFill>
              <a:schemeClr val="accent4">
                <a:lumMod val="75000"/>
              </a:schemeClr>
            </a:solidFill>
          </a:endParaRPr>
        </a:p>
      </dsp:txBody>
      <dsp:txXfrm>
        <a:off x="418197" y="2027772"/>
        <a:ext cx="861894" cy="86189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1"/>
            <a:ext cx="2890665"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de-DE"/>
          </a:p>
        </p:txBody>
      </p:sp>
      <p:sp>
        <p:nvSpPr>
          <p:cNvPr id="5123" name="Rectangle 3"/>
          <p:cNvSpPr>
            <a:spLocks noGrp="1" noChangeArrowheads="1"/>
          </p:cNvSpPr>
          <p:nvPr>
            <p:ph type="dt" idx="1"/>
          </p:nvPr>
        </p:nvSpPr>
        <p:spPr bwMode="auto">
          <a:xfrm>
            <a:off x="3778423" y="1"/>
            <a:ext cx="2890665"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de-DE"/>
          </a:p>
        </p:txBody>
      </p:sp>
      <p:sp>
        <p:nvSpPr>
          <p:cNvPr id="98308"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889316" y="4715113"/>
            <a:ext cx="4890457" cy="446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5126" name="Rectangle 6"/>
          <p:cNvSpPr>
            <a:spLocks noGrp="1" noChangeArrowheads="1"/>
          </p:cNvSpPr>
          <p:nvPr>
            <p:ph type="ftr" sz="quarter" idx="4"/>
          </p:nvPr>
        </p:nvSpPr>
        <p:spPr bwMode="auto">
          <a:xfrm>
            <a:off x="0" y="9430226"/>
            <a:ext cx="2890665"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de-DE"/>
          </a:p>
        </p:txBody>
      </p:sp>
      <p:sp>
        <p:nvSpPr>
          <p:cNvPr id="5127" name="Rectangle 7"/>
          <p:cNvSpPr>
            <a:spLocks noGrp="1" noChangeArrowheads="1"/>
          </p:cNvSpPr>
          <p:nvPr>
            <p:ph type="sldNum" sz="quarter" idx="5"/>
          </p:nvPr>
        </p:nvSpPr>
        <p:spPr bwMode="auto">
          <a:xfrm>
            <a:off x="3778423" y="9430226"/>
            <a:ext cx="2890665"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58C7647D-F68E-438E-8825-C1E1AD7097C8}" type="slidenum">
              <a:rPr lang="de-DE"/>
              <a:pPr>
                <a:defRPr/>
              </a:pPr>
              <a:t>‹Nr.›</a:t>
            </a:fld>
            <a:endParaRPr lang="de-DE"/>
          </a:p>
        </p:txBody>
      </p:sp>
    </p:spTree>
    <p:extLst>
      <p:ext uri="{BB962C8B-B14F-4D97-AF65-F5344CB8AC3E}">
        <p14:creationId xmlns:p14="http://schemas.microsoft.com/office/powerpoint/2010/main" val="24092831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ln>
            <a:miter lim="800000"/>
            <a:headEnd/>
            <a:tailEnd/>
          </a:ln>
        </p:spPr>
        <p:txBody>
          <a:bodyPr/>
          <a:lstStyle/>
          <a:p>
            <a:pPr>
              <a:defRPr/>
            </a:pPr>
            <a:fld id="{ECEF2ECC-ACFE-4C31-AF45-1E5D233197BF}" type="slidenum">
              <a:rPr lang="de-DE" altLang="de-DE">
                <a:solidFill>
                  <a:prstClr val="black"/>
                </a:solidFill>
              </a:rPr>
              <a:pPr>
                <a:defRPr/>
              </a:pPr>
              <a:t>1</a:t>
            </a:fld>
            <a:endParaRPr lang="de-DE" altLang="de-DE">
              <a:solidFill>
                <a:prstClr val="black"/>
              </a:solidFill>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C7CE5D53-996F-40DB-A9D0-2F97D1502C16}" type="slidenum">
              <a:rPr lang="de-DE" altLang="de-DE" smtClean="0">
                <a:solidFill>
                  <a:srgbClr val="000000"/>
                </a:solidFill>
              </a:rPr>
              <a:pPr eaLnBrk="1" hangingPunct="1">
                <a:defRPr/>
              </a:pPr>
              <a:t>2</a:t>
            </a:fld>
            <a:endParaRPr lang="de-DE" altLang="de-DE" smtClean="0">
              <a:solidFill>
                <a:srgbClr val="000000"/>
              </a:solidFill>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889316" y="4715113"/>
            <a:ext cx="4890457" cy="4809511"/>
          </a:xfrm>
          <a:noFill/>
        </p:spPr>
        <p:txBody>
          <a:bodyPr/>
          <a:lstStyle/>
          <a:p>
            <a:pPr eaLnBrk="1" hangingPunct="1"/>
            <a:endParaRPr lang="de-DE" altLang="de-DE"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94184" y="4675287"/>
            <a:ext cx="6189644" cy="4467706"/>
          </a:xfrm>
        </p:spPr>
        <p:txBody>
          <a:bodyPr/>
          <a:lstStyle/>
          <a:p>
            <a:r>
              <a:rPr lang="de-DE" dirty="0" smtClean="0"/>
              <a:t>Vorgeschichte! Verteilungsverfahren der Erwachsenen konnte nicht einfach auf Kinder und Jugendliche übertragen werden – bei allen Maßnahmen der öffentlichen Gewalt, ist das Kindeswohl vorrangig zu berücksichtigen.</a:t>
            </a:r>
          </a:p>
          <a:p>
            <a:r>
              <a:rPr lang="de-DE" dirty="0"/>
              <a:t>Erstattungsansprüche für Jugendhilfe, die für im Ausland geborene Kinder und Jugendliche innerhalb eines Monats nach Einreise erbracht wurde, richten sich ab 1.11.2015 nur noch gegen das eigene Land </a:t>
            </a:r>
          </a:p>
          <a:p>
            <a:r>
              <a:rPr lang="de-DE" dirty="0"/>
              <a:t>Das BVerwG führt hierzu in einer aktuellen Entscheidung (19.08.2010, 5 C 14/09) aus: </a:t>
            </a:r>
          </a:p>
          <a:p>
            <a:r>
              <a:rPr lang="de-DE" dirty="0"/>
              <a:t>„An das </a:t>
            </a:r>
            <a:r>
              <a:rPr lang="de-DE" dirty="0" err="1"/>
              <a:t>Geltendmachen</a:t>
            </a:r>
            <a:r>
              <a:rPr lang="de-DE" dirty="0"/>
              <a:t> im Sinne des § 111 Satz 1 SGB X dürfen keine überzogenen formalen oder inhaltlichen Anforderungen gestellt werden, zumal es sich bei den am Erstattungsverfahren Beteiligten um Körperschaften des öffentlichen Rechts oder Behörden handelt, deren Vertreter Kenntnis von den jeweils in Betracht kommenden Leistungen besitzen. Bei dem </a:t>
            </a:r>
            <a:r>
              <a:rPr lang="de-DE" dirty="0" err="1"/>
              <a:t>Geltendmachen</a:t>
            </a:r>
            <a:r>
              <a:rPr lang="de-DE" dirty="0"/>
              <a:t> handelt es sich um eine empfangsbedürftige Willenserklärung, die mit Zugang beim Empfänger wirksam wird. Ein konkludentes </a:t>
            </a:r>
            <a:r>
              <a:rPr lang="de-DE" dirty="0" err="1"/>
              <a:t>Geltendmachen</a:t>
            </a:r>
            <a:r>
              <a:rPr lang="de-DE" dirty="0"/>
              <a:t> ist zulässig und ausreichend. Die inhaltlichen Anforderungen bestimmen sich nach dem Zweck des § 111 SGB X, möglichst rasch klare Verhältnisse darüber zu schaffen, ob eine Erstattungspflicht besteht. Aus diesem Grund erfordert das </a:t>
            </a:r>
            <a:r>
              <a:rPr lang="de-DE" dirty="0" err="1"/>
              <a:t>Geltendmachen</a:t>
            </a:r>
            <a:r>
              <a:rPr lang="de-DE" dirty="0"/>
              <a:t> ein unbedingtes Einfordern der Leistung. Ein bloß vorsorgliches Anmelden genügt nicht. </a:t>
            </a:r>
            <a:r>
              <a:rPr lang="de-DE" dirty="0" smtClean="0"/>
              <a:t>Geringere </a:t>
            </a:r>
            <a:r>
              <a:rPr lang="de-DE" dirty="0"/>
              <a:t>inhaltliche Anforderungen gelten, wenn der Erstattungsanspruch, was grundsätzlich zulässig ist, vor seiner Entstehung geltend gemacht wird. In einem derartigen Fall ist es erforderlich, aber auch ausreichend, wenn die Angaben über Art und Umfang der künftigen Leistungen allgemein unter Verwendung der Kenntnisse gemacht werden, die im Zeitpunkt des </a:t>
            </a:r>
            <a:r>
              <a:rPr lang="de-DE" dirty="0" err="1"/>
              <a:t>Geltendmachens</a:t>
            </a:r>
            <a:r>
              <a:rPr lang="de-DE" dirty="0"/>
              <a:t> vorhanden sind (vgl. zu Vorstehendem insgesamt BSG, Urteil vom 22. August 2000 - B 2 U 24/99 R - SozR 3-1300 § 111 Nr. 9 </a:t>
            </a:r>
            <a:r>
              <a:rPr lang="de-DE" dirty="0" err="1"/>
              <a:t>Rn</a:t>
            </a:r>
            <a:r>
              <a:rPr lang="de-DE" dirty="0"/>
              <a:t>. 17 ff. mit zahlreichen weiteren Nachweisen sowie Urteil vom 4. März 1993 - BVerwG 5 C 6.91 - </a:t>
            </a:r>
            <a:r>
              <a:rPr lang="de-DE" dirty="0" err="1"/>
              <a:t>BVerwGE</a:t>
            </a:r>
            <a:r>
              <a:rPr lang="de-DE" dirty="0"/>
              <a:t> 92, 167 168 = Buchholz 435.12 § 111 SGB X Nr. 2 &lt;S. 2&gt;).“ </a:t>
            </a:r>
          </a:p>
          <a:p>
            <a:r>
              <a:rPr lang="de-DE" dirty="0"/>
              <a:t>Es muss also mitgeteilt werden, dass und für welchen Hilfeempfänger welche Sozialleistungen gewährt werden </a:t>
            </a:r>
            <a:r>
              <a:rPr lang="de-DE" dirty="0" err="1"/>
              <a:t>bzw</a:t>
            </a:r>
            <a:r>
              <a:rPr lang="de-DE" dirty="0"/>
              <a:t> wurden und dass und für welche Leistungen Erstattung begehrt wird (BVerwG FEVS 54, 495). </a:t>
            </a:r>
          </a:p>
          <a:p>
            <a:endParaRPr lang="de-DE" dirty="0"/>
          </a:p>
        </p:txBody>
      </p:sp>
      <p:sp>
        <p:nvSpPr>
          <p:cNvPr id="4" name="Foliennummernplatzhalter 3"/>
          <p:cNvSpPr>
            <a:spLocks noGrp="1"/>
          </p:cNvSpPr>
          <p:nvPr>
            <p:ph type="sldNum" sz="quarter" idx="10"/>
          </p:nvPr>
        </p:nvSpPr>
        <p:spPr/>
        <p:txBody>
          <a:bodyPr/>
          <a:lstStyle/>
          <a:p>
            <a:pPr>
              <a:defRPr/>
            </a:pPr>
            <a:fld id="{58C7647D-F68E-438E-8825-C1E1AD7097C8}" type="slidenum">
              <a:rPr lang="de-DE" smtClean="0"/>
              <a:pPr>
                <a:defRPr/>
              </a:pPr>
              <a:t>3</a:t>
            </a:fld>
            <a:endParaRPr lang="de-DE"/>
          </a:p>
        </p:txBody>
      </p:sp>
    </p:spTree>
    <p:extLst>
      <p:ext uri="{BB962C8B-B14F-4D97-AF65-F5344CB8AC3E}">
        <p14:creationId xmlns:p14="http://schemas.microsoft.com/office/powerpoint/2010/main" val="2268544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Rechtliche Vertretung unter Beteiligung des Kindes und Berücksichtigung des mutmaßlichen Willens der PSB/EB</a:t>
            </a:r>
            <a:endParaRPr lang="de-DE" dirty="0"/>
          </a:p>
        </p:txBody>
      </p:sp>
      <p:sp>
        <p:nvSpPr>
          <p:cNvPr id="4" name="Foliennummernplatzhalter 3"/>
          <p:cNvSpPr>
            <a:spLocks noGrp="1"/>
          </p:cNvSpPr>
          <p:nvPr>
            <p:ph type="sldNum" sz="quarter" idx="10"/>
          </p:nvPr>
        </p:nvSpPr>
        <p:spPr/>
        <p:txBody>
          <a:bodyPr/>
          <a:lstStyle/>
          <a:p>
            <a:pPr>
              <a:defRPr/>
            </a:pPr>
            <a:fld id="{58C7647D-F68E-438E-8825-C1E1AD7097C8}" type="slidenum">
              <a:rPr lang="de-DE" smtClean="0"/>
              <a:pPr>
                <a:defRPr/>
              </a:pPr>
              <a:t>4</a:t>
            </a:fld>
            <a:endParaRPr lang="de-DE"/>
          </a:p>
        </p:txBody>
      </p:sp>
    </p:spTree>
    <p:extLst>
      <p:ext uri="{BB962C8B-B14F-4D97-AF65-F5344CB8AC3E}">
        <p14:creationId xmlns:p14="http://schemas.microsoft.com/office/powerpoint/2010/main" val="3187441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 Familienausschuss hat diese Bitte in seiner Beschlussempfehlung aufgenommen -&gt; Ergebnis § 42f SGB VIII, allerdings keine Bindungswirkung gegenüber dritten Behörden</a:t>
            </a:r>
          </a:p>
          <a:p>
            <a:endParaRPr lang="de-DE" dirty="0"/>
          </a:p>
          <a:p>
            <a:r>
              <a:rPr lang="de-DE" dirty="0" smtClean="0"/>
              <a:t>„</a:t>
            </a:r>
            <a:r>
              <a:rPr lang="de-DE" dirty="0"/>
              <a:t>Eine qualifizierte Inaugenscheinnahme würdigt den 	Gesamteindruck, der neben dem äußeren Erscheinungsbild 	insbesondere die Bewertung der im Gespräch gewonnenen 	Information zum Entwicklungsstand umfasst</a:t>
            </a:r>
            <a:r>
              <a:rPr lang="de-DE" dirty="0" smtClean="0"/>
              <a:t>.“</a:t>
            </a:r>
          </a:p>
          <a:p>
            <a:pPr marL="0" lvl="2"/>
            <a:r>
              <a:rPr lang="de-DE" sz="2000" dirty="0">
                <a:sym typeface="Wingdings" panose="05000000000000000000" pitchFamily="2" charset="2"/>
              </a:rPr>
              <a:t>Dabei sind die schonendsten und zuverlässigsten Methoden von qualifizierten medizinischen Fachkräfte durchzuführen -&gt; keine Genitaluntersuchungen </a:t>
            </a:r>
            <a:r>
              <a:rPr lang="de-DE" sz="2000" dirty="0" err="1">
                <a:sym typeface="Wingdings" panose="05000000000000000000" pitchFamily="2" charset="2"/>
              </a:rPr>
              <a:t>u.ä.</a:t>
            </a:r>
            <a:endParaRPr lang="de-DE" sz="2000" dirty="0">
              <a:sym typeface="Wingdings" panose="05000000000000000000" pitchFamily="2" charset="2"/>
            </a:endParaRPr>
          </a:p>
          <a:p>
            <a:endParaRPr lang="de-DE" dirty="0"/>
          </a:p>
          <a:p>
            <a:r>
              <a:rPr lang="de-DE" dirty="0" smtClean="0"/>
              <a:t>JA kann Aufgabenerfüllung verweigern, wenn sich der Betroffene weigert sich einer solchen Untersuchung zu unterziehen</a:t>
            </a:r>
          </a:p>
          <a:p>
            <a:endParaRPr lang="de-DE" dirty="0"/>
          </a:p>
          <a:p>
            <a:r>
              <a:rPr lang="de-DE" dirty="0" smtClean="0"/>
              <a:t>Die Verweigerung der Mitwirkung darf nicht reflexartig zur Annahme der Volljährigkeit führen, das JA hat hier eine Ermessensentscheidung zu treffen – keine sachfremden Erwägungen </a:t>
            </a:r>
            <a:endParaRPr lang="de-DE" dirty="0"/>
          </a:p>
        </p:txBody>
      </p:sp>
      <p:sp>
        <p:nvSpPr>
          <p:cNvPr id="4" name="Foliennummernplatzhalter 3"/>
          <p:cNvSpPr>
            <a:spLocks noGrp="1"/>
          </p:cNvSpPr>
          <p:nvPr>
            <p:ph type="sldNum" sz="quarter" idx="10"/>
          </p:nvPr>
        </p:nvSpPr>
        <p:spPr/>
        <p:txBody>
          <a:bodyPr/>
          <a:lstStyle/>
          <a:p>
            <a:pPr>
              <a:defRPr/>
            </a:pPr>
            <a:fld id="{58C7647D-F68E-438E-8825-C1E1AD7097C8}" type="slidenum">
              <a:rPr lang="de-DE" smtClean="0"/>
              <a:pPr>
                <a:defRPr/>
              </a:pPr>
              <a:t>5</a:t>
            </a:fld>
            <a:endParaRPr lang="de-DE"/>
          </a:p>
        </p:txBody>
      </p:sp>
    </p:spTree>
    <p:extLst>
      <p:ext uri="{BB962C8B-B14F-4D97-AF65-F5344CB8AC3E}">
        <p14:creationId xmlns:p14="http://schemas.microsoft.com/office/powerpoint/2010/main" val="786820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Werktage: § 7 Abs. 3: Werktage </a:t>
            </a:r>
            <a:r>
              <a:rPr lang="de-DE" dirty="0" err="1" smtClean="0"/>
              <a:t>iSd</a:t>
            </a:r>
            <a:r>
              <a:rPr lang="de-DE" dirty="0" smtClean="0"/>
              <a:t> §§ 42a-42c sind die Wochentage Montag bis Freitag, ausgenommen sind gesetzliche Feiertage</a:t>
            </a:r>
            <a:endParaRPr lang="de-DE" dirty="0"/>
          </a:p>
        </p:txBody>
      </p:sp>
      <p:sp>
        <p:nvSpPr>
          <p:cNvPr id="4" name="Foliennummernplatzhalter 3"/>
          <p:cNvSpPr>
            <a:spLocks noGrp="1"/>
          </p:cNvSpPr>
          <p:nvPr>
            <p:ph type="sldNum" sz="quarter" idx="10"/>
          </p:nvPr>
        </p:nvSpPr>
        <p:spPr/>
        <p:txBody>
          <a:bodyPr/>
          <a:lstStyle/>
          <a:p>
            <a:pPr>
              <a:defRPr/>
            </a:pPr>
            <a:fld id="{58C7647D-F68E-438E-8825-C1E1AD7097C8}" type="slidenum">
              <a:rPr lang="de-DE" smtClean="0"/>
              <a:pPr>
                <a:defRPr/>
              </a:pPr>
              <a:t>7</a:t>
            </a:fld>
            <a:endParaRPr lang="de-DE"/>
          </a:p>
        </p:txBody>
      </p:sp>
    </p:spTree>
    <p:extLst>
      <p:ext uri="{BB962C8B-B14F-4D97-AF65-F5344CB8AC3E}">
        <p14:creationId xmlns:p14="http://schemas.microsoft.com/office/powerpoint/2010/main" val="1582271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Das muss der zuständigen Landesstelle aber angezeigt werden und in dem Fall ist nach einem Monat die Vormundbestellung zu veranlassen</a:t>
            </a:r>
            <a:endParaRPr lang="de-DE" dirty="0"/>
          </a:p>
        </p:txBody>
      </p:sp>
      <p:sp>
        <p:nvSpPr>
          <p:cNvPr id="4" name="Foliennummernplatzhalter 3"/>
          <p:cNvSpPr>
            <a:spLocks noGrp="1"/>
          </p:cNvSpPr>
          <p:nvPr>
            <p:ph type="sldNum" sz="quarter" idx="10"/>
          </p:nvPr>
        </p:nvSpPr>
        <p:spPr/>
        <p:txBody>
          <a:bodyPr/>
          <a:lstStyle/>
          <a:p>
            <a:pPr>
              <a:defRPr/>
            </a:pPr>
            <a:fld id="{58C7647D-F68E-438E-8825-C1E1AD7097C8}" type="slidenum">
              <a:rPr lang="de-DE" smtClean="0"/>
              <a:pPr>
                <a:defRPr/>
              </a:pPr>
              <a:t>8</a:t>
            </a:fld>
            <a:endParaRPr lang="de-DE"/>
          </a:p>
        </p:txBody>
      </p:sp>
    </p:spTree>
    <p:extLst>
      <p:ext uri="{BB962C8B-B14F-4D97-AF65-F5344CB8AC3E}">
        <p14:creationId xmlns:p14="http://schemas.microsoft.com/office/powerpoint/2010/main" val="2873023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Sensible Stelle, an der es auf gute Kooperation und die Entwicklung von Standards ankommt. Insbesondere ist es wichtig den Jugendlichen an dieser Stelle nochmal besonders mitzunehmen. Annahme und Abgabe wird für die Akzeptanz enorm sein. Vielleicht Ankunftsrituale entwickeln, eruieren wie lange die begleitende Fachkraft dabei sein soll etc…..</a:t>
            </a:r>
          </a:p>
          <a:p>
            <a:endParaRPr lang="de-DE" dirty="0"/>
          </a:p>
          <a:p>
            <a:r>
              <a:rPr lang="de-DE" dirty="0" smtClean="0"/>
              <a:t>Der Informationsfluss ist ebenfalls wichtig, wie kommt der Vormund an die bereits erhobenen Informationen? Die Aufgaben des vorl. JA sind mit der Abgabe nicht beendet. </a:t>
            </a:r>
            <a:endParaRPr lang="de-DE" dirty="0"/>
          </a:p>
        </p:txBody>
      </p:sp>
      <p:sp>
        <p:nvSpPr>
          <p:cNvPr id="4" name="Foliennummernplatzhalter 3"/>
          <p:cNvSpPr>
            <a:spLocks noGrp="1"/>
          </p:cNvSpPr>
          <p:nvPr>
            <p:ph type="sldNum" sz="quarter" idx="10"/>
          </p:nvPr>
        </p:nvSpPr>
        <p:spPr/>
        <p:txBody>
          <a:bodyPr/>
          <a:lstStyle/>
          <a:p>
            <a:pPr>
              <a:defRPr/>
            </a:pPr>
            <a:fld id="{58C7647D-F68E-438E-8825-C1E1AD7097C8}" type="slidenum">
              <a:rPr lang="de-DE" smtClean="0"/>
              <a:pPr>
                <a:defRPr/>
              </a:pPr>
              <a:t>11</a:t>
            </a:fld>
            <a:endParaRPr lang="de-DE"/>
          </a:p>
        </p:txBody>
      </p:sp>
    </p:spTree>
    <p:extLst>
      <p:ext uri="{BB962C8B-B14F-4D97-AF65-F5344CB8AC3E}">
        <p14:creationId xmlns:p14="http://schemas.microsoft.com/office/powerpoint/2010/main" val="775549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ln/>
        </p:spPr>
      </p:sp>
      <p:sp>
        <p:nvSpPr>
          <p:cNvPr id="4505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45060" name="Foliennummernplatzhalter 3"/>
          <p:cNvSpPr>
            <a:spLocks noGrp="1"/>
          </p:cNvSpPr>
          <p:nvPr>
            <p:ph type="sldNum" sz="quarter" idx="5"/>
          </p:nvPr>
        </p:nvSpPr>
        <p:spPr>
          <a:ln>
            <a:miter lim="800000"/>
            <a:headEnd/>
            <a:tailEnd/>
          </a:ln>
        </p:spPr>
        <p:txBody>
          <a:bodyPr/>
          <a:lstStyle/>
          <a:p>
            <a:pPr>
              <a:defRPr/>
            </a:pPr>
            <a:fld id="{E0835AB6-BD35-4C8C-9D4E-A9D74E75B48E}" type="slidenum">
              <a:rPr lang="de-DE">
                <a:solidFill>
                  <a:prstClr val="black"/>
                </a:solidFill>
              </a:rPr>
              <a:pPr>
                <a:defRPr/>
              </a:pPr>
              <a:t>13</a:t>
            </a:fld>
            <a:endParaRPr lang="de-DE">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lienbildplatzhalter 1"/>
          <p:cNvSpPr>
            <a:spLocks noGrp="1" noRot="1" noChangeAspect="1" noTextEdit="1"/>
          </p:cNvSpPr>
          <p:nvPr>
            <p:ph type="sldImg"/>
          </p:nvPr>
        </p:nvSpPr>
        <p:spPr>
          <a:ln/>
        </p:spPr>
      </p:sp>
      <p:sp>
        <p:nvSpPr>
          <p:cNvPr id="67587"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67588" name="Foliennummernplatzhalter 3"/>
          <p:cNvSpPr>
            <a:spLocks noGrp="1"/>
          </p:cNvSpPr>
          <p:nvPr>
            <p:ph type="sldNum" sz="quarter" idx="5"/>
          </p:nvPr>
        </p:nvSpPr>
        <p:spPr>
          <a:ln>
            <a:miter lim="800000"/>
            <a:headEnd/>
            <a:tailEnd/>
          </a:ln>
        </p:spPr>
        <p:txBody>
          <a:bodyPr/>
          <a:lstStyle/>
          <a:p>
            <a:pPr>
              <a:defRPr/>
            </a:pPr>
            <a:fld id="{0057F245-664A-4483-8160-18261D0A0768}" type="slidenum">
              <a:rPr lang="de-DE">
                <a:solidFill>
                  <a:prstClr val="black"/>
                </a:solidFill>
              </a:rPr>
              <a:pPr>
                <a:defRPr/>
              </a:pPr>
              <a:t>14</a:t>
            </a:fld>
            <a:endParaRPr lang="de-DE">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lienbildplatzhalter 1"/>
          <p:cNvSpPr>
            <a:spLocks noGrp="1" noRot="1" noChangeAspect="1" noTextEdit="1"/>
          </p:cNvSpPr>
          <p:nvPr>
            <p:ph type="sldImg"/>
          </p:nvPr>
        </p:nvSpPr>
        <p:spPr>
          <a:ln/>
        </p:spPr>
      </p:sp>
      <p:sp>
        <p:nvSpPr>
          <p:cNvPr id="5529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55300" name="Foliennummernplatzhalter 3"/>
          <p:cNvSpPr>
            <a:spLocks noGrp="1"/>
          </p:cNvSpPr>
          <p:nvPr>
            <p:ph type="sldNum" sz="quarter" idx="5"/>
          </p:nvPr>
        </p:nvSpPr>
        <p:spPr>
          <a:ln>
            <a:miter lim="800000"/>
            <a:headEnd/>
            <a:tailEnd/>
          </a:ln>
        </p:spPr>
        <p:txBody>
          <a:bodyPr/>
          <a:lstStyle/>
          <a:p>
            <a:pPr>
              <a:defRPr/>
            </a:pPr>
            <a:fld id="{52DB4776-817F-4C4D-9989-7421F2DA630D}" type="slidenum">
              <a:rPr lang="de-DE">
                <a:solidFill>
                  <a:prstClr val="black"/>
                </a:solidFill>
              </a:rPr>
              <a:pPr>
                <a:defRPr/>
              </a:pPr>
              <a:t>15</a:t>
            </a:fld>
            <a:endParaRPr lang="de-DE">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lienbildplatzhalter 1"/>
          <p:cNvSpPr>
            <a:spLocks noGrp="1" noRot="1" noChangeAspect="1" noTextEdit="1"/>
          </p:cNvSpPr>
          <p:nvPr>
            <p:ph type="sldImg"/>
          </p:nvPr>
        </p:nvSpPr>
        <p:spPr>
          <a:ln/>
        </p:spPr>
      </p:sp>
      <p:sp>
        <p:nvSpPr>
          <p:cNvPr id="57347"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57348" name="Foliennummernplatzhalter 3"/>
          <p:cNvSpPr>
            <a:spLocks noGrp="1"/>
          </p:cNvSpPr>
          <p:nvPr>
            <p:ph type="sldNum" sz="quarter" idx="5"/>
          </p:nvPr>
        </p:nvSpPr>
        <p:spPr>
          <a:ln>
            <a:miter lim="800000"/>
            <a:headEnd/>
            <a:tailEnd/>
          </a:ln>
        </p:spPr>
        <p:txBody>
          <a:bodyPr/>
          <a:lstStyle/>
          <a:p>
            <a:pPr>
              <a:defRPr/>
            </a:pPr>
            <a:fld id="{CC7E0242-E321-44EF-98C7-CFE2962EC2C9}" type="slidenum">
              <a:rPr lang="de-DE">
                <a:solidFill>
                  <a:prstClr val="black"/>
                </a:solidFill>
              </a:rPr>
              <a:pPr>
                <a:defRPr/>
              </a:pPr>
              <a:t>16</a:t>
            </a:fld>
            <a:endParaRPr lang="de-DE">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a:ln/>
        </p:spPr>
      </p:sp>
      <p:sp>
        <p:nvSpPr>
          <p:cNvPr id="46083"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46084" name="Foliennummernplatzhalter 3"/>
          <p:cNvSpPr>
            <a:spLocks noGrp="1"/>
          </p:cNvSpPr>
          <p:nvPr>
            <p:ph type="sldNum" sz="quarter" idx="5"/>
          </p:nvPr>
        </p:nvSpPr>
        <p:spPr>
          <a:ln>
            <a:miter lim="800000"/>
            <a:headEnd/>
            <a:tailEnd/>
          </a:ln>
        </p:spPr>
        <p:txBody>
          <a:bodyPr/>
          <a:lstStyle/>
          <a:p>
            <a:pPr>
              <a:defRPr/>
            </a:pPr>
            <a:fld id="{4B110478-4556-4588-A8C3-0AB4D7FA6AD0}" type="slidenum">
              <a:rPr lang="de-DE">
                <a:solidFill>
                  <a:prstClr val="black"/>
                </a:solidFill>
              </a:rPr>
              <a:pPr>
                <a:defRPr/>
              </a:pPr>
              <a:t>17</a:t>
            </a:fld>
            <a:endParaRPr lang="de-DE">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lienbildplatzhalter 1"/>
          <p:cNvSpPr>
            <a:spLocks noGrp="1" noRot="1" noChangeAspect="1" noTextEdit="1"/>
          </p:cNvSpPr>
          <p:nvPr>
            <p:ph type="sldImg"/>
          </p:nvPr>
        </p:nvSpPr>
        <p:spPr>
          <a:ln/>
        </p:spPr>
      </p:sp>
      <p:sp>
        <p:nvSpPr>
          <p:cNvPr id="47107"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47108" name="Foliennummernplatzhalter 3"/>
          <p:cNvSpPr>
            <a:spLocks noGrp="1"/>
          </p:cNvSpPr>
          <p:nvPr>
            <p:ph type="sldNum" sz="quarter" idx="5"/>
          </p:nvPr>
        </p:nvSpPr>
        <p:spPr>
          <a:ln>
            <a:miter lim="800000"/>
            <a:headEnd/>
            <a:tailEnd/>
          </a:ln>
        </p:spPr>
        <p:txBody>
          <a:bodyPr/>
          <a:lstStyle/>
          <a:p>
            <a:pPr>
              <a:defRPr/>
            </a:pPr>
            <a:fld id="{7C8573E3-A78E-41B4-A2C3-AB635CA67F1F}" type="slidenum">
              <a:rPr lang="de-DE">
                <a:solidFill>
                  <a:prstClr val="black"/>
                </a:solidFill>
              </a:rPr>
              <a:pPr>
                <a:defRPr/>
              </a:pPr>
              <a:t>18</a:t>
            </a:fld>
            <a:endParaRPr lang="de-DE">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48132" name="Foliennummernplatzhalter 3"/>
          <p:cNvSpPr>
            <a:spLocks noGrp="1"/>
          </p:cNvSpPr>
          <p:nvPr>
            <p:ph type="sldNum" sz="quarter" idx="5"/>
          </p:nvPr>
        </p:nvSpPr>
        <p:spPr>
          <a:ln>
            <a:miter lim="800000"/>
            <a:headEnd/>
            <a:tailEnd/>
          </a:ln>
        </p:spPr>
        <p:txBody>
          <a:bodyPr/>
          <a:lstStyle/>
          <a:p>
            <a:pPr>
              <a:defRPr/>
            </a:pPr>
            <a:fld id="{CEC557C3-BB4F-48C8-AB0A-89F3991170B6}" type="slidenum">
              <a:rPr lang="de-DE">
                <a:solidFill>
                  <a:prstClr val="black"/>
                </a:solidFill>
              </a:rPr>
              <a:pPr>
                <a:defRPr/>
              </a:pPr>
              <a:t>19</a:t>
            </a:fld>
            <a:endParaRPr lang="de-DE">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lienbildplatzhalter 1"/>
          <p:cNvSpPr>
            <a:spLocks noGrp="1" noRot="1" noChangeAspect="1" noTextEdit="1"/>
          </p:cNvSpPr>
          <p:nvPr>
            <p:ph type="sldImg"/>
          </p:nvPr>
        </p:nvSpPr>
        <p:spPr>
          <a:ln/>
        </p:spPr>
      </p:sp>
      <p:sp>
        <p:nvSpPr>
          <p:cNvPr id="66563"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66564" name="Foliennummernplatzhalter 3"/>
          <p:cNvSpPr>
            <a:spLocks noGrp="1"/>
          </p:cNvSpPr>
          <p:nvPr>
            <p:ph type="sldNum" sz="quarter" idx="5"/>
          </p:nvPr>
        </p:nvSpPr>
        <p:spPr>
          <a:ln>
            <a:miter lim="800000"/>
            <a:headEnd/>
            <a:tailEnd/>
          </a:ln>
        </p:spPr>
        <p:txBody>
          <a:bodyPr/>
          <a:lstStyle/>
          <a:p>
            <a:pPr>
              <a:defRPr/>
            </a:pPr>
            <a:fld id="{B31B3013-D339-4EE3-94D3-C26F8BC9342D}" type="slidenum">
              <a:rPr lang="de-DE">
                <a:solidFill>
                  <a:prstClr val="black"/>
                </a:solidFill>
              </a:rPr>
              <a:pPr>
                <a:defRPr/>
              </a:pPr>
              <a:t>20</a:t>
            </a:fld>
            <a:endParaRPr lang="de-DE">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48132" name="Foliennummernplatzhalter 3"/>
          <p:cNvSpPr>
            <a:spLocks noGrp="1"/>
          </p:cNvSpPr>
          <p:nvPr>
            <p:ph type="sldNum" sz="quarter" idx="5"/>
          </p:nvPr>
        </p:nvSpPr>
        <p:spPr>
          <a:ln>
            <a:miter lim="800000"/>
            <a:headEnd/>
            <a:tailEnd/>
          </a:ln>
        </p:spPr>
        <p:txBody>
          <a:bodyPr/>
          <a:lstStyle/>
          <a:p>
            <a:pPr>
              <a:defRPr/>
            </a:pPr>
            <a:fld id="{CEC557C3-BB4F-48C8-AB0A-89F3991170B6}" type="slidenum">
              <a:rPr lang="de-DE">
                <a:solidFill>
                  <a:prstClr val="black"/>
                </a:solidFill>
              </a:rPr>
              <a:pPr>
                <a:defRPr/>
              </a:pPr>
              <a:t>21</a:t>
            </a:fld>
            <a:endParaRPr lang="de-DE">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ln/>
        </p:spPr>
      </p:sp>
      <p:sp>
        <p:nvSpPr>
          <p:cNvPr id="4505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45060" name="Foliennummernplatzhalter 3"/>
          <p:cNvSpPr>
            <a:spLocks noGrp="1"/>
          </p:cNvSpPr>
          <p:nvPr>
            <p:ph type="sldNum" sz="quarter" idx="5"/>
          </p:nvPr>
        </p:nvSpPr>
        <p:spPr>
          <a:ln>
            <a:miter lim="800000"/>
            <a:headEnd/>
            <a:tailEnd/>
          </a:ln>
        </p:spPr>
        <p:txBody>
          <a:bodyPr/>
          <a:lstStyle/>
          <a:p>
            <a:pPr>
              <a:defRPr/>
            </a:pPr>
            <a:fld id="{E0835AB6-BD35-4C8C-9D4E-A9D74E75B48E}" type="slidenum">
              <a:rPr lang="de-DE">
                <a:solidFill>
                  <a:prstClr val="black"/>
                </a:solidFill>
              </a:rPr>
              <a:pPr>
                <a:defRPr/>
              </a:pPr>
              <a:t>22</a:t>
            </a:fld>
            <a:endParaRPr lang="de-DE">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ln/>
        </p:spPr>
      </p:sp>
      <p:sp>
        <p:nvSpPr>
          <p:cNvPr id="4505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45060" name="Foliennummernplatzhalter 3"/>
          <p:cNvSpPr>
            <a:spLocks noGrp="1"/>
          </p:cNvSpPr>
          <p:nvPr>
            <p:ph type="sldNum" sz="quarter" idx="5"/>
          </p:nvPr>
        </p:nvSpPr>
        <p:spPr>
          <a:ln>
            <a:miter lim="800000"/>
            <a:headEnd/>
            <a:tailEnd/>
          </a:ln>
        </p:spPr>
        <p:txBody>
          <a:bodyPr/>
          <a:lstStyle/>
          <a:p>
            <a:pPr>
              <a:defRPr/>
            </a:pPr>
            <a:fld id="{E0835AB6-BD35-4C8C-9D4E-A9D74E75B48E}" type="slidenum">
              <a:rPr lang="de-DE">
                <a:solidFill>
                  <a:prstClr val="black"/>
                </a:solidFill>
              </a:rPr>
              <a:pPr>
                <a:defRPr/>
              </a:pPr>
              <a:t>23</a:t>
            </a:fld>
            <a:endParaRPr lang="de-DE">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ln/>
        </p:spPr>
      </p:sp>
      <p:sp>
        <p:nvSpPr>
          <p:cNvPr id="4505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Times New Roman" pitchFamily="18" charset="0"/>
            </a:endParaRPr>
          </a:p>
        </p:txBody>
      </p:sp>
      <p:sp>
        <p:nvSpPr>
          <p:cNvPr id="45060" name="Foliennummernplatzhalter 3"/>
          <p:cNvSpPr>
            <a:spLocks noGrp="1"/>
          </p:cNvSpPr>
          <p:nvPr>
            <p:ph type="sldNum" sz="quarter" idx="5"/>
          </p:nvPr>
        </p:nvSpPr>
        <p:spPr>
          <a:ln>
            <a:miter lim="800000"/>
            <a:headEnd/>
            <a:tailEnd/>
          </a:ln>
        </p:spPr>
        <p:txBody>
          <a:bodyPr/>
          <a:lstStyle/>
          <a:p>
            <a:pPr>
              <a:defRPr/>
            </a:pPr>
            <a:fld id="{E0835AB6-BD35-4C8C-9D4E-A9D74E75B48E}" type="slidenum">
              <a:rPr lang="de-DE">
                <a:solidFill>
                  <a:prstClr val="black"/>
                </a:solidFill>
              </a:rPr>
              <a:pPr>
                <a:defRPr/>
              </a:pPr>
              <a:t>24</a:t>
            </a:fld>
            <a:endParaRPr lang="de-DE">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1027"/>
          <p:cNvSpPr>
            <a:spLocks noChangeArrowheads="1"/>
          </p:cNvSpPr>
          <p:nvPr/>
        </p:nvSpPr>
        <p:spPr bwMode="auto">
          <a:xfrm>
            <a:off x="0" y="0"/>
            <a:ext cx="990600" cy="4876800"/>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de-DE" altLang="de-DE" sz="2400" smtClean="0">
              <a:latin typeface="Times New Roman" pitchFamily="18" charset="0"/>
              <a:cs typeface="+mn-cs"/>
            </a:endParaRPr>
          </a:p>
        </p:txBody>
      </p:sp>
      <p:grpSp>
        <p:nvGrpSpPr>
          <p:cNvPr id="5" name="Group 1028"/>
          <p:cNvGrpSpPr>
            <a:grpSpLocks/>
          </p:cNvGrpSpPr>
          <p:nvPr/>
        </p:nvGrpSpPr>
        <p:grpSpPr bwMode="auto">
          <a:xfrm>
            <a:off x="0" y="3505200"/>
            <a:ext cx="8763000" cy="2438400"/>
            <a:chOff x="0" y="2208"/>
            <a:chExt cx="5520" cy="1536"/>
          </a:xfrm>
        </p:grpSpPr>
        <p:sp>
          <p:nvSpPr>
            <p:cNvPr id="6" name="Rectangle 1029"/>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de-DE" altLang="de-DE" sz="2400" smtClean="0">
                <a:latin typeface="Times New Roman" pitchFamily="18" charset="0"/>
                <a:cs typeface="+mn-cs"/>
              </a:endParaRPr>
            </a:p>
          </p:txBody>
        </p:sp>
        <p:sp>
          <p:nvSpPr>
            <p:cNvPr id="7" name="Rectangle 1030"/>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de-DE" altLang="de-DE" sz="2400" smtClean="0">
                <a:latin typeface="Times New Roman" pitchFamily="18" charset="0"/>
                <a:cs typeface="+mn-cs"/>
              </a:endParaRPr>
            </a:p>
          </p:txBody>
        </p:sp>
        <p:sp>
          <p:nvSpPr>
            <p:cNvPr id="8" name="Line 1031"/>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grpSp>
      <p:pic>
        <p:nvPicPr>
          <p:cNvPr id="9" name="Picture 1040" descr="dijuf_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6000" y="0"/>
            <a:ext cx="17780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7" name="Rectangle 1035"/>
          <p:cNvSpPr>
            <a:spLocks noGrp="1" noChangeArrowheads="1"/>
          </p:cNvSpPr>
          <p:nvPr>
            <p:ph type="ctrTitle"/>
          </p:nvPr>
        </p:nvSpPr>
        <p:spPr>
          <a:xfrm>
            <a:off x="1600200" y="1295400"/>
            <a:ext cx="5486400" cy="2057400"/>
          </a:xfrm>
        </p:spPr>
        <p:txBody>
          <a:bodyPr/>
          <a:lstStyle>
            <a:lvl1pPr>
              <a:defRPr sz="4800"/>
            </a:lvl1pPr>
          </a:lstStyle>
          <a:p>
            <a:pPr lvl="0"/>
            <a:r>
              <a:rPr lang="de-DE" noProof="0" smtClean="0"/>
              <a:t>Titelmasterformat durch Klicken bearbeiten</a:t>
            </a:r>
          </a:p>
        </p:txBody>
      </p:sp>
      <p:sp>
        <p:nvSpPr>
          <p:cNvPr id="4108" name="Rectangle 1036"/>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de-DE" noProof="0" smtClean="0"/>
              <a:t>Formatvorlage des Untertitelmasters durch Klicken bearbeiten</a:t>
            </a:r>
          </a:p>
        </p:txBody>
      </p:sp>
      <p:sp>
        <p:nvSpPr>
          <p:cNvPr id="10" name="Rectangle 1037"/>
          <p:cNvSpPr>
            <a:spLocks noGrp="1" noChangeArrowheads="1"/>
          </p:cNvSpPr>
          <p:nvPr>
            <p:ph type="dt" sz="half" idx="10"/>
          </p:nvPr>
        </p:nvSpPr>
        <p:spPr>
          <a:xfrm>
            <a:off x="912813" y="6251575"/>
            <a:ext cx="1296987" cy="457200"/>
          </a:xfrm>
        </p:spPr>
        <p:txBody>
          <a:bodyPr/>
          <a:lstStyle>
            <a:lvl1pPr>
              <a:defRPr/>
            </a:lvl1pPr>
          </a:lstStyle>
          <a:p>
            <a:pPr>
              <a:defRPr/>
            </a:pPr>
            <a:endParaRPr lang="de-DE"/>
          </a:p>
        </p:txBody>
      </p:sp>
      <p:sp>
        <p:nvSpPr>
          <p:cNvPr id="11" name="Rectangle 1038"/>
          <p:cNvSpPr>
            <a:spLocks noGrp="1" noChangeArrowheads="1"/>
          </p:cNvSpPr>
          <p:nvPr>
            <p:ph type="ftr" sz="quarter" idx="11"/>
          </p:nvPr>
        </p:nvSpPr>
        <p:spPr>
          <a:xfrm>
            <a:off x="2438400" y="6248400"/>
            <a:ext cx="4800600" cy="457200"/>
          </a:xfrm>
        </p:spPr>
        <p:txBody>
          <a:bodyPr/>
          <a:lstStyle>
            <a:lvl1pPr>
              <a:defRPr/>
            </a:lvl1pPr>
          </a:lstStyle>
          <a:p>
            <a:pPr>
              <a:defRPr/>
            </a:pPr>
            <a:r>
              <a:rPr lang="de-DE"/>
              <a:t>Deutsches Institut für Jugendhilfe und Familienrecht e.V. (DIJuF)</a:t>
            </a:r>
          </a:p>
        </p:txBody>
      </p:sp>
      <p:sp>
        <p:nvSpPr>
          <p:cNvPr id="12" name="Rectangle 1039"/>
          <p:cNvSpPr>
            <a:spLocks noGrp="1" noChangeArrowheads="1"/>
          </p:cNvSpPr>
          <p:nvPr>
            <p:ph type="sldNum" sz="quarter" idx="12"/>
          </p:nvPr>
        </p:nvSpPr>
        <p:spPr>
          <a:xfrm>
            <a:off x="7467600" y="6248400"/>
            <a:ext cx="1219200" cy="457200"/>
          </a:xfrm>
        </p:spPr>
        <p:txBody>
          <a:bodyPr/>
          <a:lstStyle>
            <a:lvl1pPr>
              <a:defRPr/>
            </a:lvl1pPr>
          </a:lstStyle>
          <a:p>
            <a:pPr>
              <a:defRPr/>
            </a:pPr>
            <a:fld id="{B010A03C-44A4-4E01-8492-E4C8DAE325A4}" type="slidenum">
              <a:rPr lang="de-DE"/>
              <a:pPr>
                <a:defRPr/>
              </a:pPr>
              <a:t>‹Nr.›</a:t>
            </a:fld>
            <a:endParaRPr lang="de-DE"/>
          </a:p>
        </p:txBody>
      </p:sp>
    </p:spTree>
    <p:extLst>
      <p:ext uri="{BB962C8B-B14F-4D97-AF65-F5344CB8AC3E}">
        <p14:creationId xmlns:p14="http://schemas.microsoft.com/office/powerpoint/2010/main" val="1002688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FF55040D-0E5F-4982-ACBD-FC74E6E20839}" type="slidenum">
              <a:rPr lang="de-DE"/>
              <a:pPr>
                <a:defRPr/>
              </a:pPr>
              <a:t>‹Nr.›</a:t>
            </a:fld>
            <a:endParaRPr lang="de-DE"/>
          </a:p>
        </p:txBody>
      </p:sp>
    </p:spTree>
    <p:extLst>
      <p:ext uri="{BB962C8B-B14F-4D97-AF65-F5344CB8AC3E}">
        <p14:creationId xmlns:p14="http://schemas.microsoft.com/office/powerpoint/2010/main" val="2167100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8D732F88-F5E9-49F1-8170-BFE7870DE399}" type="slidenum">
              <a:rPr lang="de-DE"/>
              <a:pPr>
                <a:defRPr/>
              </a:pPr>
              <a:t>‹Nr.›</a:t>
            </a:fld>
            <a:endParaRPr lang="de-DE"/>
          </a:p>
        </p:txBody>
      </p:sp>
    </p:spTree>
    <p:extLst>
      <p:ext uri="{BB962C8B-B14F-4D97-AF65-F5344CB8AC3E}">
        <p14:creationId xmlns:p14="http://schemas.microsoft.com/office/powerpoint/2010/main" val="1498846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9"/>
          <p:cNvSpPr>
            <a:spLocks noGrp="1" noChangeArrowheads="1"/>
          </p:cNvSpPr>
          <p:nvPr>
            <p:ph type="dt" sz="half" idx="10"/>
          </p:nvPr>
        </p:nvSpPr>
        <p:spPr>
          <a:ln/>
        </p:spPr>
        <p:txBody>
          <a:bodyPr/>
          <a:lstStyle>
            <a:lvl1pPr>
              <a:defRPr/>
            </a:lvl1pPr>
          </a:lstStyle>
          <a:p>
            <a:pPr>
              <a:defRPr/>
            </a:pPr>
            <a:endParaRPr lang="de-DE"/>
          </a:p>
        </p:txBody>
      </p:sp>
      <p:sp>
        <p:nvSpPr>
          <p:cNvPr id="6"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68101FF5-C57A-484D-B662-B8E063243D8C}" type="slidenum">
              <a:rPr lang="de-DE"/>
              <a:pPr>
                <a:defRPr/>
              </a:pPr>
              <a:t>‹Nr.›</a:t>
            </a:fld>
            <a:endParaRPr lang="de-DE"/>
          </a:p>
        </p:txBody>
      </p:sp>
    </p:spTree>
    <p:extLst>
      <p:ext uri="{BB962C8B-B14F-4D97-AF65-F5344CB8AC3E}">
        <p14:creationId xmlns:p14="http://schemas.microsoft.com/office/powerpoint/2010/main" val="1605607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9"/>
          <p:cNvSpPr>
            <a:spLocks noGrp="1" noChangeArrowheads="1"/>
          </p:cNvSpPr>
          <p:nvPr>
            <p:ph type="dt" sz="half" idx="10"/>
          </p:nvPr>
        </p:nvSpPr>
        <p:spPr>
          <a:ln/>
        </p:spPr>
        <p:txBody>
          <a:bodyPr/>
          <a:lstStyle>
            <a:lvl1pPr>
              <a:defRPr/>
            </a:lvl1pPr>
          </a:lstStyle>
          <a:p>
            <a:pPr>
              <a:defRPr/>
            </a:pPr>
            <a:endParaRPr lang="de-DE"/>
          </a:p>
        </p:txBody>
      </p:sp>
      <p:sp>
        <p:nvSpPr>
          <p:cNvPr id="8"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9" name="Rectangle 11"/>
          <p:cNvSpPr>
            <a:spLocks noGrp="1" noChangeArrowheads="1"/>
          </p:cNvSpPr>
          <p:nvPr>
            <p:ph type="sldNum" sz="quarter" idx="12"/>
          </p:nvPr>
        </p:nvSpPr>
        <p:spPr>
          <a:ln/>
        </p:spPr>
        <p:txBody>
          <a:bodyPr/>
          <a:lstStyle>
            <a:lvl1pPr>
              <a:defRPr/>
            </a:lvl1pPr>
          </a:lstStyle>
          <a:p>
            <a:pPr>
              <a:defRPr/>
            </a:pPr>
            <a:fld id="{7714F804-0A0C-4333-8556-B3D461390334}" type="slidenum">
              <a:rPr lang="de-DE"/>
              <a:pPr>
                <a:defRPr/>
              </a:pPr>
              <a:t>‹Nr.›</a:t>
            </a:fld>
            <a:endParaRPr lang="de-DE"/>
          </a:p>
        </p:txBody>
      </p:sp>
    </p:spTree>
    <p:extLst>
      <p:ext uri="{BB962C8B-B14F-4D97-AF65-F5344CB8AC3E}">
        <p14:creationId xmlns:p14="http://schemas.microsoft.com/office/powerpoint/2010/main" val="312058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9"/>
          <p:cNvSpPr>
            <a:spLocks noGrp="1" noChangeArrowheads="1"/>
          </p:cNvSpPr>
          <p:nvPr>
            <p:ph type="dt" sz="half" idx="10"/>
          </p:nvPr>
        </p:nvSpPr>
        <p:spPr>
          <a:ln/>
        </p:spPr>
        <p:txBody>
          <a:bodyPr/>
          <a:lstStyle>
            <a:lvl1pPr>
              <a:defRPr/>
            </a:lvl1pPr>
          </a:lstStyle>
          <a:p>
            <a:pPr>
              <a:defRPr/>
            </a:pPr>
            <a:endParaRPr lang="de-DE"/>
          </a:p>
        </p:txBody>
      </p:sp>
      <p:sp>
        <p:nvSpPr>
          <p:cNvPr id="4"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5" name="Rectangle 11"/>
          <p:cNvSpPr>
            <a:spLocks noGrp="1" noChangeArrowheads="1"/>
          </p:cNvSpPr>
          <p:nvPr>
            <p:ph type="sldNum" sz="quarter" idx="12"/>
          </p:nvPr>
        </p:nvSpPr>
        <p:spPr>
          <a:ln/>
        </p:spPr>
        <p:txBody>
          <a:bodyPr/>
          <a:lstStyle>
            <a:lvl1pPr>
              <a:defRPr/>
            </a:lvl1pPr>
          </a:lstStyle>
          <a:p>
            <a:pPr>
              <a:defRPr/>
            </a:pPr>
            <a:fld id="{F8017F57-6BED-4CA4-A0C6-16A9F0915B7F}" type="slidenum">
              <a:rPr lang="de-DE"/>
              <a:pPr>
                <a:defRPr/>
              </a:pPr>
              <a:t>‹Nr.›</a:t>
            </a:fld>
            <a:endParaRPr lang="de-DE"/>
          </a:p>
        </p:txBody>
      </p:sp>
    </p:spTree>
    <p:extLst>
      <p:ext uri="{BB962C8B-B14F-4D97-AF65-F5344CB8AC3E}">
        <p14:creationId xmlns:p14="http://schemas.microsoft.com/office/powerpoint/2010/main" val="1218132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de-DE"/>
          </a:p>
        </p:txBody>
      </p:sp>
      <p:sp>
        <p:nvSpPr>
          <p:cNvPr id="3"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4" name="Rectangle 11"/>
          <p:cNvSpPr>
            <a:spLocks noGrp="1" noChangeArrowheads="1"/>
          </p:cNvSpPr>
          <p:nvPr>
            <p:ph type="sldNum" sz="quarter" idx="12"/>
          </p:nvPr>
        </p:nvSpPr>
        <p:spPr>
          <a:ln/>
        </p:spPr>
        <p:txBody>
          <a:bodyPr/>
          <a:lstStyle>
            <a:lvl1pPr>
              <a:defRPr/>
            </a:lvl1pPr>
          </a:lstStyle>
          <a:p>
            <a:pPr>
              <a:defRPr/>
            </a:pPr>
            <a:fld id="{B13CCCBC-94BB-427A-9B3F-F187AED682CD}" type="slidenum">
              <a:rPr lang="de-DE"/>
              <a:pPr>
                <a:defRPr/>
              </a:pPr>
              <a:t>‹Nr.›</a:t>
            </a:fld>
            <a:endParaRPr lang="de-DE"/>
          </a:p>
        </p:txBody>
      </p:sp>
    </p:spTree>
    <p:extLst>
      <p:ext uri="{BB962C8B-B14F-4D97-AF65-F5344CB8AC3E}">
        <p14:creationId xmlns:p14="http://schemas.microsoft.com/office/powerpoint/2010/main" val="126867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9"/>
          <p:cNvSpPr>
            <a:spLocks noGrp="1" noChangeArrowheads="1"/>
          </p:cNvSpPr>
          <p:nvPr>
            <p:ph type="dt" sz="half" idx="10"/>
          </p:nvPr>
        </p:nvSpPr>
        <p:spPr>
          <a:ln/>
        </p:spPr>
        <p:txBody>
          <a:bodyPr/>
          <a:lstStyle>
            <a:lvl1pPr>
              <a:defRPr/>
            </a:lvl1pPr>
          </a:lstStyle>
          <a:p>
            <a:pPr>
              <a:defRPr/>
            </a:pPr>
            <a:endParaRPr lang="de-DE"/>
          </a:p>
        </p:txBody>
      </p:sp>
      <p:sp>
        <p:nvSpPr>
          <p:cNvPr id="6"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4E753AE0-7755-4C16-B7CA-51EC04DC77C4}" type="slidenum">
              <a:rPr lang="de-DE"/>
              <a:pPr>
                <a:defRPr/>
              </a:pPr>
              <a:t>‹Nr.›</a:t>
            </a:fld>
            <a:endParaRPr lang="de-DE"/>
          </a:p>
        </p:txBody>
      </p:sp>
    </p:spTree>
    <p:extLst>
      <p:ext uri="{BB962C8B-B14F-4D97-AF65-F5344CB8AC3E}">
        <p14:creationId xmlns:p14="http://schemas.microsoft.com/office/powerpoint/2010/main" val="451640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9"/>
          <p:cNvSpPr>
            <a:spLocks noGrp="1" noChangeArrowheads="1"/>
          </p:cNvSpPr>
          <p:nvPr>
            <p:ph type="dt" sz="half" idx="10"/>
          </p:nvPr>
        </p:nvSpPr>
        <p:spPr>
          <a:ln/>
        </p:spPr>
        <p:txBody>
          <a:bodyPr/>
          <a:lstStyle>
            <a:lvl1pPr>
              <a:defRPr/>
            </a:lvl1pPr>
          </a:lstStyle>
          <a:p>
            <a:pPr>
              <a:defRPr/>
            </a:pPr>
            <a:endParaRPr lang="de-DE"/>
          </a:p>
        </p:txBody>
      </p:sp>
      <p:sp>
        <p:nvSpPr>
          <p:cNvPr id="6"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EBFB9F24-ABD8-4D57-AD6A-037974EDCE66}" type="slidenum">
              <a:rPr lang="de-DE"/>
              <a:pPr>
                <a:defRPr/>
              </a:pPr>
              <a:t>‹Nr.›</a:t>
            </a:fld>
            <a:endParaRPr lang="de-DE"/>
          </a:p>
        </p:txBody>
      </p:sp>
    </p:spTree>
    <p:extLst>
      <p:ext uri="{BB962C8B-B14F-4D97-AF65-F5344CB8AC3E}">
        <p14:creationId xmlns:p14="http://schemas.microsoft.com/office/powerpoint/2010/main" val="2458704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F4D9DFCE-5021-4996-8BFA-1CC5DEF713F5}" type="slidenum">
              <a:rPr lang="de-DE"/>
              <a:pPr>
                <a:defRPr/>
              </a:pPr>
              <a:t>‹Nr.›</a:t>
            </a:fld>
            <a:endParaRPr lang="de-DE"/>
          </a:p>
        </p:txBody>
      </p:sp>
    </p:spTree>
    <p:extLst>
      <p:ext uri="{BB962C8B-B14F-4D97-AF65-F5344CB8AC3E}">
        <p14:creationId xmlns:p14="http://schemas.microsoft.com/office/powerpoint/2010/main" val="3503702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3700" y="277813"/>
            <a:ext cx="1943100" cy="58531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914400" y="277813"/>
            <a:ext cx="5676900" cy="585311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1BDFDD63-F3D9-4FE5-BFC6-E369A2FDBAD1}" type="slidenum">
              <a:rPr lang="de-DE"/>
              <a:pPr>
                <a:defRPr/>
              </a:pPr>
              <a:t>‹Nr.›</a:t>
            </a:fld>
            <a:endParaRPr lang="de-DE"/>
          </a:p>
        </p:txBody>
      </p:sp>
    </p:spTree>
    <p:extLst>
      <p:ext uri="{BB962C8B-B14F-4D97-AF65-F5344CB8AC3E}">
        <p14:creationId xmlns:p14="http://schemas.microsoft.com/office/powerpoint/2010/main" val="388909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14400" y="277813"/>
            <a:ext cx="60198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914400" y="1600200"/>
            <a:ext cx="3810000" cy="453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9"/>
          <p:cNvSpPr>
            <a:spLocks noGrp="1" noChangeArrowheads="1"/>
          </p:cNvSpPr>
          <p:nvPr>
            <p:ph type="dt" sz="half" idx="10"/>
          </p:nvPr>
        </p:nvSpPr>
        <p:spPr>
          <a:ln/>
        </p:spPr>
        <p:txBody>
          <a:bodyPr/>
          <a:lstStyle>
            <a:lvl1pPr>
              <a:defRPr/>
            </a:lvl1pPr>
          </a:lstStyle>
          <a:p>
            <a:pPr>
              <a:defRPr/>
            </a:pPr>
            <a:endParaRPr lang="de-DE"/>
          </a:p>
        </p:txBody>
      </p:sp>
      <p:sp>
        <p:nvSpPr>
          <p:cNvPr id="6"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284CCDD4-CDF1-475B-9D7F-81B6699B4AA2}" type="slidenum">
              <a:rPr lang="de-DE"/>
              <a:pPr>
                <a:defRPr/>
              </a:pPr>
              <a:t>‹Nr.›</a:t>
            </a:fld>
            <a:endParaRPr lang="de-DE"/>
          </a:p>
        </p:txBody>
      </p:sp>
    </p:spTree>
    <p:extLst>
      <p:ext uri="{BB962C8B-B14F-4D97-AF65-F5344CB8AC3E}">
        <p14:creationId xmlns:p14="http://schemas.microsoft.com/office/powerpoint/2010/main" val="450505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914400" y="277813"/>
            <a:ext cx="6019800" cy="1143000"/>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914400" y="1600200"/>
            <a:ext cx="7772400" cy="4530725"/>
          </a:xfrm>
        </p:spPr>
        <p:txBody>
          <a:bodyPr/>
          <a:lstStyle/>
          <a:p>
            <a:pPr lvl="0"/>
            <a:endParaRPr lang="de-DE"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E0ADBF02-81C5-4B88-AB4A-B07A5E4C81DD}" type="slidenum">
              <a:rPr lang="de-DE"/>
              <a:pPr>
                <a:defRPr/>
              </a:pPr>
              <a:t>‹Nr.›</a:t>
            </a:fld>
            <a:endParaRPr lang="de-DE"/>
          </a:p>
        </p:txBody>
      </p:sp>
    </p:spTree>
    <p:extLst>
      <p:ext uri="{BB962C8B-B14F-4D97-AF65-F5344CB8AC3E}">
        <p14:creationId xmlns:p14="http://schemas.microsoft.com/office/powerpoint/2010/main" val="3125428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90600" cy="4876800"/>
          </a:xfrm>
          <a:prstGeom prst="rect">
            <a:avLst/>
          </a:prstGeom>
          <a:solidFill>
            <a:schemeClr val="accent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grpSp>
        <p:nvGrpSpPr>
          <p:cNvPr id="5" name="Group 4"/>
          <p:cNvGrpSpPr>
            <a:grpSpLocks/>
          </p:cNvGrpSpPr>
          <p:nvPr/>
        </p:nvGrpSpPr>
        <p:grpSpPr bwMode="auto">
          <a:xfrm>
            <a:off x="0" y="3505200"/>
            <a:ext cx="8763000" cy="2438400"/>
            <a:chOff x="0" y="2208"/>
            <a:chExt cx="5520" cy="1536"/>
          </a:xfrm>
        </p:grpSpPr>
        <p:sp>
          <p:nvSpPr>
            <p:cNvPr id="6" name="Rectangle 5"/>
            <p:cNvSpPr>
              <a:spLocks noChangeArrowheads="1"/>
            </p:cNvSpPr>
            <p:nvPr/>
          </p:nvSpPr>
          <p:spPr bwMode="ltGray">
            <a:xfrm>
              <a:off x="624" y="2208"/>
              <a:ext cx="4896" cy="1536"/>
            </a:xfrm>
            <a:prstGeom prst="rect">
              <a:avLst/>
            </a:prstGeom>
            <a:solidFill>
              <a:schemeClr val="bg2"/>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7" name="Rectangle 6"/>
            <p:cNvSpPr>
              <a:spLocks noChangeArrowheads="1"/>
            </p:cNvSpPr>
            <p:nvPr/>
          </p:nvSpPr>
          <p:spPr bwMode="white">
            <a:xfrm>
              <a:off x="654" y="2352"/>
              <a:ext cx="4818" cy="1347"/>
            </a:xfrm>
            <a:prstGeom prst="rect">
              <a:avLst/>
            </a:prstGeom>
            <a:solidFill>
              <a:schemeClr val="bg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8" name="Line 7"/>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grpSp>
      <p:pic>
        <p:nvPicPr>
          <p:cNvPr id="9" name="Picture 16" descr="dijuf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6000" y="0"/>
            <a:ext cx="17780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7" name="Rectangle 11"/>
          <p:cNvSpPr>
            <a:spLocks noGrp="1" noChangeArrowheads="1"/>
          </p:cNvSpPr>
          <p:nvPr>
            <p:ph type="ctrTitle"/>
          </p:nvPr>
        </p:nvSpPr>
        <p:spPr>
          <a:xfrm>
            <a:off x="1600200" y="1295400"/>
            <a:ext cx="5486400" cy="2057400"/>
          </a:xfrm>
        </p:spPr>
        <p:txBody>
          <a:bodyPr/>
          <a:lstStyle>
            <a:lvl1pPr>
              <a:defRPr sz="4800"/>
            </a:lvl1pPr>
          </a:lstStyle>
          <a:p>
            <a:pPr lvl="0"/>
            <a:r>
              <a:rPr lang="de-DE" noProof="0" smtClean="0"/>
              <a:t>Titelmasterformat durch Klicken bearbeiten</a:t>
            </a:r>
          </a:p>
        </p:txBody>
      </p:sp>
      <p:sp>
        <p:nvSpPr>
          <p:cNvPr id="4108"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de-DE" noProof="0" smtClean="0"/>
              <a:t>Formatvorlage des Untertitelmasters durch Klicken bearbeiten</a:t>
            </a:r>
          </a:p>
        </p:txBody>
      </p:sp>
      <p:sp>
        <p:nvSpPr>
          <p:cNvPr id="10" name="Rectangle 13"/>
          <p:cNvSpPr>
            <a:spLocks noGrp="1" noChangeArrowheads="1"/>
          </p:cNvSpPr>
          <p:nvPr>
            <p:ph type="dt" sz="half" idx="10"/>
          </p:nvPr>
        </p:nvSpPr>
        <p:spPr>
          <a:xfrm>
            <a:off x="912813" y="6251575"/>
            <a:ext cx="1296987" cy="457200"/>
          </a:xfrm>
        </p:spPr>
        <p:txBody>
          <a:bodyPr/>
          <a:lstStyle>
            <a:lvl1pPr>
              <a:defRPr/>
            </a:lvl1pPr>
          </a:lstStyle>
          <a:p>
            <a:pPr>
              <a:defRPr/>
            </a:pPr>
            <a:endParaRPr lang="de-DE">
              <a:solidFill>
                <a:srgbClr val="4D4D4D"/>
              </a:solidFill>
            </a:endParaRPr>
          </a:p>
        </p:txBody>
      </p:sp>
      <p:sp>
        <p:nvSpPr>
          <p:cNvPr id="11" name="Rectangle 14"/>
          <p:cNvSpPr>
            <a:spLocks noGrp="1" noChangeArrowheads="1"/>
          </p:cNvSpPr>
          <p:nvPr>
            <p:ph type="ftr" sz="quarter" idx="11"/>
          </p:nvPr>
        </p:nvSpPr>
        <p:spPr>
          <a:xfrm>
            <a:off x="2438400" y="6248400"/>
            <a:ext cx="4800600" cy="457200"/>
          </a:xfrm>
        </p:spPr>
        <p:txBody>
          <a:bodyPr/>
          <a:lstStyle>
            <a:lvl1pPr>
              <a:defRPr/>
            </a:lvl1pPr>
          </a:lstStyle>
          <a:p>
            <a:pPr>
              <a:defRPr/>
            </a:pPr>
            <a:r>
              <a:rPr lang="de-DE">
                <a:solidFill>
                  <a:srgbClr val="4D4D4D"/>
                </a:solidFill>
              </a:rPr>
              <a:t>Deutsches Institut für Jugendhilfe und Familienrecht e.V. (DIJuF)</a:t>
            </a:r>
          </a:p>
        </p:txBody>
      </p:sp>
      <p:sp>
        <p:nvSpPr>
          <p:cNvPr id="12" name="Rectangle 15"/>
          <p:cNvSpPr>
            <a:spLocks noGrp="1" noChangeArrowheads="1"/>
          </p:cNvSpPr>
          <p:nvPr>
            <p:ph type="sldNum" sz="quarter" idx="12"/>
          </p:nvPr>
        </p:nvSpPr>
        <p:spPr>
          <a:xfrm>
            <a:off x="7467600" y="6248400"/>
            <a:ext cx="1219200" cy="457200"/>
          </a:xfrm>
        </p:spPr>
        <p:txBody>
          <a:bodyPr/>
          <a:lstStyle>
            <a:lvl1pPr>
              <a:defRPr/>
            </a:lvl1pPr>
          </a:lstStyle>
          <a:p>
            <a:pPr>
              <a:defRPr/>
            </a:pPr>
            <a:fld id="{EEF61617-A1F5-45C8-A312-EE034CB017CC}"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4172870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16913FE0-A29D-449D-86A0-DA5F60E677F5}"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803674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41EA256C-4EFF-4973-9B7D-F910F2596980}"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2169649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13C7335F-7E11-472D-9253-B6FBAA84A14E}"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683099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9" name="Rectangle 11"/>
          <p:cNvSpPr>
            <a:spLocks noGrp="1" noChangeArrowheads="1"/>
          </p:cNvSpPr>
          <p:nvPr>
            <p:ph type="sldNum" sz="quarter" idx="12"/>
          </p:nvPr>
        </p:nvSpPr>
        <p:spPr>
          <a:ln/>
        </p:spPr>
        <p:txBody>
          <a:bodyPr/>
          <a:lstStyle>
            <a:lvl1pPr>
              <a:defRPr/>
            </a:lvl1pPr>
          </a:lstStyle>
          <a:p>
            <a:pPr>
              <a:defRPr/>
            </a:pPr>
            <a:fld id="{200839E4-EA8B-4C8D-AB6F-480FB29D5A83}"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2055495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5" name="Rectangle 11"/>
          <p:cNvSpPr>
            <a:spLocks noGrp="1" noChangeArrowheads="1"/>
          </p:cNvSpPr>
          <p:nvPr>
            <p:ph type="sldNum" sz="quarter" idx="12"/>
          </p:nvPr>
        </p:nvSpPr>
        <p:spPr>
          <a:ln/>
        </p:spPr>
        <p:txBody>
          <a:bodyPr/>
          <a:lstStyle>
            <a:lvl1pPr>
              <a:defRPr/>
            </a:lvl1pPr>
          </a:lstStyle>
          <a:p>
            <a:pPr>
              <a:defRPr/>
            </a:pPr>
            <a:fld id="{CF8E7E1F-2003-427E-A80A-83AA2171E5BA}"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507677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4" name="Rectangle 11"/>
          <p:cNvSpPr>
            <a:spLocks noGrp="1" noChangeArrowheads="1"/>
          </p:cNvSpPr>
          <p:nvPr>
            <p:ph type="sldNum" sz="quarter" idx="12"/>
          </p:nvPr>
        </p:nvSpPr>
        <p:spPr>
          <a:ln/>
        </p:spPr>
        <p:txBody>
          <a:bodyPr/>
          <a:lstStyle>
            <a:lvl1pPr>
              <a:defRPr/>
            </a:lvl1pPr>
          </a:lstStyle>
          <a:p>
            <a:pPr>
              <a:defRPr/>
            </a:pPr>
            <a:fld id="{57BE9E01-2FA6-46CA-AAB8-456016B4E2F6}"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4567339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DDCF8FB4-D2CC-4166-AF28-3470F770F6B7}"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396270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DC84D818-DFCE-4EB0-A525-2E4D24365E44}"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3902868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9329E5F1-29CE-4750-A919-3200ECAC2415}"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31780605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3700" y="277813"/>
            <a:ext cx="1943100" cy="58531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914400" y="277813"/>
            <a:ext cx="5676900" cy="585311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AC010E79-384F-4FBE-A4FA-A08F4F48E8D3}"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19513846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14400" y="277813"/>
            <a:ext cx="60198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914400" y="1600200"/>
            <a:ext cx="3810000" cy="453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46E0B3FB-A4D7-4E63-BAEC-7B7DB9B59D4D}"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18060727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90600" cy="4876800"/>
          </a:xfrm>
          <a:prstGeom prst="rect">
            <a:avLst/>
          </a:prstGeom>
          <a:solidFill>
            <a:schemeClr val="accent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grpSp>
        <p:nvGrpSpPr>
          <p:cNvPr id="5" name="Group 4"/>
          <p:cNvGrpSpPr>
            <a:grpSpLocks/>
          </p:cNvGrpSpPr>
          <p:nvPr/>
        </p:nvGrpSpPr>
        <p:grpSpPr bwMode="auto">
          <a:xfrm>
            <a:off x="0" y="3505200"/>
            <a:ext cx="8763000" cy="2438400"/>
            <a:chOff x="0" y="2208"/>
            <a:chExt cx="5520" cy="1536"/>
          </a:xfrm>
        </p:grpSpPr>
        <p:sp>
          <p:nvSpPr>
            <p:cNvPr id="6" name="Rectangle 5"/>
            <p:cNvSpPr>
              <a:spLocks noChangeArrowheads="1"/>
            </p:cNvSpPr>
            <p:nvPr/>
          </p:nvSpPr>
          <p:spPr bwMode="ltGray">
            <a:xfrm>
              <a:off x="624" y="2208"/>
              <a:ext cx="4896" cy="1536"/>
            </a:xfrm>
            <a:prstGeom prst="rect">
              <a:avLst/>
            </a:prstGeom>
            <a:solidFill>
              <a:schemeClr val="bg2"/>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7" name="Rectangle 6"/>
            <p:cNvSpPr>
              <a:spLocks noChangeArrowheads="1"/>
            </p:cNvSpPr>
            <p:nvPr/>
          </p:nvSpPr>
          <p:spPr bwMode="white">
            <a:xfrm>
              <a:off x="654" y="2352"/>
              <a:ext cx="4818" cy="1347"/>
            </a:xfrm>
            <a:prstGeom prst="rect">
              <a:avLst/>
            </a:prstGeom>
            <a:solidFill>
              <a:schemeClr val="bg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8" name="Line 7"/>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grpSp>
      <p:pic>
        <p:nvPicPr>
          <p:cNvPr id="9" name="Picture 16" descr="dijuf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6000" y="0"/>
            <a:ext cx="17780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7" name="Rectangle 11"/>
          <p:cNvSpPr>
            <a:spLocks noGrp="1" noChangeArrowheads="1"/>
          </p:cNvSpPr>
          <p:nvPr>
            <p:ph type="ctrTitle"/>
          </p:nvPr>
        </p:nvSpPr>
        <p:spPr>
          <a:xfrm>
            <a:off x="1600200" y="1295400"/>
            <a:ext cx="5486400" cy="2057400"/>
          </a:xfrm>
        </p:spPr>
        <p:txBody>
          <a:bodyPr/>
          <a:lstStyle>
            <a:lvl1pPr>
              <a:defRPr sz="4800"/>
            </a:lvl1pPr>
          </a:lstStyle>
          <a:p>
            <a:pPr lvl="0"/>
            <a:r>
              <a:rPr lang="de-DE" noProof="0" smtClean="0"/>
              <a:t>Titelmasterformat durch Klicken bearbeiten</a:t>
            </a:r>
          </a:p>
        </p:txBody>
      </p:sp>
      <p:sp>
        <p:nvSpPr>
          <p:cNvPr id="4108"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de-DE" noProof="0" smtClean="0"/>
              <a:t>Formatvorlage des Untertitelmasters durch Klicken bearbeiten</a:t>
            </a:r>
          </a:p>
        </p:txBody>
      </p:sp>
      <p:sp>
        <p:nvSpPr>
          <p:cNvPr id="10" name="Rectangle 13"/>
          <p:cNvSpPr>
            <a:spLocks noGrp="1" noChangeArrowheads="1"/>
          </p:cNvSpPr>
          <p:nvPr>
            <p:ph type="dt" sz="half" idx="10"/>
          </p:nvPr>
        </p:nvSpPr>
        <p:spPr>
          <a:xfrm>
            <a:off x="912813" y="6251575"/>
            <a:ext cx="1296987" cy="457200"/>
          </a:xfrm>
        </p:spPr>
        <p:txBody>
          <a:bodyPr/>
          <a:lstStyle>
            <a:lvl1pPr>
              <a:defRPr/>
            </a:lvl1pPr>
          </a:lstStyle>
          <a:p>
            <a:pPr>
              <a:defRPr/>
            </a:pPr>
            <a:endParaRPr lang="de-DE">
              <a:solidFill>
                <a:srgbClr val="4D4D4D"/>
              </a:solidFill>
            </a:endParaRPr>
          </a:p>
        </p:txBody>
      </p:sp>
      <p:sp>
        <p:nvSpPr>
          <p:cNvPr id="11" name="Rectangle 14"/>
          <p:cNvSpPr>
            <a:spLocks noGrp="1" noChangeArrowheads="1"/>
          </p:cNvSpPr>
          <p:nvPr>
            <p:ph type="ftr" sz="quarter" idx="11"/>
          </p:nvPr>
        </p:nvSpPr>
        <p:spPr>
          <a:xfrm>
            <a:off x="2438400" y="6248400"/>
            <a:ext cx="4800600" cy="457200"/>
          </a:xfrm>
        </p:spPr>
        <p:txBody>
          <a:bodyPr/>
          <a:lstStyle>
            <a:lvl1pPr>
              <a:defRPr/>
            </a:lvl1pPr>
          </a:lstStyle>
          <a:p>
            <a:pPr>
              <a:defRPr/>
            </a:pPr>
            <a:r>
              <a:rPr lang="de-DE">
                <a:solidFill>
                  <a:srgbClr val="4D4D4D"/>
                </a:solidFill>
              </a:rPr>
              <a:t>Deutsches Institut für Jugendhilfe und Familienrecht e.V. (DIJuF)</a:t>
            </a:r>
          </a:p>
        </p:txBody>
      </p:sp>
      <p:sp>
        <p:nvSpPr>
          <p:cNvPr id="12" name="Rectangle 15"/>
          <p:cNvSpPr>
            <a:spLocks noGrp="1" noChangeArrowheads="1"/>
          </p:cNvSpPr>
          <p:nvPr>
            <p:ph type="sldNum" sz="quarter" idx="12"/>
          </p:nvPr>
        </p:nvSpPr>
        <p:spPr>
          <a:xfrm>
            <a:off x="7467600" y="6248400"/>
            <a:ext cx="1219200" cy="457200"/>
          </a:xfrm>
        </p:spPr>
        <p:txBody>
          <a:bodyPr/>
          <a:lstStyle>
            <a:lvl1pPr>
              <a:defRPr/>
            </a:lvl1pPr>
          </a:lstStyle>
          <a:p>
            <a:pPr>
              <a:defRPr/>
            </a:pPr>
            <a:fld id="{0CADE6D3-9EE4-4B6C-B7F7-70E6F9C60232}"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14196993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B4A6424B-2C65-4FC9-891C-6C9EF4EDE504}"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4103749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B33DFF6F-CE81-47F1-AFA4-07EC02B668CC}"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25929775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2239D5D4-886E-4805-AFB6-84A6566513F7}"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14557900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9" name="Rectangle 11"/>
          <p:cNvSpPr>
            <a:spLocks noGrp="1" noChangeArrowheads="1"/>
          </p:cNvSpPr>
          <p:nvPr>
            <p:ph type="sldNum" sz="quarter" idx="12"/>
          </p:nvPr>
        </p:nvSpPr>
        <p:spPr>
          <a:ln/>
        </p:spPr>
        <p:txBody>
          <a:bodyPr/>
          <a:lstStyle>
            <a:lvl1pPr>
              <a:defRPr/>
            </a:lvl1pPr>
          </a:lstStyle>
          <a:p>
            <a:pPr>
              <a:defRPr/>
            </a:pPr>
            <a:fld id="{588F48E5-8B29-4D76-90F6-4D3F2FF937EF}"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3952114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5" name="Rectangle 11"/>
          <p:cNvSpPr>
            <a:spLocks noGrp="1" noChangeArrowheads="1"/>
          </p:cNvSpPr>
          <p:nvPr>
            <p:ph type="sldNum" sz="quarter" idx="12"/>
          </p:nvPr>
        </p:nvSpPr>
        <p:spPr>
          <a:ln/>
        </p:spPr>
        <p:txBody>
          <a:bodyPr/>
          <a:lstStyle>
            <a:lvl1pPr>
              <a:defRPr/>
            </a:lvl1pPr>
          </a:lstStyle>
          <a:p>
            <a:pPr>
              <a:defRPr/>
            </a:pPr>
            <a:fld id="{75B182E2-F2D0-402B-8897-64E3DE10B809}"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3224972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4" name="Rectangle 11"/>
          <p:cNvSpPr>
            <a:spLocks noGrp="1" noChangeArrowheads="1"/>
          </p:cNvSpPr>
          <p:nvPr>
            <p:ph type="sldNum" sz="quarter" idx="12"/>
          </p:nvPr>
        </p:nvSpPr>
        <p:spPr>
          <a:ln/>
        </p:spPr>
        <p:txBody>
          <a:bodyPr/>
          <a:lstStyle>
            <a:lvl1pPr>
              <a:defRPr/>
            </a:lvl1pPr>
          </a:lstStyle>
          <a:p>
            <a:pPr>
              <a:defRPr/>
            </a:pPr>
            <a:fld id="{832F6002-5474-4C64-A696-FD9C941ECD93}"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18603583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4319473B-031F-4AD3-8828-881015735A58}"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13963452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B19363A7-006D-4FA6-B89A-A31F4C06DEEC}"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11855395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FCBB2544-CAD5-49F3-BE2C-ACE462077EF4}"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2627896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3700" y="277813"/>
            <a:ext cx="1943100" cy="58531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914400" y="277813"/>
            <a:ext cx="5676900" cy="585311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30FDA4CB-D28B-4FA9-B16E-DAAB1699A617}"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22395256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14400" y="277813"/>
            <a:ext cx="60198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914400" y="1600200"/>
            <a:ext cx="3810000" cy="453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9"/>
          <p:cNvSpPr>
            <a:spLocks noGrp="1" noChangeArrowheads="1"/>
          </p:cNvSpPr>
          <p:nvPr>
            <p:ph type="dt" sz="half" idx="10"/>
          </p:nvPr>
        </p:nvSpPr>
        <p:spPr>
          <a:ln/>
        </p:spPr>
        <p:txBody>
          <a:bodyPr/>
          <a:lstStyle>
            <a:lvl1pPr>
              <a:defRPr/>
            </a:lvl1pPr>
          </a:lstStyle>
          <a:p>
            <a:pPr>
              <a:defRPr/>
            </a:pPr>
            <a:endParaRPr lang="de-DE">
              <a:solidFill>
                <a:srgbClr val="4D4D4D"/>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de-DE">
                <a:solidFill>
                  <a:srgbClr val="4D4D4D"/>
                </a:solidFill>
              </a:rPr>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8089DB64-8742-4378-8D62-95E5581C8D18}" type="slidenum">
              <a:rPr lang="de-DE">
                <a:solidFill>
                  <a:srgbClr val="4D4D4D"/>
                </a:solidFill>
              </a:rPr>
              <a:pPr>
                <a:defRPr/>
              </a:pPr>
              <a:t>‹Nr.›</a:t>
            </a:fld>
            <a:endParaRPr lang="de-DE">
              <a:solidFill>
                <a:srgbClr val="4D4D4D"/>
              </a:solidFill>
            </a:endParaRPr>
          </a:p>
        </p:txBody>
      </p:sp>
    </p:spTree>
    <p:extLst>
      <p:ext uri="{BB962C8B-B14F-4D97-AF65-F5344CB8AC3E}">
        <p14:creationId xmlns:p14="http://schemas.microsoft.com/office/powerpoint/2010/main" val="3514467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90600" cy="4876800"/>
          </a:xfrm>
          <a:prstGeom prst="rect">
            <a:avLst/>
          </a:prstGeom>
          <a:solidFill>
            <a:schemeClr val="accent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grpSp>
        <p:nvGrpSpPr>
          <p:cNvPr id="5" name="Group 4"/>
          <p:cNvGrpSpPr>
            <a:grpSpLocks/>
          </p:cNvGrpSpPr>
          <p:nvPr/>
        </p:nvGrpSpPr>
        <p:grpSpPr bwMode="auto">
          <a:xfrm>
            <a:off x="0" y="3505200"/>
            <a:ext cx="8763000" cy="2438400"/>
            <a:chOff x="0" y="2208"/>
            <a:chExt cx="5520" cy="1536"/>
          </a:xfrm>
        </p:grpSpPr>
        <p:sp>
          <p:nvSpPr>
            <p:cNvPr id="6" name="Rectangle 5"/>
            <p:cNvSpPr>
              <a:spLocks noChangeArrowheads="1"/>
            </p:cNvSpPr>
            <p:nvPr/>
          </p:nvSpPr>
          <p:spPr bwMode="ltGray">
            <a:xfrm>
              <a:off x="624" y="2208"/>
              <a:ext cx="4896" cy="1536"/>
            </a:xfrm>
            <a:prstGeom prst="rect">
              <a:avLst/>
            </a:prstGeom>
            <a:solidFill>
              <a:schemeClr val="bg2"/>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7" name="Rectangle 6"/>
            <p:cNvSpPr>
              <a:spLocks noChangeArrowheads="1"/>
            </p:cNvSpPr>
            <p:nvPr/>
          </p:nvSpPr>
          <p:spPr bwMode="white">
            <a:xfrm>
              <a:off x="654" y="2352"/>
              <a:ext cx="4818" cy="1347"/>
            </a:xfrm>
            <a:prstGeom prst="rect">
              <a:avLst/>
            </a:prstGeom>
            <a:solidFill>
              <a:schemeClr val="bg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8" name="Line 7"/>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grpSp>
      <p:pic>
        <p:nvPicPr>
          <p:cNvPr id="9" name="Picture 16" descr="dijuf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6000" y="0"/>
            <a:ext cx="17780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7" name="Rectangle 11"/>
          <p:cNvSpPr>
            <a:spLocks noGrp="1" noChangeArrowheads="1"/>
          </p:cNvSpPr>
          <p:nvPr>
            <p:ph type="ctrTitle"/>
          </p:nvPr>
        </p:nvSpPr>
        <p:spPr>
          <a:xfrm>
            <a:off x="1600200" y="1295400"/>
            <a:ext cx="5486400" cy="2057400"/>
          </a:xfrm>
        </p:spPr>
        <p:txBody>
          <a:bodyPr/>
          <a:lstStyle>
            <a:lvl1pPr>
              <a:defRPr sz="4800"/>
            </a:lvl1pPr>
          </a:lstStyle>
          <a:p>
            <a:pPr lvl="0"/>
            <a:r>
              <a:rPr lang="de-DE" noProof="0" smtClean="0"/>
              <a:t>Titelmasterformat durch Klicken bearbeiten</a:t>
            </a:r>
          </a:p>
        </p:txBody>
      </p:sp>
      <p:sp>
        <p:nvSpPr>
          <p:cNvPr id="4108"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de-DE" noProof="0" smtClean="0"/>
              <a:t>Formatvorlage des Untertitelmasters durch Klicken bearbeiten</a:t>
            </a:r>
          </a:p>
        </p:txBody>
      </p:sp>
      <p:sp>
        <p:nvSpPr>
          <p:cNvPr id="10" name="Rectangle 13"/>
          <p:cNvSpPr>
            <a:spLocks noGrp="1" noChangeArrowheads="1"/>
          </p:cNvSpPr>
          <p:nvPr>
            <p:ph type="dt" sz="half" idx="10"/>
          </p:nvPr>
        </p:nvSpPr>
        <p:spPr>
          <a:xfrm>
            <a:off x="912813" y="6251575"/>
            <a:ext cx="1296987" cy="457200"/>
          </a:xfrm>
        </p:spPr>
        <p:txBody>
          <a:bodyPr/>
          <a:lstStyle>
            <a:lvl1pPr>
              <a:defRPr/>
            </a:lvl1pPr>
          </a:lstStyle>
          <a:p>
            <a:pPr>
              <a:defRPr/>
            </a:pPr>
            <a:endParaRPr lang="de-DE"/>
          </a:p>
        </p:txBody>
      </p:sp>
      <p:sp>
        <p:nvSpPr>
          <p:cNvPr id="11" name="Rectangle 14"/>
          <p:cNvSpPr>
            <a:spLocks noGrp="1" noChangeArrowheads="1"/>
          </p:cNvSpPr>
          <p:nvPr>
            <p:ph type="ftr" sz="quarter" idx="11"/>
          </p:nvPr>
        </p:nvSpPr>
        <p:spPr>
          <a:xfrm>
            <a:off x="2438400" y="6248400"/>
            <a:ext cx="4800600" cy="457200"/>
          </a:xfrm>
        </p:spPr>
        <p:txBody>
          <a:bodyPr/>
          <a:lstStyle>
            <a:lvl1pPr>
              <a:defRPr/>
            </a:lvl1pPr>
          </a:lstStyle>
          <a:p>
            <a:pPr>
              <a:defRPr/>
            </a:pPr>
            <a:r>
              <a:rPr lang="de-DE"/>
              <a:t>Deutsches Institut für Jugendhilfe und Familienrecht e.V. (DIJuF)</a:t>
            </a:r>
          </a:p>
        </p:txBody>
      </p:sp>
      <p:sp>
        <p:nvSpPr>
          <p:cNvPr id="12" name="Rectangle 15"/>
          <p:cNvSpPr>
            <a:spLocks noGrp="1" noChangeArrowheads="1"/>
          </p:cNvSpPr>
          <p:nvPr>
            <p:ph type="sldNum" sz="quarter" idx="12"/>
          </p:nvPr>
        </p:nvSpPr>
        <p:spPr>
          <a:xfrm>
            <a:off x="7467600" y="6248400"/>
            <a:ext cx="1219200" cy="457200"/>
          </a:xfrm>
        </p:spPr>
        <p:txBody>
          <a:bodyPr/>
          <a:lstStyle>
            <a:lvl1pPr>
              <a:defRPr/>
            </a:lvl1pPr>
          </a:lstStyle>
          <a:p>
            <a:pPr>
              <a:defRPr/>
            </a:pPr>
            <a:fld id="{927D02F6-1186-4AA8-BDA0-AD3319351307}" type="slidenum">
              <a:rPr lang="de-DE"/>
              <a:pPr>
                <a:defRPr/>
              </a:pPr>
              <a:t>‹Nr.›</a:t>
            </a:fld>
            <a:endParaRPr lang="de-DE"/>
          </a:p>
        </p:txBody>
      </p:sp>
    </p:spTree>
    <p:extLst>
      <p:ext uri="{BB962C8B-B14F-4D97-AF65-F5344CB8AC3E}">
        <p14:creationId xmlns:p14="http://schemas.microsoft.com/office/powerpoint/2010/main" val="34354050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024F0373-F217-4529-ADF8-DE9927F55DD2}" type="slidenum">
              <a:rPr lang="de-DE"/>
              <a:pPr>
                <a:defRPr/>
              </a:pPr>
              <a:t>‹Nr.›</a:t>
            </a:fld>
            <a:endParaRPr lang="de-DE"/>
          </a:p>
        </p:txBody>
      </p:sp>
    </p:spTree>
    <p:extLst>
      <p:ext uri="{BB962C8B-B14F-4D97-AF65-F5344CB8AC3E}">
        <p14:creationId xmlns:p14="http://schemas.microsoft.com/office/powerpoint/2010/main" val="35822922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CB4A4217-DB8F-4524-A869-154DC9A4C3EE}" type="slidenum">
              <a:rPr lang="de-DE"/>
              <a:pPr>
                <a:defRPr/>
              </a:pPr>
              <a:t>‹Nr.›</a:t>
            </a:fld>
            <a:endParaRPr lang="de-DE"/>
          </a:p>
        </p:txBody>
      </p:sp>
    </p:spTree>
    <p:extLst>
      <p:ext uri="{BB962C8B-B14F-4D97-AF65-F5344CB8AC3E}">
        <p14:creationId xmlns:p14="http://schemas.microsoft.com/office/powerpoint/2010/main" val="8467413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9"/>
          <p:cNvSpPr>
            <a:spLocks noGrp="1" noChangeArrowheads="1"/>
          </p:cNvSpPr>
          <p:nvPr>
            <p:ph type="dt" sz="half" idx="10"/>
          </p:nvPr>
        </p:nvSpPr>
        <p:spPr>
          <a:ln/>
        </p:spPr>
        <p:txBody>
          <a:bodyPr/>
          <a:lstStyle>
            <a:lvl1pPr>
              <a:defRPr/>
            </a:lvl1pPr>
          </a:lstStyle>
          <a:p>
            <a:pPr>
              <a:defRPr/>
            </a:pPr>
            <a:endParaRPr lang="de-DE"/>
          </a:p>
        </p:txBody>
      </p:sp>
      <p:sp>
        <p:nvSpPr>
          <p:cNvPr id="6"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AF4241A3-306D-4D9A-B345-181DC02EA7F8}" type="slidenum">
              <a:rPr lang="de-DE"/>
              <a:pPr>
                <a:defRPr/>
              </a:pPr>
              <a:t>‹Nr.›</a:t>
            </a:fld>
            <a:endParaRPr lang="de-DE"/>
          </a:p>
        </p:txBody>
      </p:sp>
    </p:spTree>
    <p:extLst>
      <p:ext uri="{BB962C8B-B14F-4D97-AF65-F5344CB8AC3E}">
        <p14:creationId xmlns:p14="http://schemas.microsoft.com/office/powerpoint/2010/main" val="38413095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9"/>
          <p:cNvSpPr>
            <a:spLocks noGrp="1" noChangeArrowheads="1"/>
          </p:cNvSpPr>
          <p:nvPr>
            <p:ph type="dt" sz="half" idx="10"/>
          </p:nvPr>
        </p:nvSpPr>
        <p:spPr>
          <a:ln/>
        </p:spPr>
        <p:txBody>
          <a:bodyPr/>
          <a:lstStyle>
            <a:lvl1pPr>
              <a:defRPr/>
            </a:lvl1pPr>
          </a:lstStyle>
          <a:p>
            <a:pPr>
              <a:defRPr/>
            </a:pPr>
            <a:endParaRPr lang="de-DE"/>
          </a:p>
        </p:txBody>
      </p:sp>
      <p:sp>
        <p:nvSpPr>
          <p:cNvPr id="8"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9" name="Rectangle 11"/>
          <p:cNvSpPr>
            <a:spLocks noGrp="1" noChangeArrowheads="1"/>
          </p:cNvSpPr>
          <p:nvPr>
            <p:ph type="sldNum" sz="quarter" idx="12"/>
          </p:nvPr>
        </p:nvSpPr>
        <p:spPr>
          <a:ln/>
        </p:spPr>
        <p:txBody>
          <a:bodyPr/>
          <a:lstStyle>
            <a:lvl1pPr>
              <a:defRPr/>
            </a:lvl1pPr>
          </a:lstStyle>
          <a:p>
            <a:pPr>
              <a:defRPr/>
            </a:pPr>
            <a:fld id="{A9B03F84-7ABA-4774-BA6D-6ED324A4971F}" type="slidenum">
              <a:rPr lang="de-DE"/>
              <a:pPr>
                <a:defRPr/>
              </a:pPr>
              <a:t>‹Nr.›</a:t>
            </a:fld>
            <a:endParaRPr lang="de-DE"/>
          </a:p>
        </p:txBody>
      </p:sp>
    </p:spTree>
    <p:extLst>
      <p:ext uri="{BB962C8B-B14F-4D97-AF65-F5344CB8AC3E}">
        <p14:creationId xmlns:p14="http://schemas.microsoft.com/office/powerpoint/2010/main" val="35974343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9"/>
          <p:cNvSpPr>
            <a:spLocks noGrp="1" noChangeArrowheads="1"/>
          </p:cNvSpPr>
          <p:nvPr>
            <p:ph type="dt" sz="half" idx="10"/>
          </p:nvPr>
        </p:nvSpPr>
        <p:spPr>
          <a:ln/>
        </p:spPr>
        <p:txBody>
          <a:bodyPr/>
          <a:lstStyle>
            <a:lvl1pPr>
              <a:defRPr/>
            </a:lvl1pPr>
          </a:lstStyle>
          <a:p>
            <a:pPr>
              <a:defRPr/>
            </a:pPr>
            <a:endParaRPr lang="de-DE"/>
          </a:p>
        </p:txBody>
      </p:sp>
      <p:sp>
        <p:nvSpPr>
          <p:cNvPr id="4"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5" name="Rectangle 11"/>
          <p:cNvSpPr>
            <a:spLocks noGrp="1" noChangeArrowheads="1"/>
          </p:cNvSpPr>
          <p:nvPr>
            <p:ph type="sldNum" sz="quarter" idx="12"/>
          </p:nvPr>
        </p:nvSpPr>
        <p:spPr>
          <a:ln/>
        </p:spPr>
        <p:txBody>
          <a:bodyPr/>
          <a:lstStyle>
            <a:lvl1pPr>
              <a:defRPr/>
            </a:lvl1pPr>
          </a:lstStyle>
          <a:p>
            <a:pPr>
              <a:defRPr/>
            </a:pPr>
            <a:fld id="{47DBD0F4-EA80-4055-B9BB-BF313ECC2500}" type="slidenum">
              <a:rPr lang="de-DE"/>
              <a:pPr>
                <a:defRPr/>
              </a:pPr>
              <a:t>‹Nr.›</a:t>
            </a:fld>
            <a:endParaRPr lang="de-DE"/>
          </a:p>
        </p:txBody>
      </p:sp>
    </p:spTree>
    <p:extLst>
      <p:ext uri="{BB962C8B-B14F-4D97-AF65-F5344CB8AC3E}">
        <p14:creationId xmlns:p14="http://schemas.microsoft.com/office/powerpoint/2010/main" val="25004434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de-DE"/>
          </a:p>
        </p:txBody>
      </p:sp>
      <p:sp>
        <p:nvSpPr>
          <p:cNvPr id="3"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4" name="Rectangle 11"/>
          <p:cNvSpPr>
            <a:spLocks noGrp="1" noChangeArrowheads="1"/>
          </p:cNvSpPr>
          <p:nvPr>
            <p:ph type="sldNum" sz="quarter" idx="12"/>
          </p:nvPr>
        </p:nvSpPr>
        <p:spPr>
          <a:ln/>
        </p:spPr>
        <p:txBody>
          <a:bodyPr/>
          <a:lstStyle>
            <a:lvl1pPr>
              <a:defRPr/>
            </a:lvl1pPr>
          </a:lstStyle>
          <a:p>
            <a:pPr>
              <a:defRPr/>
            </a:pPr>
            <a:fld id="{B993B30C-FC81-4021-8697-F608BE8556F1}" type="slidenum">
              <a:rPr lang="de-DE"/>
              <a:pPr>
                <a:defRPr/>
              </a:pPr>
              <a:t>‹Nr.›</a:t>
            </a:fld>
            <a:endParaRPr lang="de-DE"/>
          </a:p>
        </p:txBody>
      </p:sp>
    </p:spTree>
    <p:extLst>
      <p:ext uri="{BB962C8B-B14F-4D97-AF65-F5344CB8AC3E}">
        <p14:creationId xmlns:p14="http://schemas.microsoft.com/office/powerpoint/2010/main" val="11926044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9"/>
          <p:cNvSpPr>
            <a:spLocks noGrp="1" noChangeArrowheads="1"/>
          </p:cNvSpPr>
          <p:nvPr>
            <p:ph type="dt" sz="half" idx="10"/>
          </p:nvPr>
        </p:nvSpPr>
        <p:spPr>
          <a:ln/>
        </p:spPr>
        <p:txBody>
          <a:bodyPr/>
          <a:lstStyle>
            <a:lvl1pPr>
              <a:defRPr/>
            </a:lvl1pPr>
          </a:lstStyle>
          <a:p>
            <a:pPr>
              <a:defRPr/>
            </a:pPr>
            <a:endParaRPr lang="de-DE"/>
          </a:p>
        </p:txBody>
      </p:sp>
      <p:sp>
        <p:nvSpPr>
          <p:cNvPr id="6"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5D585058-1934-46A9-9071-33E6FBF4BD7C}" type="slidenum">
              <a:rPr lang="de-DE"/>
              <a:pPr>
                <a:defRPr/>
              </a:pPr>
              <a:t>‹Nr.›</a:t>
            </a:fld>
            <a:endParaRPr lang="de-DE"/>
          </a:p>
        </p:txBody>
      </p:sp>
    </p:spTree>
    <p:extLst>
      <p:ext uri="{BB962C8B-B14F-4D97-AF65-F5344CB8AC3E}">
        <p14:creationId xmlns:p14="http://schemas.microsoft.com/office/powerpoint/2010/main" val="37295385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9"/>
          <p:cNvSpPr>
            <a:spLocks noGrp="1" noChangeArrowheads="1"/>
          </p:cNvSpPr>
          <p:nvPr>
            <p:ph type="dt" sz="half" idx="10"/>
          </p:nvPr>
        </p:nvSpPr>
        <p:spPr>
          <a:ln/>
        </p:spPr>
        <p:txBody>
          <a:bodyPr/>
          <a:lstStyle>
            <a:lvl1pPr>
              <a:defRPr/>
            </a:lvl1pPr>
          </a:lstStyle>
          <a:p>
            <a:pPr>
              <a:defRPr/>
            </a:pPr>
            <a:endParaRPr lang="de-DE"/>
          </a:p>
        </p:txBody>
      </p:sp>
      <p:sp>
        <p:nvSpPr>
          <p:cNvPr id="6"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6389271A-14E3-471A-9122-DB1F010FFFEC}" type="slidenum">
              <a:rPr lang="de-DE"/>
              <a:pPr>
                <a:defRPr/>
              </a:pPr>
              <a:t>‹Nr.›</a:t>
            </a:fld>
            <a:endParaRPr lang="de-DE"/>
          </a:p>
        </p:txBody>
      </p:sp>
    </p:spTree>
    <p:extLst>
      <p:ext uri="{BB962C8B-B14F-4D97-AF65-F5344CB8AC3E}">
        <p14:creationId xmlns:p14="http://schemas.microsoft.com/office/powerpoint/2010/main" val="40561724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D9516B8B-D5DF-4C01-9A7F-8811046540F1}" type="slidenum">
              <a:rPr lang="de-DE"/>
              <a:pPr>
                <a:defRPr/>
              </a:pPr>
              <a:t>‹Nr.›</a:t>
            </a:fld>
            <a:endParaRPr lang="de-DE"/>
          </a:p>
        </p:txBody>
      </p:sp>
    </p:spTree>
    <p:extLst>
      <p:ext uri="{BB962C8B-B14F-4D97-AF65-F5344CB8AC3E}">
        <p14:creationId xmlns:p14="http://schemas.microsoft.com/office/powerpoint/2010/main" val="27659432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3700" y="277813"/>
            <a:ext cx="1943100" cy="58531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914400" y="277813"/>
            <a:ext cx="5676900" cy="585311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9"/>
          <p:cNvSpPr>
            <a:spLocks noGrp="1" noChangeArrowheads="1"/>
          </p:cNvSpPr>
          <p:nvPr>
            <p:ph type="dt" sz="half" idx="10"/>
          </p:nvPr>
        </p:nvSpPr>
        <p:spPr>
          <a:ln/>
        </p:spPr>
        <p:txBody>
          <a:bodyPr/>
          <a:lstStyle>
            <a:lvl1pPr>
              <a:defRPr/>
            </a:lvl1pPr>
          </a:lstStyle>
          <a:p>
            <a:pPr>
              <a:defRPr/>
            </a:pPr>
            <a:endParaRPr lang="de-DE"/>
          </a:p>
        </p:txBody>
      </p:sp>
      <p:sp>
        <p:nvSpPr>
          <p:cNvPr id="5"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6" name="Rectangle 11"/>
          <p:cNvSpPr>
            <a:spLocks noGrp="1" noChangeArrowheads="1"/>
          </p:cNvSpPr>
          <p:nvPr>
            <p:ph type="sldNum" sz="quarter" idx="12"/>
          </p:nvPr>
        </p:nvSpPr>
        <p:spPr>
          <a:ln/>
        </p:spPr>
        <p:txBody>
          <a:bodyPr/>
          <a:lstStyle>
            <a:lvl1pPr>
              <a:defRPr/>
            </a:lvl1pPr>
          </a:lstStyle>
          <a:p>
            <a:pPr>
              <a:defRPr/>
            </a:pPr>
            <a:fld id="{38497EA1-F460-447F-AA56-8691A8374D0E}" type="slidenum">
              <a:rPr lang="de-DE"/>
              <a:pPr>
                <a:defRPr/>
              </a:pPr>
              <a:t>‹Nr.›</a:t>
            </a:fld>
            <a:endParaRPr lang="de-DE"/>
          </a:p>
        </p:txBody>
      </p:sp>
    </p:spTree>
    <p:extLst>
      <p:ext uri="{BB962C8B-B14F-4D97-AF65-F5344CB8AC3E}">
        <p14:creationId xmlns:p14="http://schemas.microsoft.com/office/powerpoint/2010/main" val="20159529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14400" y="277813"/>
            <a:ext cx="60198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914400" y="1600200"/>
            <a:ext cx="3810000" cy="453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9"/>
          <p:cNvSpPr>
            <a:spLocks noGrp="1" noChangeArrowheads="1"/>
          </p:cNvSpPr>
          <p:nvPr>
            <p:ph type="dt" sz="half" idx="10"/>
          </p:nvPr>
        </p:nvSpPr>
        <p:spPr>
          <a:ln/>
        </p:spPr>
        <p:txBody>
          <a:bodyPr/>
          <a:lstStyle>
            <a:lvl1pPr>
              <a:defRPr/>
            </a:lvl1pPr>
          </a:lstStyle>
          <a:p>
            <a:pPr>
              <a:defRPr/>
            </a:pPr>
            <a:endParaRPr lang="de-DE"/>
          </a:p>
        </p:txBody>
      </p:sp>
      <p:sp>
        <p:nvSpPr>
          <p:cNvPr id="6" name="Rectangle 10"/>
          <p:cNvSpPr>
            <a:spLocks noGrp="1" noChangeArrowheads="1"/>
          </p:cNvSpPr>
          <p:nvPr>
            <p:ph type="ftr" sz="quarter" idx="11"/>
          </p:nvPr>
        </p:nvSpPr>
        <p:spPr>
          <a:ln/>
        </p:spPr>
        <p:txBody>
          <a:bodyPr/>
          <a:lstStyle>
            <a:lvl1pPr>
              <a:defRPr/>
            </a:lvl1pPr>
          </a:lstStyle>
          <a:p>
            <a:pPr>
              <a:defRPr/>
            </a:pPr>
            <a:r>
              <a:rPr lang="de-DE"/>
              <a:t>Deutsches Institut für Jugendhilfe und Familienrecht e.V. (DIJuF)</a:t>
            </a:r>
          </a:p>
        </p:txBody>
      </p:sp>
      <p:sp>
        <p:nvSpPr>
          <p:cNvPr id="7" name="Rectangle 11"/>
          <p:cNvSpPr>
            <a:spLocks noGrp="1" noChangeArrowheads="1"/>
          </p:cNvSpPr>
          <p:nvPr>
            <p:ph type="sldNum" sz="quarter" idx="12"/>
          </p:nvPr>
        </p:nvSpPr>
        <p:spPr>
          <a:ln/>
        </p:spPr>
        <p:txBody>
          <a:bodyPr/>
          <a:lstStyle>
            <a:lvl1pPr>
              <a:defRPr/>
            </a:lvl1pPr>
          </a:lstStyle>
          <a:p>
            <a:pPr>
              <a:defRPr/>
            </a:pPr>
            <a:fld id="{30A2634F-5C95-4963-B0C4-C2772640C807}" type="slidenum">
              <a:rPr lang="de-DE"/>
              <a:pPr>
                <a:defRPr/>
              </a:pPr>
              <a:t>‹Nr.›</a:t>
            </a:fld>
            <a:endParaRPr lang="de-DE"/>
          </a:p>
        </p:txBody>
      </p:sp>
    </p:spTree>
    <p:extLst>
      <p:ext uri="{BB962C8B-B14F-4D97-AF65-F5344CB8AC3E}">
        <p14:creationId xmlns:p14="http://schemas.microsoft.com/office/powerpoint/2010/main" val="1749332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ChangeArrowheads="1"/>
          </p:cNvSpPr>
          <p:nvPr/>
        </p:nvSpPr>
        <p:spPr bwMode="auto">
          <a:xfrm>
            <a:off x="0" y="0"/>
            <a:ext cx="609600" cy="4876800"/>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de-DE" altLang="de-DE" sz="2400" smtClean="0">
              <a:latin typeface="Times New Roman" pitchFamily="18" charset="0"/>
              <a:cs typeface="+mn-cs"/>
            </a:endParaRPr>
          </a:p>
        </p:txBody>
      </p:sp>
      <p:sp>
        <p:nvSpPr>
          <p:cNvPr id="1027" name="Line 6"/>
          <p:cNvSpPr>
            <a:spLocks noChangeShapeType="1"/>
          </p:cNvSpPr>
          <p:nvPr/>
        </p:nvSpPr>
        <p:spPr bwMode="auto">
          <a:xfrm flipV="1">
            <a:off x="381000" y="1524000"/>
            <a:ext cx="8763000" cy="793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28" name="Rectangle 7"/>
          <p:cNvSpPr>
            <a:spLocks noGrp="1" noChangeArrowheads="1"/>
          </p:cNvSpPr>
          <p:nvPr>
            <p:ph type="title"/>
          </p:nvPr>
        </p:nvSpPr>
        <p:spPr bwMode="auto">
          <a:xfrm>
            <a:off x="914400" y="277813"/>
            <a:ext cx="6019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9" name="Rectangle 8"/>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3081" name="Rectangle 9"/>
          <p:cNvSpPr>
            <a:spLocks noGrp="1" noChangeArrowheads="1"/>
          </p:cNvSpPr>
          <p:nvPr>
            <p:ph type="dt" sz="half" idx="2"/>
          </p:nvPr>
        </p:nvSpPr>
        <p:spPr bwMode="auto">
          <a:xfrm>
            <a:off x="914400" y="6251575"/>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Arial" pitchFamily="34" charset="0"/>
                <a:cs typeface="+mn-cs"/>
              </a:defRPr>
            </a:lvl1pPr>
          </a:lstStyle>
          <a:p>
            <a:pPr>
              <a:defRPr/>
            </a:pPr>
            <a:endParaRPr lang="de-DE"/>
          </a:p>
        </p:txBody>
      </p:sp>
      <p:sp>
        <p:nvSpPr>
          <p:cNvPr id="3082" name="Rectangle 10"/>
          <p:cNvSpPr>
            <a:spLocks noGrp="1" noChangeArrowheads="1"/>
          </p:cNvSpPr>
          <p:nvPr>
            <p:ph type="ftr" sz="quarter" idx="3"/>
          </p:nvPr>
        </p:nvSpPr>
        <p:spPr bwMode="auto">
          <a:xfrm>
            <a:off x="2362200" y="6248400"/>
            <a:ext cx="518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Arial" pitchFamily="34" charset="0"/>
                <a:cs typeface="+mn-cs"/>
              </a:defRPr>
            </a:lvl1pPr>
          </a:lstStyle>
          <a:p>
            <a:pPr>
              <a:defRPr/>
            </a:pPr>
            <a:r>
              <a:rPr lang="de-DE"/>
              <a:t>Deutsches Institut für Jugendhilfe und Familienrecht e.V. (DIJuF)</a:t>
            </a:r>
          </a:p>
        </p:txBody>
      </p:sp>
      <p:sp>
        <p:nvSpPr>
          <p:cNvPr id="3083" name="Rectangle 11"/>
          <p:cNvSpPr>
            <a:spLocks noGrp="1" noChangeArrowheads="1"/>
          </p:cNvSpPr>
          <p:nvPr>
            <p:ph type="sldNum" sz="quarter" idx="4"/>
          </p:nvPr>
        </p:nvSpPr>
        <p:spPr bwMode="auto">
          <a:xfrm>
            <a:off x="7772400" y="6248400"/>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Arial" pitchFamily="34" charset="0"/>
                <a:cs typeface="+mn-cs"/>
              </a:defRPr>
            </a:lvl1pPr>
          </a:lstStyle>
          <a:p>
            <a:pPr>
              <a:defRPr/>
            </a:pPr>
            <a:fld id="{44C0C08C-50B8-4ED2-80CC-49915B2EC912}" type="slidenum">
              <a:rPr lang="de-DE"/>
              <a:pPr>
                <a:defRPr/>
              </a:pPr>
              <a:t>‹Nr.›</a:t>
            </a:fld>
            <a:endParaRPr lang="de-DE"/>
          </a:p>
        </p:txBody>
      </p:sp>
      <p:sp>
        <p:nvSpPr>
          <p:cNvPr id="1033" name="Line 12"/>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1034" name="Picture 13" descr="dijuf_logo"/>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759700" y="0"/>
            <a:ext cx="1384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27" r:id="rId1"/>
    <p:sldLayoutId id="2147484315" r:id="rId2"/>
    <p:sldLayoutId id="2147484316" r:id="rId3"/>
    <p:sldLayoutId id="2147484317" r:id="rId4"/>
    <p:sldLayoutId id="2147484318" r:id="rId5"/>
    <p:sldLayoutId id="2147484319" r:id="rId6"/>
    <p:sldLayoutId id="2147484320" r:id="rId7"/>
    <p:sldLayoutId id="2147484321" r:id="rId8"/>
    <p:sldLayoutId id="2147484322" r:id="rId9"/>
    <p:sldLayoutId id="2147484323" r:id="rId10"/>
    <p:sldLayoutId id="2147484324" r:id="rId11"/>
    <p:sldLayoutId id="2147484325" r:id="rId12"/>
    <p:sldLayoutId id="2147484326" r:id="rId13"/>
  </p:sldLayoutIdLst>
  <p:timing>
    <p:tnLst>
      <p:par>
        <p:cTn id="1" dur="indefinite" restart="never" nodeType="tmRoot"/>
      </p:par>
    </p:tnLst>
  </p:timing>
  <p:hf sldNum="0"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Century Gothic" pitchFamily="34" charset="0"/>
        </a:defRPr>
      </a:lvl2pPr>
      <a:lvl3pPr algn="l" rtl="0" eaLnBrk="0" fontAlgn="base" hangingPunct="0">
        <a:spcBef>
          <a:spcPct val="0"/>
        </a:spcBef>
        <a:spcAft>
          <a:spcPct val="0"/>
        </a:spcAft>
        <a:defRPr sz="4200">
          <a:solidFill>
            <a:schemeClr val="tx2"/>
          </a:solidFill>
          <a:latin typeface="Century Gothic" pitchFamily="34" charset="0"/>
        </a:defRPr>
      </a:lvl3pPr>
      <a:lvl4pPr algn="l" rtl="0" eaLnBrk="0" fontAlgn="base" hangingPunct="0">
        <a:spcBef>
          <a:spcPct val="0"/>
        </a:spcBef>
        <a:spcAft>
          <a:spcPct val="0"/>
        </a:spcAft>
        <a:defRPr sz="4200">
          <a:solidFill>
            <a:schemeClr val="tx2"/>
          </a:solidFill>
          <a:latin typeface="Century Gothic" pitchFamily="34" charset="0"/>
        </a:defRPr>
      </a:lvl4pPr>
      <a:lvl5pPr algn="l" rtl="0" eaLnBrk="0" fontAlgn="base" hangingPunct="0">
        <a:spcBef>
          <a:spcPct val="0"/>
        </a:spcBef>
        <a:spcAft>
          <a:spcPct val="0"/>
        </a:spcAft>
        <a:defRPr sz="4200">
          <a:solidFill>
            <a:schemeClr val="tx2"/>
          </a:solidFill>
          <a:latin typeface="Century Gothic" pitchFamily="34" charset="0"/>
        </a:defRPr>
      </a:lvl5pPr>
      <a:lvl6pPr marL="457200" algn="l" rtl="0" fontAlgn="base">
        <a:spcBef>
          <a:spcPct val="0"/>
        </a:spcBef>
        <a:spcAft>
          <a:spcPct val="0"/>
        </a:spcAft>
        <a:defRPr sz="4200">
          <a:solidFill>
            <a:schemeClr val="tx2"/>
          </a:solidFill>
          <a:latin typeface="Century Gothic" pitchFamily="34" charset="0"/>
        </a:defRPr>
      </a:lvl6pPr>
      <a:lvl7pPr marL="914400" algn="l" rtl="0" fontAlgn="base">
        <a:spcBef>
          <a:spcPct val="0"/>
        </a:spcBef>
        <a:spcAft>
          <a:spcPct val="0"/>
        </a:spcAft>
        <a:defRPr sz="4200">
          <a:solidFill>
            <a:schemeClr val="tx2"/>
          </a:solidFill>
          <a:latin typeface="Century Gothic" pitchFamily="34" charset="0"/>
        </a:defRPr>
      </a:lvl7pPr>
      <a:lvl8pPr marL="1371600" algn="l" rtl="0" fontAlgn="base">
        <a:spcBef>
          <a:spcPct val="0"/>
        </a:spcBef>
        <a:spcAft>
          <a:spcPct val="0"/>
        </a:spcAft>
        <a:defRPr sz="4200">
          <a:solidFill>
            <a:schemeClr val="tx2"/>
          </a:solidFill>
          <a:latin typeface="Century Gothic" pitchFamily="34" charset="0"/>
        </a:defRPr>
      </a:lvl8pPr>
      <a:lvl9pPr marL="1828800" algn="l" rtl="0" fontAlgn="base">
        <a:spcBef>
          <a:spcPct val="0"/>
        </a:spcBef>
        <a:spcAft>
          <a:spcPct val="0"/>
        </a:spcAft>
        <a:defRPr sz="4200">
          <a:solidFill>
            <a:schemeClr val="tx2"/>
          </a:solidFill>
          <a:latin typeface="Century Gothic" pitchFamily="34"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ChangeArrowheads="1"/>
          </p:cNvSpPr>
          <p:nvPr/>
        </p:nvSpPr>
        <p:spPr bwMode="auto">
          <a:xfrm>
            <a:off x="0" y="0"/>
            <a:ext cx="609600" cy="4876800"/>
          </a:xfrm>
          <a:prstGeom prst="rect">
            <a:avLst/>
          </a:prstGeom>
          <a:solidFill>
            <a:schemeClr val="accent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1027" name="Line 6"/>
          <p:cNvSpPr>
            <a:spLocks noChangeShapeType="1"/>
          </p:cNvSpPr>
          <p:nvPr/>
        </p:nvSpPr>
        <p:spPr bwMode="auto">
          <a:xfrm flipV="1">
            <a:off x="381000" y="1524000"/>
            <a:ext cx="8763000" cy="793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sp>
        <p:nvSpPr>
          <p:cNvPr id="1028" name="Rectangle 7"/>
          <p:cNvSpPr>
            <a:spLocks noGrp="1" noChangeArrowheads="1"/>
          </p:cNvSpPr>
          <p:nvPr>
            <p:ph type="title"/>
          </p:nvPr>
        </p:nvSpPr>
        <p:spPr bwMode="auto">
          <a:xfrm>
            <a:off x="914400" y="277813"/>
            <a:ext cx="6019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9" name="Rectangle 8"/>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3081" name="Rectangle 9"/>
          <p:cNvSpPr>
            <a:spLocks noGrp="1" noChangeArrowheads="1"/>
          </p:cNvSpPr>
          <p:nvPr>
            <p:ph type="dt" sz="half" idx="2"/>
          </p:nvPr>
        </p:nvSpPr>
        <p:spPr bwMode="auto">
          <a:xfrm>
            <a:off x="914400" y="6251575"/>
            <a:ext cx="12954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000">
                <a:latin typeface="Arial" charset="0"/>
                <a:cs typeface="+mn-cs"/>
              </a:defRPr>
            </a:lvl1pPr>
          </a:lstStyle>
          <a:p>
            <a:pPr>
              <a:defRPr/>
            </a:pPr>
            <a:endParaRPr lang="de-DE">
              <a:solidFill>
                <a:srgbClr val="4D4D4D"/>
              </a:solidFill>
            </a:endParaRPr>
          </a:p>
        </p:txBody>
      </p:sp>
      <p:sp>
        <p:nvSpPr>
          <p:cNvPr id="3082" name="Rectangle 10"/>
          <p:cNvSpPr>
            <a:spLocks noGrp="1" noChangeArrowheads="1"/>
          </p:cNvSpPr>
          <p:nvPr>
            <p:ph type="ftr" sz="quarter" idx="3"/>
          </p:nvPr>
        </p:nvSpPr>
        <p:spPr bwMode="auto">
          <a:xfrm>
            <a:off x="2362200" y="6248400"/>
            <a:ext cx="5181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000">
                <a:latin typeface="Arial" charset="0"/>
                <a:cs typeface="+mn-cs"/>
              </a:defRPr>
            </a:lvl1pPr>
          </a:lstStyle>
          <a:p>
            <a:pPr>
              <a:defRPr/>
            </a:pPr>
            <a:r>
              <a:rPr lang="de-DE">
                <a:solidFill>
                  <a:srgbClr val="4D4D4D"/>
                </a:solidFill>
              </a:rPr>
              <a:t>Deutsches Institut für Jugendhilfe und Familienrecht e.V. (DIJuF)</a:t>
            </a:r>
          </a:p>
        </p:txBody>
      </p:sp>
      <p:sp>
        <p:nvSpPr>
          <p:cNvPr id="3083" name="Rectangle 11"/>
          <p:cNvSpPr>
            <a:spLocks noGrp="1" noChangeArrowheads="1"/>
          </p:cNvSpPr>
          <p:nvPr>
            <p:ph type="sldNum" sz="quarter" idx="4"/>
          </p:nvPr>
        </p:nvSpPr>
        <p:spPr bwMode="auto">
          <a:xfrm>
            <a:off x="7772400" y="6248400"/>
            <a:ext cx="9144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000">
                <a:latin typeface="Arial" charset="0"/>
                <a:cs typeface="+mn-cs"/>
              </a:defRPr>
            </a:lvl1pPr>
          </a:lstStyle>
          <a:p>
            <a:pPr>
              <a:defRPr/>
            </a:pPr>
            <a:fld id="{B27C5AB6-D3EB-498A-8F8D-4BDE3670C8F5}" type="slidenum">
              <a:rPr lang="de-DE">
                <a:solidFill>
                  <a:srgbClr val="4D4D4D"/>
                </a:solidFill>
              </a:rPr>
              <a:pPr>
                <a:defRPr/>
              </a:pPr>
              <a:t>‹Nr.›</a:t>
            </a:fld>
            <a:endParaRPr lang="de-DE">
              <a:solidFill>
                <a:srgbClr val="4D4D4D"/>
              </a:solidFill>
            </a:endParaRPr>
          </a:p>
        </p:txBody>
      </p:sp>
      <p:sp>
        <p:nvSpPr>
          <p:cNvPr id="1033" name="Line 12"/>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pic>
        <p:nvPicPr>
          <p:cNvPr id="1034" name="Picture 13" descr="dijuf_log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59700" y="0"/>
            <a:ext cx="1384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473675"/>
      </p:ext>
    </p:extLst>
  </p:cSld>
  <p:clrMap bg1="lt1" tx1="dk1" bg2="lt2" tx2="dk2" accent1="accent1" accent2="accent2" accent3="accent3" accent4="accent4" accent5="accent5" accent6="accent6" hlink="hlink" folHlink="folHlink"/>
  <p:sldLayoutIdLst>
    <p:sldLayoutId id="2147484353" r:id="rId1"/>
    <p:sldLayoutId id="2147484354" r:id="rId2"/>
    <p:sldLayoutId id="2147484355" r:id="rId3"/>
    <p:sldLayoutId id="2147484356" r:id="rId4"/>
    <p:sldLayoutId id="2147484357" r:id="rId5"/>
    <p:sldLayoutId id="2147484358" r:id="rId6"/>
    <p:sldLayoutId id="2147484359" r:id="rId7"/>
    <p:sldLayoutId id="2147484360" r:id="rId8"/>
    <p:sldLayoutId id="2147484361" r:id="rId9"/>
    <p:sldLayoutId id="2147484362" r:id="rId10"/>
    <p:sldLayoutId id="2147484363" r:id="rId11"/>
    <p:sldLayoutId id="2147484364" r:id="rId12"/>
  </p:sldLayoutIdLst>
  <p:timing>
    <p:tnLst>
      <p:par>
        <p:cTn id="1" dur="indefinite" restart="never" nodeType="tmRoot"/>
      </p:par>
    </p:tnLst>
  </p:timing>
  <p:hf sldNum="0"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Century Gothic" pitchFamily="34" charset="0"/>
        </a:defRPr>
      </a:lvl2pPr>
      <a:lvl3pPr algn="l" rtl="0" eaLnBrk="0" fontAlgn="base" hangingPunct="0">
        <a:spcBef>
          <a:spcPct val="0"/>
        </a:spcBef>
        <a:spcAft>
          <a:spcPct val="0"/>
        </a:spcAft>
        <a:defRPr sz="4200">
          <a:solidFill>
            <a:schemeClr val="tx2"/>
          </a:solidFill>
          <a:latin typeface="Century Gothic" pitchFamily="34" charset="0"/>
        </a:defRPr>
      </a:lvl3pPr>
      <a:lvl4pPr algn="l" rtl="0" eaLnBrk="0" fontAlgn="base" hangingPunct="0">
        <a:spcBef>
          <a:spcPct val="0"/>
        </a:spcBef>
        <a:spcAft>
          <a:spcPct val="0"/>
        </a:spcAft>
        <a:defRPr sz="4200">
          <a:solidFill>
            <a:schemeClr val="tx2"/>
          </a:solidFill>
          <a:latin typeface="Century Gothic" pitchFamily="34" charset="0"/>
        </a:defRPr>
      </a:lvl4pPr>
      <a:lvl5pPr algn="l" rtl="0" eaLnBrk="0" fontAlgn="base" hangingPunct="0">
        <a:spcBef>
          <a:spcPct val="0"/>
        </a:spcBef>
        <a:spcAft>
          <a:spcPct val="0"/>
        </a:spcAft>
        <a:defRPr sz="4200">
          <a:solidFill>
            <a:schemeClr val="tx2"/>
          </a:solidFill>
          <a:latin typeface="Century Gothic" pitchFamily="34" charset="0"/>
        </a:defRPr>
      </a:lvl5pPr>
      <a:lvl6pPr marL="457200" algn="l" rtl="0" fontAlgn="base">
        <a:spcBef>
          <a:spcPct val="0"/>
        </a:spcBef>
        <a:spcAft>
          <a:spcPct val="0"/>
        </a:spcAft>
        <a:defRPr sz="4200">
          <a:solidFill>
            <a:schemeClr val="tx2"/>
          </a:solidFill>
          <a:latin typeface="Century Gothic" pitchFamily="34" charset="0"/>
        </a:defRPr>
      </a:lvl6pPr>
      <a:lvl7pPr marL="914400" algn="l" rtl="0" fontAlgn="base">
        <a:spcBef>
          <a:spcPct val="0"/>
        </a:spcBef>
        <a:spcAft>
          <a:spcPct val="0"/>
        </a:spcAft>
        <a:defRPr sz="4200">
          <a:solidFill>
            <a:schemeClr val="tx2"/>
          </a:solidFill>
          <a:latin typeface="Century Gothic" pitchFamily="34" charset="0"/>
        </a:defRPr>
      </a:lvl7pPr>
      <a:lvl8pPr marL="1371600" algn="l" rtl="0" fontAlgn="base">
        <a:spcBef>
          <a:spcPct val="0"/>
        </a:spcBef>
        <a:spcAft>
          <a:spcPct val="0"/>
        </a:spcAft>
        <a:defRPr sz="4200">
          <a:solidFill>
            <a:schemeClr val="tx2"/>
          </a:solidFill>
          <a:latin typeface="Century Gothic" pitchFamily="34" charset="0"/>
        </a:defRPr>
      </a:lvl8pPr>
      <a:lvl9pPr marL="1828800" algn="l" rtl="0" fontAlgn="base">
        <a:spcBef>
          <a:spcPct val="0"/>
        </a:spcBef>
        <a:spcAft>
          <a:spcPct val="0"/>
        </a:spcAft>
        <a:defRPr sz="4200">
          <a:solidFill>
            <a:schemeClr val="tx2"/>
          </a:solidFill>
          <a:latin typeface="Century Gothic" pitchFamily="34"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ChangeArrowheads="1"/>
          </p:cNvSpPr>
          <p:nvPr/>
        </p:nvSpPr>
        <p:spPr bwMode="auto">
          <a:xfrm>
            <a:off x="0" y="0"/>
            <a:ext cx="609600" cy="4876800"/>
          </a:xfrm>
          <a:prstGeom prst="rect">
            <a:avLst/>
          </a:prstGeom>
          <a:solidFill>
            <a:schemeClr val="accent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1027" name="Line 6"/>
          <p:cNvSpPr>
            <a:spLocks noChangeShapeType="1"/>
          </p:cNvSpPr>
          <p:nvPr/>
        </p:nvSpPr>
        <p:spPr bwMode="auto">
          <a:xfrm flipV="1">
            <a:off x="381000" y="1524000"/>
            <a:ext cx="8763000" cy="793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sp>
        <p:nvSpPr>
          <p:cNvPr id="1028" name="Rectangle 7"/>
          <p:cNvSpPr>
            <a:spLocks noGrp="1" noChangeArrowheads="1"/>
          </p:cNvSpPr>
          <p:nvPr>
            <p:ph type="title"/>
          </p:nvPr>
        </p:nvSpPr>
        <p:spPr bwMode="auto">
          <a:xfrm>
            <a:off x="914400" y="277813"/>
            <a:ext cx="6019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9" name="Rectangle 8"/>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3081" name="Rectangle 9"/>
          <p:cNvSpPr>
            <a:spLocks noGrp="1" noChangeArrowheads="1"/>
          </p:cNvSpPr>
          <p:nvPr>
            <p:ph type="dt" sz="half" idx="2"/>
          </p:nvPr>
        </p:nvSpPr>
        <p:spPr bwMode="auto">
          <a:xfrm>
            <a:off x="914400" y="6251575"/>
            <a:ext cx="12954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000">
                <a:latin typeface="Arial" charset="0"/>
                <a:cs typeface="+mn-cs"/>
              </a:defRPr>
            </a:lvl1pPr>
          </a:lstStyle>
          <a:p>
            <a:pPr>
              <a:defRPr/>
            </a:pPr>
            <a:endParaRPr lang="de-DE">
              <a:solidFill>
                <a:srgbClr val="4D4D4D"/>
              </a:solidFill>
            </a:endParaRPr>
          </a:p>
        </p:txBody>
      </p:sp>
      <p:sp>
        <p:nvSpPr>
          <p:cNvPr id="3082" name="Rectangle 10"/>
          <p:cNvSpPr>
            <a:spLocks noGrp="1" noChangeArrowheads="1"/>
          </p:cNvSpPr>
          <p:nvPr>
            <p:ph type="ftr" sz="quarter" idx="3"/>
          </p:nvPr>
        </p:nvSpPr>
        <p:spPr bwMode="auto">
          <a:xfrm>
            <a:off x="2362200" y="6248400"/>
            <a:ext cx="5181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000">
                <a:latin typeface="Arial" charset="0"/>
                <a:cs typeface="+mn-cs"/>
              </a:defRPr>
            </a:lvl1pPr>
          </a:lstStyle>
          <a:p>
            <a:pPr>
              <a:defRPr/>
            </a:pPr>
            <a:r>
              <a:rPr lang="de-DE">
                <a:solidFill>
                  <a:srgbClr val="4D4D4D"/>
                </a:solidFill>
              </a:rPr>
              <a:t>Deutsches Institut für Jugendhilfe und Familienrecht e.V. (DIJuF)</a:t>
            </a:r>
          </a:p>
        </p:txBody>
      </p:sp>
      <p:sp>
        <p:nvSpPr>
          <p:cNvPr id="3083" name="Rectangle 11"/>
          <p:cNvSpPr>
            <a:spLocks noGrp="1" noChangeArrowheads="1"/>
          </p:cNvSpPr>
          <p:nvPr>
            <p:ph type="sldNum" sz="quarter" idx="4"/>
          </p:nvPr>
        </p:nvSpPr>
        <p:spPr bwMode="auto">
          <a:xfrm>
            <a:off x="7772400" y="6248400"/>
            <a:ext cx="9144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000">
                <a:latin typeface="Arial" charset="0"/>
                <a:cs typeface="+mn-cs"/>
              </a:defRPr>
            </a:lvl1pPr>
          </a:lstStyle>
          <a:p>
            <a:pPr>
              <a:defRPr/>
            </a:pPr>
            <a:fld id="{76E66379-F205-4CDB-A6C8-E66F4510BE67}" type="slidenum">
              <a:rPr lang="de-DE">
                <a:solidFill>
                  <a:srgbClr val="4D4D4D"/>
                </a:solidFill>
              </a:rPr>
              <a:pPr>
                <a:defRPr/>
              </a:pPr>
              <a:t>‹Nr.›</a:t>
            </a:fld>
            <a:endParaRPr lang="de-DE">
              <a:solidFill>
                <a:srgbClr val="4D4D4D"/>
              </a:solidFill>
            </a:endParaRPr>
          </a:p>
        </p:txBody>
      </p:sp>
      <p:sp>
        <p:nvSpPr>
          <p:cNvPr id="1033" name="Line 12"/>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pic>
        <p:nvPicPr>
          <p:cNvPr id="1034" name="Picture 13" descr="dijuf_log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59700" y="0"/>
            <a:ext cx="1384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971366"/>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 id="2147484390" r:id="rId12"/>
  </p:sldLayoutIdLst>
  <p:timing>
    <p:tnLst>
      <p:par>
        <p:cTn id="1" dur="indefinite" restart="never" nodeType="tmRoot"/>
      </p:par>
    </p:tnLst>
  </p:timing>
  <p:hf sldNum="0"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Century Gothic" pitchFamily="34" charset="0"/>
        </a:defRPr>
      </a:lvl2pPr>
      <a:lvl3pPr algn="l" rtl="0" eaLnBrk="0" fontAlgn="base" hangingPunct="0">
        <a:spcBef>
          <a:spcPct val="0"/>
        </a:spcBef>
        <a:spcAft>
          <a:spcPct val="0"/>
        </a:spcAft>
        <a:defRPr sz="4200">
          <a:solidFill>
            <a:schemeClr val="tx2"/>
          </a:solidFill>
          <a:latin typeface="Century Gothic" pitchFamily="34" charset="0"/>
        </a:defRPr>
      </a:lvl3pPr>
      <a:lvl4pPr algn="l" rtl="0" eaLnBrk="0" fontAlgn="base" hangingPunct="0">
        <a:spcBef>
          <a:spcPct val="0"/>
        </a:spcBef>
        <a:spcAft>
          <a:spcPct val="0"/>
        </a:spcAft>
        <a:defRPr sz="4200">
          <a:solidFill>
            <a:schemeClr val="tx2"/>
          </a:solidFill>
          <a:latin typeface="Century Gothic" pitchFamily="34" charset="0"/>
        </a:defRPr>
      </a:lvl4pPr>
      <a:lvl5pPr algn="l" rtl="0" eaLnBrk="0" fontAlgn="base" hangingPunct="0">
        <a:spcBef>
          <a:spcPct val="0"/>
        </a:spcBef>
        <a:spcAft>
          <a:spcPct val="0"/>
        </a:spcAft>
        <a:defRPr sz="4200">
          <a:solidFill>
            <a:schemeClr val="tx2"/>
          </a:solidFill>
          <a:latin typeface="Century Gothic" pitchFamily="34" charset="0"/>
        </a:defRPr>
      </a:lvl5pPr>
      <a:lvl6pPr marL="457200" algn="l" rtl="0" fontAlgn="base">
        <a:spcBef>
          <a:spcPct val="0"/>
        </a:spcBef>
        <a:spcAft>
          <a:spcPct val="0"/>
        </a:spcAft>
        <a:defRPr sz="4200">
          <a:solidFill>
            <a:schemeClr val="tx2"/>
          </a:solidFill>
          <a:latin typeface="Century Gothic" pitchFamily="34" charset="0"/>
        </a:defRPr>
      </a:lvl6pPr>
      <a:lvl7pPr marL="914400" algn="l" rtl="0" fontAlgn="base">
        <a:spcBef>
          <a:spcPct val="0"/>
        </a:spcBef>
        <a:spcAft>
          <a:spcPct val="0"/>
        </a:spcAft>
        <a:defRPr sz="4200">
          <a:solidFill>
            <a:schemeClr val="tx2"/>
          </a:solidFill>
          <a:latin typeface="Century Gothic" pitchFamily="34" charset="0"/>
        </a:defRPr>
      </a:lvl7pPr>
      <a:lvl8pPr marL="1371600" algn="l" rtl="0" fontAlgn="base">
        <a:spcBef>
          <a:spcPct val="0"/>
        </a:spcBef>
        <a:spcAft>
          <a:spcPct val="0"/>
        </a:spcAft>
        <a:defRPr sz="4200">
          <a:solidFill>
            <a:schemeClr val="tx2"/>
          </a:solidFill>
          <a:latin typeface="Century Gothic" pitchFamily="34" charset="0"/>
        </a:defRPr>
      </a:lvl8pPr>
      <a:lvl9pPr marL="1828800" algn="l" rtl="0" fontAlgn="base">
        <a:spcBef>
          <a:spcPct val="0"/>
        </a:spcBef>
        <a:spcAft>
          <a:spcPct val="0"/>
        </a:spcAft>
        <a:defRPr sz="4200">
          <a:solidFill>
            <a:schemeClr val="tx2"/>
          </a:solidFill>
          <a:latin typeface="Century Gothic" pitchFamily="34"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3"/>
          <p:cNvSpPr>
            <a:spLocks noChangeArrowheads="1"/>
          </p:cNvSpPr>
          <p:nvPr/>
        </p:nvSpPr>
        <p:spPr bwMode="auto">
          <a:xfrm>
            <a:off x="0" y="0"/>
            <a:ext cx="609600" cy="4876800"/>
          </a:xfrm>
          <a:prstGeom prst="rect">
            <a:avLst/>
          </a:prstGeom>
          <a:solidFill>
            <a:schemeClr val="accent1"/>
          </a:solidFill>
          <a:ln>
            <a:noFill/>
          </a:ln>
          <a:effectLst/>
          <a:extLst/>
        </p:spPr>
        <p:txBody>
          <a:bodyPr wrap="none" anchor="ctr"/>
          <a:lstStyle>
            <a:lvl1pPr eaLnBrk="0" hangingPunct="0">
              <a:defRPr sz="1900">
                <a:solidFill>
                  <a:schemeClr val="tx1"/>
                </a:solidFill>
                <a:latin typeface="Arial" pitchFamily="34" charset="0"/>
              </a:defRPr>
            </a:lvl1pPr>
            <a:lvl2pPr marL="742950" indent="-285750" eaLnBrk="0" hangingPunct="0">
              <a:defRPr sz="1900">
                <a:solidFill>
                  <a:schemeClr val="tx1"/>
                </a:solidFill>
                <a:latin typeface="Arial" pitchFamily="34" charset="0"/>
              </a:defRPr>
            </a:lvl2pPr>
            <a:lvl3pPr marL="1143000" indent="-228600" eaLnBrk="0" hangingPunct="0">
              <a:defRPr sz="1900">
                <a:solidFill>
                  <a:schemeClr val="tx1"/>
                </a:solidFill>
                <a:latin typeface="Arial" pitchFamily="34" charset="0"/>
              </a:defRPr>
            </a:lvl3pPr>
            <a:lvl4pPr marL="1600200" indent="-228600" eaLnBrk="0" hangingPunct="0">
              <a:defRPr sz="1900">
                <a:solidFill>
                  <a:schemeClr val="tx1"/>
                </a:solidFill>
                <a:latin typeface="Arial" pitchFamily="34" charset="0"/>
              </a:defRPr>
            </a:lvl4pPr>
            <a:lvl5pPr marL="2057400" indent="-228600" eaLnBrk="0" hangingPunct="0">
              <a:defRPr sz="1900">
                <a:solidFill>
                  <a:schemeClr val="tx1"/>
                </a:solidFill>
                <a:latin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defRPr>
            </a:lvl9pPr>
          </a:lstStyle>
          <a:p>
            <a:pPr algn="ctr" eaLnBrk="1" hangingPunct="1">
              <a:defRPr/>
            </a:pPr>
            <a:endParaRPr lang="de-DE" altLang="de-DE" sz="2400" smtClean="0">
              <a:solidFill>
                <a:srgbClr val="4D4D4D"/>
              </a:solidFill>
              <a:latin typeface="Times New Roman" pitchFamily="18" charset="0"/>
            </a:endParaRPr>
          </a:p>
        </p:txBody>
      </p:sp>
      <p:sp>
        <p:nvSpPr>
          <p:cNvPr id="2051" name="Line 6"/>
          <p:cNvSpPr>
            <a:spLocks noChangeShapeType="1"/>
          </p:cNvSpPr>
          <p:nvPr/>
        </p:nvSpPr>
        <p:spPr bwMode="auto">
          <a:xfrm flipV="1">
            <a:off x="381000" y="1524000"/>
            <a:ext cx="8763000" cy="793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sp>
        <p:nvSpPr>
          <p:cNvPr id="2052" name="Rectangle 7"/>
          <p:cNvSpPr>
            <a:spLocks noGrp="1" noChangeArrowheads="1"/>
          </p:cNvSpPr>
          <p:nvPr>
            <p:ph type="title"/>
          </p:nvPr>
        </p:nvSpPr>
        <p:spPr bwMode="auto">
          <a:xfrm>
            <a:off x="914400" y="277813"/>
            <a:ext cx="6019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3" name="Rectangle 8"/>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3081" name="Rectangle 9"/>
          <p:cNvSpPr>
            <a:spLocks noGrp="1" noChangeArrowheads="1"/>
          </p:cNvSpPr>
          <p:nvPr>
            <p:ph type="dt" sz="half" idx="2"/>
          </p:nvPr>
        </p:nvSpPr>
        <p:spPr bwMode="auto">
          <a:xfrm>
            <a:off x="914400" y="6251575"/>
            <a:ext cx="12954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000">
                <a:solidFill>
                  <a:srgbClr val="4D4D4D"/>
                </a:solidFill>
                <a:latin typeface="Arial" charset="0"/>
                <a:cs typeface="+mn-cs"/>
              </a:defRPr>
            </a:lvl1pPr>
          </a:lstStyle>
          <a:p>
            <a:pPr>
              <a:defRPr/>
            </a:pPr>
            <a:endParaRPr lang="de-DE"/>
          </a:p>
        </p:txBody>
      </p:sp>
      <p:sp>
        <p:nvSpPr>
          <p:cNvPr id="3082" name="Rectangle 10"/>
          <p:cNvSpPr>
            <a:spLocks noGrp="1" noChangeArrowheads="1"/>
          </p:cNvSpPr>
          <p:nvPr>
            <p:ph type="ftr" sz="quarter" idx="3"/>
          </p:nvPr>
        </p:nvSpPr>
        <p:spPr bwMode="auto">
          <a:xfrm>
            <a:off x="2362200" y="6248400"/>
            <a:ext cx="5181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000">
                <a:solidFill>
                  <a:srgbClr val="4D4D4D"/>
                </a:solidFill>
                <a:latin typeface="Arial" charset="0"/>
                <a:cs typeface="+mn-cs"/>
              </a:defRPr>
            </a:lvl1pPr>
          </a:lstStyle>
          <a:p>
            <a:pPr>
              <a:defRPr/>
            </a:pPr>
            <a:r>
              <a:rPr lang="de-DE"/>
              <a:t>Deutsches Institut für Jugendhilfe und Familienrecht e.V. (DIJuF)</a:t>
            </a:r>
          </a:p>
        </p:txBody>
      </p:sp>
      <p:sp>
        <p:nvSpPr>
          <p:cNvPr id="3083" name="Rectangle 11"/>
          <p:cNvSpPr>
            <a:spLocks noGrp="1" noChangeArrowheads="1"/>
          </p:cNvSpPr>
          <p:nvPr>
            <p:ph type="sldNum" sz="quarter" idx="4"/>
          </p:nvPr>
        </p:nvSpPr>
        <p:spPr bwMode="auto">
          <a:xfrm>
            <a:off x="7772400" y="6248400"/>
            <a:ext cx="9144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000">
                <a:solidFill>
                  <a:srgbClr val="4D4D4D"/>
                </a:solidFill>
                <a:latin typeface="Arial" charset="0"/>
                <a:cs typeface="+mn-cs"/>
              </a:defRPr>
            </a:lvl1pPr>
          </a:lstStyle>
          <a:p>
            <a:pPr>
              <a:defRPr/>
            </a:pPr>
            <a:fld id="{53F0B6C0-D296-4E08-AB04-B4F345E73F99}" type="slidenum">
              <a:rPr lang="de-DE"/>
              <a:pPr>
                <a:defRPr/>
              </a:pPr>
              <a:t>‹Nr.›</a:t>
            </a:fld>
            <a:endParaRPr lang="de-DE"/>
          </a:p>
        </p:txBody>
      </p:sp>
      <p:sp>
        <p:nvSpPr>
          <p:cNvPr id="2057" name="Line 12"/>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de-DE" sz="1900" smtClean="0">
              <a:solidFill>
                <a:srgbClr val="4D4D4D"/>
              </a:solidFill>
            </a:endParaRPr>
          </a:p>
        </p:txBody>
      </p:sp>
      <p:pic>
        <p:nvPicPr>
          <p:cNvPr id="2058" name="Picture 13" descr="dijuf_log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59700" y="0"/>
            <a:ext cx="1384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345241"/>
      </p:ext>
    </p:extLst>
  </p:cSld>
  <p:clrMap bg1="lt1" tx1="dk1" bg2="lt2" tx2="dk2" accent1="accent1" accent2="accent2" accent3="accent3" accent4="accent4" accent5="accent5" accent6="accent6" hlink="hlink" folHlink="folHlink"/>
  <p:sldLayoutIdLst>
    <p:sldLayoutId id="2147484392" r:id="rId1"/>
    <p:sldLayoutId id="2147484393" r:id="rId2"/>
    <p:sldLayoutId id="2147484394" r:id="rId3"/>
    <p:sldLayoutId id="2147484395" r:id="rId4"/>
    <p:sldLayoutId id="2147484396" r:id="rId5"/>
    <p:sldLayoutId id="2147484397" r:id="rId6"/>
    <p:sldLayoutId id="2147484398" r:id="rId7"/>
    <p:sldLayoutId id="2147484399" r:id="rId8"/>
    <p:sldLayoutId id="2147484400" r:id="rId9"/>
    <p:sldLayoutId id="2147484401" r:id="rId10"/>
    <p:sldLayoutId id="2147484402" r:id="rId11"/>
    <p:sldLayoutId id="2147484403" r:id="rId12"/>
  </p:sldLayoutIdLst>
  <p:timing>
    <p:tnLst>
      <p:par>
        <p:cTn id="1" dur="indefinite" restart="never" nodeType="tmRoot"/>
      </p:par>
    </p:tnLst>
  </p:timing>
  <p:hf sldNum="0"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Century Gothic" pitchFamily="34" charset="0"/>
        </a:defRPr>
      </a:lvl2pPr>
      <a:lvl3pPr algn="l" rtl="0" eaLnBrk="0" fontAlgn="base" hangingPunct="0">
        <a:spcBef>
          <a:spcPct val="0"/>
        </a:spcBef>
        <a:spcAft>
          <a:spcPct val="0"/>
        </a:spcAft>
        <a:defRPr sz="4200">
          <a:solidFill>
            <a:schemeClr val="tx2"/>
          </a:solidFill>
          <a:latin typeface="Century Gothic" pitchFamily="34" charset="0"/>
        </a:defRPr>
      </a:lvl3pPr>
      <a:lvl4pPr algn="l" rtl="0" eaLnBrk="0" fontAlgn="base" hangingPunct="0">
        <a:spcBef>
          <a:spcPct val="0"/>
        </a:spcBef>
        <a:spcAft>
          <a:spcPct val="0"/>
        </a:spcAft>
        <a:defRPr sz="4200">
          <a:solidFill>
            <a:schemeClr val="tx2"/>
          </a:solidFill>
          <a:latin typeface="Century Gothic" pitchFamily="34" charset="0"/>
        </a:defRPr>
      </a:lvl4pPr>
      <a:lvl5pPr algn="l" rtl="0" eaLnBrk="0" fontAlgn="base" hangingPunct="0">
        <a:spcBef>
          <a:spcPct val="0"/>
        </a:spcBef>
        <a:spcAft>
          <a:spcPct val="0"/>
        </a:spcAft>
        <a:defRPr sz="4200">
          <a:solidFill>
            <a:schemeClr val="tx2"/>
          </a:solidFill>
          <a:latin typeface="Century Gothic" pitchFamily="34" charset="0"/>
        </a:defRPr>
      </a:lvl5pPr>
      <a:lvl6pPr marL="457200" algn="l" rtl="0" fontAlgn="base">
        <a:spcBef>
          <a:spcPct val="0"/>
        </a:spcBef>
        <a:spcAft>
          <a:spcPct val="0"/>
        </a:spcAft>
        <a:defRPr sz="4200">
          <a:solidFill>
            <a:schemeClr val="tx2"/>
          </a:solidFill>
          <a:latin typeface="Century Gothic" pitchFamily="34" charset="0"/>
        </a:defRPr>
      </a:lvl6pPr>
      <a:lvl7pPr marL="914400" algn="l" rtl="0" fontAlgn="base">
        <a:spcBef>
          <a:spcPct val="0"/>
        </a:spcBef>
        <a:spcAft>
          <a:spcPct val="0"/>
        </a:spcAft>
        <a:defRPr sz="4200">
          <a:solidFill>
            <a:schemeClr val="tx2"/>
          </a:solidFill>
          <a:latin typeface="Century Gothic" pitchFamily="34" charset="0"/>
        </a:defRPr>
      </a:lvl7pPr>
      <a:lvl8pPr marL="1371600" algn="l" rtl="0" fontAlgn="base">
        <a:spcBef>
          <a:spcPct val="0"/>
        </a:spcBef>
        <a:spcAft>
          <a:spcPct val="0"/>
        </a:spcAft>
        <a:defRPr sz="4200">
          <a:solidFill>
            <a:schemeClr val="tx2"/>
          </a:solidFill>
          <a:latin typeface="Century Gothic" pitchFamily="34" charset="0"/>
        </a:defRPr>
      </a:lvl8pPr>
      <a:lvl9pPr marL="1828800" algn="l" rtl="0" fontAlgn="base">
        <a:spcBef>
          <a:spcPct val="0"/>
        </a:spcBef>
        <a:spcAft>
          <a:spcPct val="0"/>
        </a:spcAft>
        <a:defRPr sz="4200">
          <a:solidFill>
            <a:schemeClr val="tx2"/>
          </a:solidFill>
          <a:latin typeface="Century Gothic" pitchFamily="34"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p:cNvSpPr>
            <a:spLocks noGrp="1" noChangeArrowheads="1"/>
          </p:cNvSpPr>
          <p:nvPr>
            <p:ph type="ftr" sz="quarter" idx="11"/>
          </p:nvPr>
        </p:nvSpPr>
        <p:spPr>
          <a:ln>
            <a:miter lim="800000"/>
            <a:headEnd/>
            <a:tailEnd/>
          </a:ln>
        </p:spPr>
        <p:txBody>
          <a:bodyPr/>
          <a:lstStyle/>
          <a:p>
            <a:pPr>
              <a:defRPr/>
            </a:pPr>
            <a:r>
              <a:rPr lang="de-DE" altLang="de-DE" dirty="0" smtClean="0">
                <a:solidFill>
                  <a:srgbClr val="4D4D4D"/>
                </a:solidFill>
              </a:rPr>
              <a:t>Deutsches Institut für Jugendhilfe und Familienrecht e.V. (</a:t>
            </a:r>
            <a:r>
              <a:rPr lang="de-DE" altLang="de-DE" dirty="0" err="1" smtClean="0">
                <a:solidFill>
                  <a:srgbClr val="4D4D4D"/>
                </a:solidFill>
              </a:rPr>
              <a:t>DIJuF</a:t>
            </a:r>
            <a:r>
              <a:rPr lang="de-DE" altLang="de-DE" smtClean="0">
                <a:solidFill>
                  <a:srgbClr val="4D4D4D"/>
                </a:solidFill>
              </a:rPr>
              <a:t>)</a:t>
            </a:r>
          </a:p>
        </p:txBody>
      </p:sp>
      <p:sp>
        <p:nvSpPr>
          <p:cNvPr id="7171" name="Rectangle 2"/>
          <p:cNvSpPr>
            <a:spLocks noGrp="1" noChangeArrowheads="1"/>
          </p:cNvSpPr>
          <p:nvPr>
            <p:ph type="ctrTitle"/>
          </p:nvPr>
        </p:nvSpPr>
        <p:spPr>
          <a:xfrm>
            <a:off x="1042988" y="981075"/>
            <a:ext cx="6337300" cy="2057400"/>
          </a:xfrm>
        </p:spPr>
        <p:txBody>
          <a:bodyPr/>
          <a:lstStyle/>
          <a:p>
            <a:pPr eaLnBrk="1" hangingPunct="1"/>
            <a:r>
              <a:rPr lang="de-DE" altLang="de-DE" sz="2700" b="1" dirty="0" smtClean="0">
                <a:solidFill>
                  <a:schemeClr val="accent1"/>
                </a:solidFill>
              </a:rPr>
              <a:t>Flüchtlingskinder:</a:t>
            </a:r>
            <a:r>
              <a:rPr lang="de-DE" altLang="de-DE" sz="2700" b="1" dirty="0" smtClean="0"/>
              <a:t> </a:t>
            </a:r>
            <a:br>
              <a:rPr lang="de-DE" altLang="de-DE" sz="2700" b="1" dirty="0" smtClean="0"/>
            </a:br>
            <a:r>
              <a:rPr lang="de-DE" altLang="de-DE" sz="2700" b="1" dirty="0" smtClean="0"/>
              <a:t>Aufgaben und Herausforderungen auf kommunaler Ebene</a:t>
            </a:r>
          </a:p>
        </p:txBody>
      </p:sp>
      <p:sp>
        <p:nvSpPr>
          <p:cNvPr id="7172" name="Rectangle 3"/>
          <p:cNvSpPr>
            <a:spLocks noGrp="1" noChangeArrowheads="1"/>
          </p:cNvSpPr>
          <p:nvPr>
            <p:ph type="subTitle" idx="1"/>
          </p:nvPr>
        </p:nvSpPr>
        <p:spPr>
          <a:xfrm>
            <a:off x="1115616" y="3789040"/>
            <a:ext cx="7037784" cy="1773560"/>
          </a:xfrm>
        </p:spPr>
        <p:txBody>
          <a:bodyPr/>
          <a:lstStyle/>
          <a:p>
            <a:pPr eaLnBrk="1" hangingPunct="1">
              <a:lnSpc>
                <a:spcPct val="80000"/>
              </a:lnSpc>
              <a:spcAft>
                <a:spcPct val="20000"/>
              </a:spcAft>
            </a:pPr>
            <a:r>
              <a:rPr lang="de-DE" altLang="de-DE" sz="2400" b="1" dirty="0" smtClean="0"/>
              <a:t>„Zwischen Flucht und neuer Heimat“</a:t>
            </a:r>
            <a:br>
              <a:rPr lang="de-DE" altLang="de-DE" sz="2400" b="1" dirty="0" smtClean="0"/>
            </a:br>
            <a:r>
              <a:rPr lang="de-DE" altLang="de-DE" sz="2000" b="1" dirty="0" smtClean="0"/>
              <a:t>Flüchtlingskinder als Herausforderung </a:t>
            </a:r>
            <a:br>
              <a:rPr lang="de-DE" altLang="de-DE" sz="2000" b="1" dirty="0" smtClean="0"/>
            </a:br>
            <a:r>
              <a:rPr lang="de-DE" altLang="de-DE" sz="2000" b="1" dirty="0" smtClean="0"/>
              <a:t>für Thüringer Kommunen</a:t>
            </a:r>
            <a:endParaRPr lang="de-DE" altLang="de-DE" sz="2200" b="1" dirty="0" smtClean="0">
              <a:solidFill>
                <a:schemeClr val="accent1"/>
              </a:solidFill>
            </a:endParaRPr>
          </a:p>
          <a:p>
            <a:pPr eaLnBrk="1" hangingPunct="1">
              <a:lnSpc>
                <a:spcPct val="80000"/>
              </a:lnSpc>
              <a:spcAft>
                <a:spcPct val="20000"/>
              </a:spcAft>
            </a:pPr>
            <a:r>
              <a:rPr lang="de-DE" altLang="de-DE" sz="1600" b="1" dirty="0" smtClean="0">
                <a:solidFill>
                  <a:schemeClr val="accent1"/>
                </a:solidFill>
              </a:rPr>
              <a:t>Dr. Thomas Meysen</a:t>
            </a:r>
          </a:p>
          <a:p>
            <a:pPr eaLnBrk="1" hangingPunct="1">
              <a:lnSpc>
                <a:spcPct val="80000"/>
              </a:lnSpc>
            </a:pPr>
            <a:r>
              <a:rPr lang="de-DE" altLang="de-DE" sz="1600" b="1" dirty="0" smtClean="0">
                <a:solidFill>
                  <a:schemeClr val="accent1"/>
                </a:solidFill>
              </a:rPr>
              <a:t>Deutsches Institut für Jugendhilfe und Familienrecht e.V</a:t>
            </a:r>
            <a:r>
              <a:rPr lang="de-DE" altLang="de-DE" sz="1600" b="1" dirty="0">
                <a:solidFill>
                  <a:schemeClr val="accent1"/>
                </a:solidFill>
              </a:rPr>
              <a:t>. (</a:t>
            </a:r>
            <a:r>
              <a:rPr lang="de-DE" altLang="de-DE" sz="1600" b="1" dirty="0" err="1">
                <a:solidFill>
                  <a:schemeClr val="accent1"/>
                </a:solidFill>
              </a:rPr>
              <a:t>DIJuF</a:t>
            </a:r>
            <a:r>
              <a:rPr lang="de-DE" altLang="de-DE" sz="1600" b="1" dirty="0">
                <a:solidFill>
                  <a:schemeClr val="accent1"/>
                </a:solidFill>
              </a:rPr>
              <a:t>)</a:t>
            </a:r>
            <a:endParaRPr lang="de-DE" altLang="de-DE" sz="1600" b="1" dirty="0" smtClean="0">
              <a:solidFill>
                <a:schemeClr val="accent1"/>
              </a:solidFill>
            </a:endParaRPr>
          </a:p>
          <a:p>
            <a:pPr eaLnBrk="1" hangingPunct="1">
              <a:lnSpc>
                <a:spcPct val="80000"/>
              </a:lnSpc>
            </a:pPr>
            <a:r>
              <a:rPr lang="de-DE" altLang="de-DE" sz="1600" b="1" dirty="0" smtClean="0"/>
              <a:t>Erfurt, 18. November 2015</a:t>
            </a:r>
          </a:p>
        </p:txBody>
      </p:sp>
    </p:spTree>
    <p:extLst>
      <p:ext uri="{BB962C8B-B14F-4D97-AF65-F5344CB8AC3E}">
        <p14:creationId xmlns:p14="http://schemas.microsoft.com/office/powerpoint/2010/main" val="1812324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ußzeilenplatzhalter 5"/>
          <p:cNvSpPr>
            <a:spLocks noGrp="1"/>
          </p:cNvSpPr>
          <p:nvPr>
            <p:ph type="ftr" sz="quarter" idx="11"/>
          </p:nvPr>
        </p:nvSpPr>
        <p:spPr>
          <a:xfrm>
            <a:off x="2362200" y="6572250"/>
            <a:ext cx="5181600" cy="457200"/>
          </a:xfrm>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de-DE" altLang="de-DE" smtClean="0">
                <a:solidFill>
                  <a:srgbClr val="4D4D4D"/>
                </a:solidFill>
              </a:rPr>
              <a:t>Deutsches Institut für Jugendhilfe und Familienrecht e.V. (DIJuF)</a:t>
            </a:r>
          </a:p>
        </p:txBody>
      </p:sp>
      <p:sp>
        <p:nvSpPr>
          <p:cNvPr id="4099" name="Rectangle 2"/>
          <p:cNvSpPr>
            <a:spLocks noGrp="1" noChangeArrowheads="1"/>
          </p:cNvSpPr>
          <p:nvPr>
            <p:ph type="title"/>
          </p:nvPr>
        </p:nvSpPr>
        <p:spPr>
          <a:xfrm>
            <a:off x="914400" y="277813"/>
            <a:ext cx="6394450" cy="1143000"/>
          </a:xfrm>
        </p:spPr>
        <p:txBody>
          <a:bodyPr/>
          <a:lstStyle/>
          <a:p>
            <a:pPr eaLnBrk="1" hangingPunct="1"/>
            <a:r>
              <a:rPr lang="de-DE" altLang="de-DE" sz="2400" b="1" dirty="0" smtClean="0">
                <a:solidFill>
                  <a:schemeClr val="accent1"/>
                </a:solidFill>
              </a:rPr>
              <a:t>Facettenreiches Thema </a:t>
            </a:r>
            <a:r>
              <a:rPr lang="de-DE" altLang="de-DE" sz="2400" b="1" dirty="0" smtClean="0">
                <a:solidFill>
                  <a:schemeClr val="tx1"/>
                </a:solidFill>
              </a:rPr>
              <a:t>– ein Ausschnitt</a:t>
            </a:r>
          </a:p>
        </p:txBody>
      </p:sp>
      <p:graphicFrame>
        <p:nvGraphicFramePr>
          <p:cNvPr id="2" name="Diagramm 1"/>
          <p:cNvGraphicFramePr/>
          <p:nvPr>
            <p:extLst>
              <p:ext uri="{D42A27DB-BD31-4B8C-83A1-F6EECF244321}">
                <p14:modId xmlns:p14="http://schemas.microsoft.com/office/powerpoint/2010/main" val="4089060418"/>
              </p:ext>
            </p:extLst>
          </p:nvPr>
        </p:nvGraphicFramePr>
        <p:xfrm>
          <a:off x="1524000" y="1679912"/>
          <a:ext cx="6096000" cy="4917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44624"/>
            <a:ext cx="6696744" cy="1440160"/>
          </a:xfrm>
        </p:spPr>
        <p:txBody>
          <a:bodyPr/>
          <a:lstStyle/>
          <a:p>
            <a:r>
              <a:rPr lang="de-DE" altLang="de-DE" sz="2800" b="1" dirty="0">
                <a:solidFill>
                  <a:schemeClr val="accent1"/>
                </a:solidFill>
              </a:rPr>
              <a:t>Unbegleitete und ihre Verteilung</a:t>
            </a:r>
            <a:endParaRPr lang="de-DE" sz="2800" b="1" dirty="0">
              <a:solidFill>
                <a:schemeClr val="accent1"/>
              </a:solidFill>
            </a:endParaRPr>
          </a:p>
        </p:txBody>
      </p:sp>
      <p:sp>
        <p:nvSpPr>
          <p:cNvPr id="4" name="Inhaltsplatzhalter 3"/>
          <p:cNvSpPr>
            <a:spLocks noGrp="1"/>
          </p:cNvSpPr>
          <p:nvPr>
            <p:ph sz="half" idx="2"/>
          </p:nvPr>
        </p:nvSpPr>
        <p:spPr>
          <a:xfrm>
            <a:off x="827584" y="1772816"/>
            <a:ext cx="6984776" cy="4824536"/>
          </a:xfrm>
        </p:spPr>
        <p:txBody>
          <a:bodyPr/>
          <a:lstStyle/>
          <a:p>
            <a:pPr marL="0" indent="0">
              <a:buNone/>
            </a:pPr>
            <a:r>
              <a:rPr lang="de-DE" b="1" dirty="0" smtClean="0">
                <a:solidFill>
                  <a:schemeClr val="accent1"/>
                </a:solidFill>
              </a:rPr>
              <a:t>Hauptneuerungen</a:t>
            </a:r>
            <a:endParaRPr lang="de-DE" sz="2200" b="1" dirty="0" smtClean="0">
              <a:solidFill>
                <a:schemeClr val="accent1"/>
              </a:solidFill>
            </a:endParaRPr>
          </a:p>
          <a:p>
            <a:r>
              <a:rPr lang="de-DE" sz="2000" dirty="0" smtClean="0"/>
              <a:t>Einführung </a:t>
            </a:r>
            <a:r>
              <a:rPr lang="de-DE" sz="2000" dirty="0"/>
              <a:t>eines bundesweiten Verteilungsverfahren für unbegleitet eingereiste Kinder und Jugendliche nach den Quoten des Königsteiner </a:t>
            </a:r>
            <a:r>
              <a:rPr lang="de-DE" sz="2000" dirty="0" smtClean="0"/>
              <a:t>Schlüssels</a:t>
            </a:r>
          </a:p>
          <a:p>
            <a:r>
              <a:rPr lang="de-DE" sz="2000" dirty="0"/>
              <a:t>Einführung einer „vorläufigen Inobhutnahme“, in der ermittelt wird, ob Kindeswohlgesichtspunkte gegen die Verteilung </a:t>
            </a:r>
            <a:r>
              <a:rPr lang="de-DE" sz="2000" dirty="0" smtClean="0"/>
              <a:t>sprechen</a:t>
            </a:r>
          </a:p>
          <a:p>
            <a:r>
              <a:rPr lang="de-DE" sz="2000" dirty="0" smtClean="0"/>
              <a:t>Einführung von an die Verteilungsentscheidung gekoppelte örtliche Zuständigkeit für die reguläre Inobhutnahme</a:t>
            </a:r>
          </a:p>
          <a:p>
            <a:r>
              <a:rPr lang="de-DE" sz="2000" dirty="0" smtClean="0"/>
              <a:t>Abschaffung von § 89d Abs. 3 SGB VIII </a:t>
            </a:r>
            <a:r>
              <a:rPr lang="de-DE" sz="2000" dirty="0" smtClean="0">
                <a:sym typeface="Wingdings" panose="05000000000000000000" pitchFamily="2" charset="2"/>
              </a:rPr>
              <a:t> </a:t>
            </a:r>
            <a:r>
              <a:rPr lang="de-DE" sz="2000" dirty="0" smtClean="0"/>
              <a:t>Geltendmachung </a:t>
            </a:r>
            <a:r>
              <a:rPr lang="de-DE" sz="2000" dirty="0"/>
              <a:t>der vor 1.11.2015 entstandenen Ansprüche bis 08/2016</a:t>
            </a:r>
          </a:p>
          <a:p>
            <a:endParaRPr lang="de-DE" sz="2400" dirty="0" smtClean="0"/>
          </a:p>
          <a:p>
            <a:pPr marL="0" indent="0">
              <a:buNone/>
            </a:pPr>
            <a:endParaRPr lang="de-DE" sz="2000" dirty="0" smtClean="0"/>
          </a:p>
          <a:p>
            <a:endParaRPr lang="de-DE" sz="2000" dirty="0" smtClean="0"/>
          </a:p>
          <a:p>
            <a:pPr marL="0" indent="0">
              <a:buNone/>
            </a:pPr>
            <a:r>
              <a:rPr lang="de-DE" sz="2000" dirty="0"/>
              <a:t> </a:t>
            </a:r>
          </a:p>
        </p:txBody>
      </p:sp>
      <p:sp>
        <p:nvSpPr>
          <p:cNvPr id="5" name="Fußzeilenplatzhalter 4"/>
          <p:cNvSpPr>
            <a:spLocks noGrp="1"/>
          </p:cNvSpPr>
          <p:nvPr>
            <p:ph type="ftr" sz="quarter" idx="11"/>
          </p:nvPr>
        </p:nvSpPr>
        <p:spPr>
          <a:xfrm>
            <a:off x="2339752" y="6165304"/>
            <a:ext cx="5181600" cy="457200"/>
          </a:xfrm>
        </p:spPr>
        <p:txBody>
          <a:bodyPr/>
          <a:lstStyle/>
          <a:p>
            <a:pPr>
              <a:defRPr/>
            </a:pPr>
            <a:endParaRPr lang="de-DE" dirty="0" smtClean="0"/>
          </a:p>
          <a:p>
            <a:pPr>
              <a:defRPr/>
            </a:pPr>
            <a:endParaRPr lang="de-DE" dirty="0"/>
          </a:p>
          <a:p>
            <a:pPr>
              <a:defRPr/>
            </a:pPr>
            <a:r>
              <a:rPr lang="de-DE" dirty="0" smtClean="0"/>
              <a:t>Deutsches Institut für Jugendhilfe und Familienrecht e.V. (</a:t>
            </a:r>
            <a:r>
              <a:rPr lang="de-DE" dirty="0" err="1" smtClean="0"/>
              <a:t>DIJuF</a:t>
            </a:r>
            <a:r>
              <a:rPr lang="de-DE" dirty="0" smtClean="0"/>
              <a:t>)</a:t>
            </a:r>
            <a:endParaRPr lang="de-DE" dirty="0"/>
          </a:p>
        </p:txBody>
      </p:sp>
      <p:sp>
        <p:nvSpPr>
          <p:cNvPr id="3" name="AutoShape 4" descr="Bildergebnis für Was nicht pass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247612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sz="2800" b="1" dirty="0">
                <a:solidFill>
                  <a:schemeClr val="accent1"/>
                </a:solidFill>
              </a:rPr>
              <a:t>Unbegleitete und ihre Verteilung</a:t>
            </a:r>
            <a:endParaRPr lang="de-DE" sz="2800" b="1" dirty="0">
              <a:solidFill>
                <a:schemeClr val="accent1"/>
              </a:solidFill>
            </a:endParaRPr>
          </a:p>
        </p:txBody>
      </p:sp>
      <p:sp>
        <p:nvSpPr>
          <p:cNvPr id="3" name="Textplatzhalter 2"/>
          <p:cNvSpPr>
            <a:spLocks noGrp="1"/>
          </p:cNvSpPr>
          <p:nvPr>
            <p:ph type="body" sz="half" idx="1"/>
          </p:nvPr>
        </p:nvSpPr>
        <p:spPr>
          <a:xfrm>
            <a:off x="-36512" y="1628800"/>
            <a:ext cx="7920880" cy="4530725"/>
          </a:xfrm>
        </p:spPr>
        <p:txBody>
          <a:bodyPr/>
          <a:lstStyle/>
          <a:p>
            <a:pPr marL="914400" lvl="2" indent="0">
              <a:buNone/>
            </a:pPr>
            <a:r>
              <a:rPr lang="de-DE" sz="2000" b="1" dirty="0" smtClean="0">
                <a:solidFill>
                  <a:schemeClr val="accent1"/>
                </a:solidFill>
              </a:rPr>
              <a:t>Inhalt vorläufige Inobhutnahme</a:t>
            </a:r>
          </a:p>
          <a:p>
            <a:pPr lvl="2"/>
            <a:r>
              <a:rPr lang="de-DE" sz="1800" dirty="0" smtClean="0"/>
              <a:t>Soweit keine Dokumente vorliegen, Einschätzung ob minderjährig</a:t>
            </a:r>
          </a:p>
          <a:p>
            <a:pPr lvl="2"/>
            <a:r>
              <a:rPr lang="de-DE" sz="1800" dirty="0" smtClean="0"/>
              <a:t>geeignete </a:t>
            </a:r>
            <a:r>
              <a:rPr lang="de-DE" sz="1800" dirty="0"/>
              <a:t>Unterbringung und Versorgung </a:t>
            </a:r>
            <a:r>
              <a:rPr lang="de-DE" sz="1800" dirty="0" smtClean="0"/>
              <a:t>(notwendiger Unterhalt und Krankenversorgung)</a:t>
            </a:r>
          </a:p>
          <a:p>
            <a:pPr lvl="2"/>
            <a:r>
              <a:rPr lang="de-DE" sz="1800" dirty="0" smtClean="0"/>
              <a:t>Vertretung </a:t>
            </a:r>
            <a:r>
              <a:rPr lang="de-DE" sz="1800" dirty="0"/>
              <a:t>des Kindes, Verpflichtung alle (</a:t>
            </a:r>
            <a:r>
              <a:rPr lang="de-DE" sz="1800" dirty="0" smtClean="0"/>
              <a:t>recht-</a:t>
            </a:r>
            <a:r>
              <a:rPr lang="de-DE" sz="1800" dirty="0" err="1" smtClean="0"/>
              <a:t>ichen</a:t>
            </a:r>
            <a:r>
              <a:rPr lang="de-DE" sz="1800" dirty="0" smtClean="0"/>
              <a:t>) </a:t>
            </a:r>
            <a:r>
              <a:rPr lang="de-DE" sz="1800" dirty="0"/>
              <a:t>Handlungen zu dessen Wohl vorzunehmen – auch kurzfristig aufenthaltssichernde </a:t>
            </a:r>
            <a:r>
              <a:rPr lang="de-DE" sz="1800" dirty="0" smtClean="0"/>
              <a:t>Maßnahmen </a:t>
            </a:r>
          </a:p>
          <a:p>
            <a:pPr lvl="2"/>
            <a:r>
              <a:rPr lang="de-DE" b="1" dirty="0" smtClean="0">
                <a:solidFill>
                  <a:schemeClr val="accent1"/>
                </a:solidFill>
              </a:rPr>
              <a:t>Neu: </a:t>
            </a:r>
          </a:p>
          <a:p>
            <a:pPr lvl="3"/>
            <a:r>
              <a:rPr lang="de-DE" sz="1700" dirty="0" smtClean="0"/>
              <a:t>Verfahren zur Alterseinschätzung gesetzlich geregelt in </a:t>
            </a:r>
            <a:br>
              <a:rPr lang="de-DE" sz="1700" dirty="0" smtClean="0"/>
            </a:br>
            <a:r>
              <a:rPr lang="de-DE" sz="1700" b="1" dirty="0" smtClean="0">
                <a:solidFill>
                  <a:schemeClr val="accent1"/>
                </a:solidFill>
              </a:rPr>
              <a:t>§ 42f SGB VIII</a:t>
            </a:r>
          </a:p>
          <a:p>
            <a:pPr lvl="3"/>
            <a:r>
              <a:rPr lang="de-DE" sz="1700" dirty="0" smtClean="0"/>
              <a:t>Keine Pflicht zur unverzüglichen Veranlassung einer Vertretungsbestellung </a:t>
            </a:r>
            <a:r>
              <a:rPr lang="de-DE" sz="1700" dirty="0" smtClean="0">
                <a:sym typeface="Wingdings" panose="05000000000000000000" pitchFamily="2" charset="2"/>
              </a:rPr>
              <a:t> </a:t>
            </a:r>
            <a:r>
              <a:rPr lang="de-DE" sz="1700" dirty="0" smtClean="0"/>
              <a:t>erst nach einem Monat</a:t>
            </a:r>
          </a:p>
          <a:p>
            <a:pPr lvl="3"/>
            <a:r>
              <a:rPr lang="de-DE" sz="1700" dirty="0" smtClean="0"/>
              <a:t>Einschränkte Klärungsphase, ob Kindeswohlgesichtspunkte </a:t>
            </a:r>
            <a:br>
              <a:rPr lang="de-DE" sz="1700" dirty="0" smtClean="0"/>
            </a:br>
            <a:r>
              <a:rPr lang="de-DE" sz="1700" dirty="0" smtClean="0"/>
              <a:t>der Verteilung entgegenstehen</a:t>
            </a:r>
          </a:p>
          <a:p>
            <a:pPr marL="1371600" lvl="3" indent="0">
              <a:buNone/>
            </a:pPr>
            <a:endParaRPr lang="de-DE" dirty="0" smtClean="0"/>
          </a:p>
          <a:p>
            <a:pPr lvl="2"/>
            <a:endParaRPr lang="de-DE" dirty="0" smtClean="0"/>
          </a:p>
          <a:p>
            <a:pPr marL="457200" lvl="1" indent="0">
              <a:buNone/>
            </a:pPr>
            <a:r>
              <a:rPr lang="de-DE" sz="2000" dirty="0"/>
              <a:t>	</a:t>
            </a:r>
            <a:endParaRPr lang="de-DE" sz="2000" dirty="0" smtClean="0"/>
          </a:p>
          <a:p>
            <a:pPr marL="457200" lvl="1" indent="0">
              <a:buNone/>
            </a:pPr>
            <a:endParaRPr lang="de-DE" sz="2000" dirty="0" smtClean="0"/>
          </a:p>
          <a:p>
            <a:pPr marL="457200" lvl="1" indent="0">
              <a:buNone/>
            </a:pPr>
            <a:endParaRPr lang="de-DE" sz="2000" dirty="0"/>
          </a:p>
        </p:txBody>
      </p:sp>
      <p:sp>
        <p:nvSpPr>
          <p:cNvPr id="5" name="Fußzeilenplatzhalter 4"/>
          <p:cNvSpPr>
            <a:spLocks noGrp="1"/>
          </p:cNvSpPr>
          <p:nvPr>
            <p:ph type="ftr" sz="quarter" idx="11"/>
          </p:nvPr>
        </p:nvSpPr>
        <p:spPr/>
        <p:txBody>
          <a:bodyPr/>
          <a:lstStyle/>
          <a:p>
            <a:pPr>
              <a:defRPr/>
            </a:pPr>
            <a:endParaRPr lang="de-DE" dirty="0" smtClean="0"/>
          </a:p>
          <a:p>
            <a:pPr>
              <a:defRPr/>
            </a:pPr>
            <a:endParaRPr lang="de-DE" dirty="0" smtClean="0"/>
          </a:p>
          <a:p>
            <a:pPr>
              <a:defRPr/>
            </a:pPr>
            <a:r>
              <a:rPr lang="de-DE" dirty="0" smtClean="0"/>
              <a:t>Deutsches Institut für Jugendhilfe und Familienrecht e.V. (</a:t>
            </a:r>
            <a:r>
              <a:rPr lang="de-DE" dirty="0" err="1" smtClean="0"/>
              <a:t>DIJuF</a:t>
            </a:r>
            <a:r>
              <a:rPr lang="de-DE" dirty="0" smtClean="0"/>
              <a:t>)</a:t>
            </a:r>
            <a:endParaRPr lang="de-DE" dirty="0"/>
          </a:p>
        </p:txBody>
      </p:sp>
      <p:sp>
        <p:nvSpPr>
          <p:cNvPr id="10" name="AutoShape 421"/>
          <p:cNvSpPr>
            <a:spLocks noChangeAspect="1" noChangeArrowheads="1"/>
          </p:cNvSpPr>
          <p:nvPr/>
        </p:nvSpPr>
        <p:spPr bwMode="auto">
          <a:xfrm rot="5400000">
            <a:off x="-1917428" y="3437708"/>
            <a:ext cx="4608515" cy="792091"/>
          </a:xfrm>
          <a:prstGeom prst="homePlate">
            <a:avLst>
              <a:gd name="adj" fmla="val 24349"/>
            </a:avLst>
          </a:prstGeom>
          <a:solidFill>
            <a:schemeClr val="accent1"/>
          </a:solidFill>
          <a:ln w="6350">
            <a:solidFill>
              <a:schemeClr val="bg2"/>
            </a:solidFill>
            <a:miter lim="800000"/>
            <a:headEnd/>
            <a:tailEnd/>
          </a:ln>
          <a:effectLst/>
          <a:extLst/>
        </p:spPr>
        <p:txBody>
          <a:bodyPr lIns="252000" tIns="0" rIns="72000" bIns="0" anchor="ctr"/>
          <a:lstStyle/>
          <a:p>
            <a:pPr algn="ctr"/>
            <a:r>
              <a:rPr lang="de-DE" b="1" dirty="0" smtClean="0">
                <a:solidFill>
                  <a:schemeClr val="bg1"/>
                </a:solidFill>
              </a:rPr>
              <a:t>UNTER BETELIGUNG DES MINDERJÄHRIGEN</a:t>
            </a:r>
            <a:r>
              <a:rPr lang="de-DE" b="1" dirty="0" smtClean="0"/>
              <a:t> </a:t>
            </a:r>
            <a:endParaRPr lang="de-DE" b="1" dirty="0">
              <a:solidFill>
                <a:schemeClr val="tx1"/>
              </a:solidFill>
            </a:endParaRPr>
          </a:p>
        </p:txBody>
      </p:sp>
    </p:spTree>
    <p:extLst>
      <p:ext uri="{BB962C8B-B14F-4D97-AF65-F5344CB8AC3E}">
        <p14:creationId xmlns:p14="http://schemas.microsoft.com/office/powerpoint/2010/main" val="1399197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87624" y="277813"/>
            <a:ext cx="5746576" cy="1143000"/>
          </a:xfrm>
        </p:spPr>
        <p:txBody>
          <a:bodyPr/>
          <a:lstStyle/>
          <a:p>
            <a:r>
              <a:rPr lang="de-DE" altLang="de-DE" sz="2800" b="1" dirty="0">
                <a:solidFill>
                  <a:schemeClr val="accent1"/>
                </a:solidFill>
              </a:rPr>
              <a:t>Unbegleitete und ihre Verteilung</a:t>
            </a:r>
            <a:endParaRPr lang="de-DE" sz="2800" b="1" dirty="0">
              <a:solidFill>
                <a:schemeClr val="accent1"/>
              </a:solidFill>
            </a:endParaRPr>
          </a:p>
        </p:txBody>
      </p:sp>
      <p:sp>
        <p:nvSpPr>
          <p:cNvPr id="3" name="Textplatzhalter 2"/>
          <p:cNvSpPr>
            <a:spLocks noGrp="1"/>
          </p:cNvSpPr>
          <p:nvPr>
            <p:ph type="body" sz="half" idx="1"/>
          </p:nvPr>
        </p:nvSpPr>
        <p:spPr>
          <a:xfrm>
            <a:off x="683568" y="1556789"/>
            <a:ext cx="7128792" cy="4824539"/>
          </a:xfrm>
        </p:spPr>
        <p:txBody>
          <a:bodyPr/>
          <a:lstStyle/>
          <a:p>
            <a:pPr marL="457200" lvl="1" indent="0">
              <a:buNone/>
            </a:pPr>
            <a:r>
              <a:rPr lang="de-DE" sz="2400" b="1" dirty="0">
                <a:solidFill>
                  <a:schemeClr val="accent1"/>
                </a:solidFill>
              </a:rPr>
              <a:t>Zugelassene Methoden nach § 42f SGB </a:t>
            </a:r>
            <a:r>
              <a:rPr lang="de-DE" sz="2400" b="1" dirty="0" smtClean="0">
                <a:solidFill>
                  <a:schemeClr val="accent1"/>
                </a:solidFill>
              </a:rPr>
              <a:t>VIII</a:t>
            </a:r>
          </a:p>
          <a:p>
            <a:pPr lvl="1"/>
            <a:r>
              <a:rPr lang="de-DE" sz="2000" dirty="0" smtClean="0"/>
              <a:t>Das Jugendamt hat </a:t>
            </a:r>
            <a:r>
              <a:rPr lang="de-DE" sz="2000" dirty="0" err="1" smtClean="0"/>
              <a:t>iRd</a:t>
            </a:r>
            <a:r>
              <a:rPr lang="de-DE" sz="2000" dirty="0" smtClean="0"/>
              <a:t> vorläufigen Inobhutnahme mittels qualifizierter Inaugenscheinnahme das Alter einzuschätzen: Standards </a:t>
            </a:r>
            <a:endParaRPr lang="de-DE" sz="2000" dirty="0" smtClean="0">
              <a:sym typeface="Wingdings" panose="05000000000000000000" pitchFamily="2" charset="2"/>
            </a:endParaRPr>
          </a:p>
          <a:p>
            <a:pPr lvl="2"/>
            <a:r>
              <a:rPr lang="de-DE" sz="1700" b="1" dirty="0" smtClean="0">
                <a:solidFill>
                  <a:schemeClr val="accent1"/>
                </a:solidFill>
                <a:sym typeface="Wingdings" panose="05000000000000000000" pitchFamily="2" charset="2"/>
              </a:rPr>
              <a:t>Handlungsempfehlungen der  BAG LJÄ</a:t>
            </a:r>
          </a:p>
          <a:p>
            <a:pPr lvl="1"/>
            <a:r>
              <a:rPr lang="de-DE" sz="2000" dirty="0" smtClean="0">
                <a:sym typeface="Wingdings" panose="05000000000000000000" pitchFamily="2" charset="2"/>
              </a:rPr>
              <a:t>Ärztliche Untersuchungen zur Alterseinschätzung in Zweifelsfällen</a:t>
            </a:r>
          </a:p>
          <a:p>
            <a:pPr lvl="2"/>
            <a:r>
              <a:rPr lang="de-DE" sz="1800" dirty="0" smtClean="0">
                <a:sym typeface="Wingdings" panose="05000000000000000000" pitchFamily="2" charset="2"/>
              </a:rPr>
              <a:t>auf Antrag des Betroffenen oder (rechtlichen) Vertreters oder </a:t>
            </a:r>
          </a:p>
          <a:p>
            <a:pPr lvl="2"/>
            <a:r>
              <a:rPr lang="de-DE" sz="1800" dirty="0" smtClean="0">
                <a:sym typeface="Wingdings" panose="05000000000000000000" pitchFamily="2" charset="2"/>
              </a:rPr>
              <a:t>von Amts wegen initiiert durch Jugendamt, wenn Betroffener </a:t>
            </a:r>
            <a:r>
              <a:rPr lang="de-DE" sz="1800" b="1" dirty="0" smtClean="0">
                <a:sym typeface="Wingdings" panose="05000000000000000000" pitchFamily="2" charset="2"/>
              </a:rPr>
              <a:t>und (rechtlicher) Vertreter </a:t>
            </a:r>
            <a:r>
              <a:rPr lang="de-DE" sz="1800" dirty="0" smtClean="0">
                <a:sym typeface="Wingdings" panose="05000000000000000000" pitchFamily="2" charset="2"/>
              </a:rPr>
              <a:t>einwilligen </a:t>
            </a:r>
          </a:p>
          <a:p>
            <a:pPr lvl="2"/>
            <a:r>
              <a:rPr lang="de-DE" sz="1800" dirty="0" smtClean="0"/>
              <a:t>Aufklärung </a:t>
            </a:r>
            <a:r>
              <a:rPr lang="de-DE" sz="1800" dirty="0"/>
              <a:t>über Bedeutung, Methoden der Alterseinschätzung und der Verpflichtung zur Mitwirkung in verständlicher Sprache</a:t>
            </a:r>
          </a:p>
          <a:p>
            <a:endParaRPr lang="de-DE" sz="2000" dirty="0"/>
          </a:p>
          <a:p>
            <a:pPr lvl="2"/>
            <a:endParaRPr lang="de-DE" sz="2000" dirty="0" smtClean="0">
              <a:sym typeface="Wingdings" panose="05000000000000000000" pitchFamily="2" charset="2"/>
            </a:endParaRPr>
          </a:p>
          <a:p>
            <a:pPr lvl="1"/>
            <a:endParaRPr lang="de-DE" dirty="0" smtClean="0">
              <a:sym typeface="Wingdings" panose="05000000000000000000" pitchFamily="2" charset="2"/>
            </a:endParaRPr>
          </a:p>
          <a:p>
            <a:endParaRPr lang="de-DE" sz="1600" dirty="0"/>
          </a:p>
        </p:txBody>
      </p:sp>
      <p:sp>
        <p:nvSpPr>
          <p:cNvPr id="6" name="AutoShape 421"/>
          <p:cNvSpPr>
            <a:spLocks noChangeAspect="1" noChangeArrowheads="1"/>
          </p:cNvSpPr>
          <p:nvPr/>
        </p:nvSpPr>
        <p:spPr bwMode="auto">
          <a:xfrm rot="5400000">
            <a:off x="-1908212" y="3465001"/>
            <a:ext cx="4608515" cy="792091"/>
          </a:xfrm>
          <a:prstGeom prst="homePlate">
            <a:avLst>
              <a:gd name="adj" fmla="val 24349"/>
            </a:avLst>
          </a:prstGeom>
          <a:solidFill>
            <a:schemeClr val="accent1"/>
          </a:solidFill>
          <a:ln w="6350">
            <a:solidFill>
              <a:schemeClr val="bg2"/>
            </a:solidFill>
            <a:miter lim="800000"/>
            <a:headEnd/>
            <a:tailEnd/>
          </a:ln>
          <a:effectLst/>
          <a:extLst/>
        </p:spPr>
        <p:txBody>
          <a:bodyPr lIns="252000" tIns="0" rIns="72000" bIns="0" anchor="ctr"/>
          <a:lstStyle/>
          <a:p>
            <a:pPr algn="ctr"/>
            <a:r>
              <a:rPr lang="de-DE" dirty="0" smtClean="0">
                <a:solidFill>
                  <a:schemeClr val="bg1"/>
                </a:solidFill>
              </a:rPr>
              <a:t>UNTER BETELIGUNG DES BETROFFENEN</a:t>
            </a:r>
            <a:r>
              <a:rPr lang="de-DE" dirty="0" smtClean="0"/>
              <a:t> </a:t>
            </a:r>
            <a:endParaRPr lang="de-DE" dirty="0">
              <a:solidFill>
                <a:schemeClr val="tx1"/>
              </a:solidFill>
            </a:endParaRPr>
          </a:p>
        </p:txBody>
      </p:sp>
      <p:sp>
        <p:nvSpPr>
          <p:cNvPr id="5" name="Fußzeilenplatzhalter 4"/>
          <p:cNvSpPr>
            <a:spLocks noGrp="1"/>
          </p:cNvSpPr>
          <p:nvPr>
            <p:ph type="ftr" sz="quarter" idx="11"/>
          </p:nvPr>
        </p:nvSpPr>
        <p:spPr>
          <a:xfrm>
            <a:off x="2362200" y="6248400"/>
            <a:ext cx="5181600" cy="457200"/>
          </a:xfrm>
        </p:spPr>
        <p:txBody>
          <a:bodyPr/>
          <a:lstStyle/>
          <a:p>
            <a:pPr>
              <a:defRPr/>
            </a:pPr>
            <a:endParaRPr lang="de-DE" dirty="0" smtClean="0"/>
          </a:p>
          <a:p>
            <a:pPr>
              <a:defRPr/>
            </a:pPr>
            <a:endParaRPr lang="de-DE" dirty="0" smtClean="0"/>
          </a:p>
          <a:p>
            <a:pPr>
              <a:defRPr/>
            </a:pPr>
            <a:r>
              <a:rPr lang="de-DE" dirty="0" smtClean="0"/>
              <a:t>Deutsches Institut für Jugendhilfe und Familienrecht e.V. (</a:t>
            </a:r>
            <a:r>
              <a:rPr lang="de-DE" dirty="0" err="1" smtClean="0"/>
              <a:t>DIJuF</a:t>
            </a:r>
            <a:r>
              <a:rPr lang="de-DE" dirty="0" smtClean="0"/>
              <a:t>)</a:t>
            </a:r>
            <a:endParaRPr lang="de-DE" dirty="0"/>
          </a:p>
        </p:txBody>
      </p:sp>
    </p:spTree>
    <p:extLst>
      <p:ext uri="{BB962C8B-B14F-4D97-AF65-F5344CB8AC3E}">
        <p14:creationId xmlns:p14="http://schemas.microsoft.com/office/powerpoint/2010/main" val="3546202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sz="2800" b="1" dirty="0">
                <a:solidFill>
                  <a:schemeClr val="accent1"/>
                </a:solidFill>
              </a:rPr>
              <a:t>Unbegleitete und ihre Verteilung</a:t>
            </a:r>
            <a:endParaRPr lang="de-DE" sz="2800" b="1" dirty="0">
              <a:solidFill>
                <a:schemeClr val="accent1"/>
              </a:solidFill>
            </a:endParaRPr>
          </a:p>
        </p:txBody>
      </p:sp>
      <p:sp>
        <p:nvSpPr>
          <p:cNvPr id="3" name="Textplatzhalter 2"/>
          <p:cNvSpPr>
            <a:spLocks noGrp="1"/>
          </p:cNvSpPr>
          <p:nvPr>
            <p:ph type="body" sz="half" idx="1"/>
          </p:nvPr>
        </p:nvSpPr>
        <p:spPr>
          <a:xfrm>
            <a:off x="611560" y="1600200"/>
            <a:ext cx="4112840" cy="4709119"/>
          </a:xfrm>
        </p:spPr>
        <p:txBody>
          <a:bodyPr/>
          <a:lstStyle/>
          <a:p>
            <a:endParaRPr lang="de-DE" dirty="0"/>
          </a:p>
          <a:p>
            <a:pPr marL="0" indent="0">
              <a:buNone/>
            </a:pPr>
            <a:endParaRPr lang="de-DE" dirty="0"/>
          </a:p>
        </p:txBody>
      </p:sp>
      <p:sp>
        <p:nvSpPr>
          <p:cNvPr id="4" name="Inhaltsplatzhalter 3"/>
          <p:cNvSpPr>
            <a:spLocks noGrp="1"/>
          </p:cNvSpPr>
          <p:nvPr>
            <p:ph sz="half" idx="2"/>
          </p:nvPr>
        </p:nvSpPr>
        <p:spPr>
          <a:xfrm>
            <a:off x="899592" y="1628800"/>
            <a:ext cx="6984776" cy="4602733"/>
          </a:xfrm>
        </p:spPr>
        <p:txBody>
          <a:bodyPr/>
          <a:lstStyle/>
          <a:p>
            <a:pPr marL="0" indent="0">
              <a:buNone/>
            </a:pPr>
            <a:r>
              <a:rPr lang="de-DE" sz="2400" b="1" dirty="0" smtClean="0">
                <a:solidFill>
                  <a:schemeClr val="accent1"/>
                </a:solidFill>
              </a:rPr>
              <a:t>Kindeswohlprüfung vor Verteilung</a:t>
            </a:r>
          </a:p>
          <a:p>
            <a:pPr marL="0" indent="0">
              <a:buNone/>
            </a:pPr>
            <a:r>
              <a:rPr lang="de-DE" sz="2200" dirty="0" smtClean="0"/>
              <a:t>Das Jugendamt hat während der vorläufigen Inobhutnahme zusammen mit dem Kind/Jugendlichen einzuschätzen,</a:t>
            </a:r>
          </a:p>
          <a:p>
            <a:r>
              <a:rPr lang="de-DE" sz="2000" dirty="0"/>
              <a:t>o</a:t>
            </a:r>
            <a:r>
              <a:rPr lang="de-DE" sz="2000" dirty="0" smtClean="0"/>
              <a:t>b dessen Wohl durch die Verteilung gefährdet würde,</a:t>
            </a:r>
          </a:p>
          <a:p>
            <a:r>
              <a:rPr lang="de-DE" sz="2000" dirty="0"/>
              <a:t>o</a:t>
            </a:r>
            <a:r>
              <a:rPr lang="de-DE" sz="2000" dirty="0" smtClean="0"/>
              <a:t>b sich eine mit dem Kind oder dem Jugendlichen verwandte Person im In- oder Ausland befindet,</a:t>
            </a:r>
          </a:p>
          <a:p>
            <a:r>
              <a:rPr lang="de-DE" sz="2000" dirty="0"/>
              <a:t>o</a:t>
            </a:r>
            <a:r>
              <a:rPr lang="de-DE" sz="2000" dirty="0" smtClean="0"/>
              <a:t>b dessen Wohl eine gemeinsame Inobhutnahme mit Geschwistern oder anderen Jugendlichen erfordert und</a:t>
            </a:r>
          </a:p>
          <a:p>
            <a:r>
              <a:rPr lang="de-DE" sz="2000" dirty="0"/>
              <a:t>o</a:t>
            </a:r>
            <a:r>
              <a:rPr lang="de-DE" sz="2000" dirty="0" smtClean="0"/>
              <a:t>b der Gesundheitszustand des Kindes/Jugendlichen die Durchführung der Verteilung innerhalb von 14 Tagen ausschließt</a:t>
            </a:r>
          </a:p>
          <a:p>
            <a:endParaRPr lang="de-DE" sz="2400" dirty="0"/>
          </a:p>
        </p:txBody>
      </p:sp>
      <p:sp>
        <p:nvSpPr>
          <p:cNvPr id="5" name="Fußzeilenplatzhalter 4"/>
          <p:cNvSpPr>
            <a:spLocks noGrp="1"/>
          </p:cNvSpPr>
          <p:nvPr>
            <p:ph type="ftr" sz="quarter" idx="11"/>
          </p:nvPr>
        </p:nvSpPr>
        <p:spPr/>
        <p:txBody>
          <a:bodyPr/>
          <a:lstStyle/>
          <a:p>
            <a:pPr>
              <a:defRPr/>
            </a:pPr>
            <a:endParaRPr lang="de-DE" dirty="0" smtClean="0"/>
          </a:p>
          <a:p>
            <a:pPr>
              <a:defRPr/>
            </a:pPr>
            <a:endParaRPr lang="de-DE" dirty="0" smtClean="0"/>
          </a:p>
          <a:p>
            <a:pPr>
              <a:defRPr/>
            </a:pPr>
            <a:r>
              <a:rPr lang="de-DE" dirty="0" smtClean="0"/>
              <a:t>Deutsches Institut für Jugendhilfe und Familienrecht e.V. (</a:t>
            </a:r>
            <a:r>
              <a:rPr lang="de-DE" dirty="0" err="1" smtClean="0"/>
              <a:t>DIJuF</a:t>
            </a:r>
            <a:r>
              <a:rPr lang="de-DE" dirty="0" smtClean="0"/>
              <a:t>)</a:t>
            </a:r>
            <a:endParaRPr lang="de-DE" dirty="0"/>
          </a:p>
        </p:txBody>
      </p:sp>
    </p:spTree>
    <p:extLst>
      <p:ext uri="{BB962C8B-B14F-4D97-AF65-F5344CB8AC3E}">
        <p14:creationId xmlns:p14="http://schemas.microsoft.com/office/powerpoint/2010/main" val="922244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b="1" dirty="0" smtClean="0">
                <a:solidFill>
                  <a:schemeClr val="accent1"/>
                </a:solidFill>
              </a:rPr>
              <a:t>Unbegleitete und ihre Verteilung</a:t>
            </a:r>
            <a:endParaRPr lang="de-DE" sz="2800" b="1" dirty="0">
              <a:solidFill>
                <a:schemeClr val="accent1"/>
              </a:solidFill>
            </a:endParaRPr>
          </a:p>
        </p:txBody>
      </p:sp>
      <p:sp>
        <p:nvSpPr>
          <p:cNvPr id="3" name="Textplatzhalter 2"/>
          <p:cNvSpPr>
            <a:spLocks noGrp="1"/>
          </p:cNvSpPr>
          <p:nvPr>
            <p:ph type="body" sz="half" idx="1"/>
          </p:nvPr>
        </p:nvSpPr>
        <p:spPr>
          <a:xfrm>
            <a:off x="971600" y="2331464"/>
            <a:ext cx="6912768" cy="4824536"/>
          </a:xfrm>
        </p:spPr>
        <p:txBody>
          <a:bodyPr numCol="2"/>
          <a:lstStyle/>
          <a:p>
            <a:pPr>
              <a:spcBef>
                <a:spcPts val="1200"/>
              </a:spcBef>
            </a:pPr>
            <a:r>
              <a:rPr lang="de-DE" sz="2000" dirty="0" smtClean="0"/>
              <a:t>Nach Kindeswohl-prüfung Mitteilung an zust. Landesstelle</a:t>
            </a:r>
          </a:p>
          <a:p>
            <a:pPr>
              <a:spcBef>
                <a:spcPts val="1200"/>
              </a:spcBef>
            </a:pPr>
            <a:r>
              <a:rPr lang="de-DE" sz="2000" dirty="0" smtClean="0"/>
              <a:t>Meldung zust. Landes-stelle an </a:t>
            </a:r>
            <a:r>
              <a:rPr lang="de-DE" sz="2000" dirty="0" err="1" smtClean="0"/>
              <a:t>Bundesver-waltungsamt</a:t>
            </a:r>
            <a:endParaRPr lang="de-DE" sz="2000" dirty="0" smtClean="0"/>
          </a:p>
          <a:p>
            <a:pPr>
              <a:spcBef>
                <a:spcPts val="1200"/>
              </a:spcBef>
            </a:pPr>
            <a:r>
              <a:rPr lang="de-DE" sz="2000" dirty="0" smtClean="0"/>
              <a:t>Benennung Aufnahme-land durch </a:t>
            </a:r>
            <a:r>
              <a:rPr lang="de-DE" sz="2000" dirty="0" err="1" smtClean="0"/>
              <a:t>Bundesver-waltungsamt</a:t>
            </a:r>
            <a:r>
              <a:rPr lang="de-DE" sz="2000" dirty="0" smtClean="0"/>
              <a:t> </a:t>
            </a:r>
          </a:p>
          <a:p>
            <a:pPr>
              <a:spcBef>
                <a:spcPts val="1200"/>
              </a:spcBef>
            </a:pPr>
            <a:r>
              <a:rPr lang="de-DE" sz="2000" dirty="0" smtClean="0"/>
              <a:t>Zuweisung an </a:t>
            </a:r>
            <a:r>
              <a:rPr lang="de-DE" sz="2000" dirty="0"/>
              <a:t>Jugendamt durch</a:t>
            </a:r>
            <a:br>
              <a:rPr lang="de-DE" sz="2000" dirty="0"/>
            </a:br>
            <a:r>
              <a:rPr lang="de-DE" sz="2000" dirty="0"/>
              <a:t>zust. Landesstelle </a:t>
            </a:r>
            <a:r>
              <a:rPr lang="de-DE" sz="2400" dirty="0" smtClean="0"/>
              <a:t>	</a:t>
            </a:r>
            <a:br>
              <a:rPr lang="de-DE" sz="2400" dirty="0" smtClean="0"/>
            </a:br>
            <a:endParaRPr lang="de-DE" sz="2400" dirty="0" smtClean="0">
              <a:solidFill>
                <a:schemeClr val="accent4"/>
              </a:solidFill>
            </a:endParaRPr>
          </a:p>
          <a:p>
            <a:pPr marL="0" indent="0">
              <a:spcBef>
                <a:spcPts val="1200"/>
              </a:spcBef>
              <a:buNone/>
            </a:pPr>
            <a:r>
              <a:rPr lang="de-DE" sz="2000" dirty="0" smtClean="0">
                <a:solidFill>
                  <a:schemeClr val="accent4"/>
                </a:solidFill>
              </a:rPr>
              <a:t>	7 Werktage</a:t>
            </a:r>
            <a:br>
              <a:rPr lang="de-DE" sz="2000" dirty="0" smtClean="0">
                <a:solidFill>
                  <a:schemeClr val="accent4"/>
                </a:solidFill>
              </a:rPr>
            </a:br>
            <a:r>
              <a:rPr lang="de-DE" sz="2000" dirty="0" smtClean="0">
                <a:solidFill>
                  <a:schemeClr val="accent4"/>
                </a:solidFill>
              </a:rPr>
              <a:t/>
            </a:r>
            <a:br>
              <a:rPr lang="de-DE" sz="2000" dirty="0" smtClean="0">
                <a:solidFill>
                  <a:schemeClr val="accent4"/>
                </a:solidFill>
              </a:rPr>
            </a:br>
            <a:endParaRPr lang="de-DE" sz="2000" dirty="0" smtClean="0">
              <a:solidFill>
                <a:schemeClr val="accent4"/>
              </a:solidFill>
            </a:endParaRPr>
          </a:p>
          <a:p>
            <a:pPr marL="0" indent="0">
              <a:spcBef>
                <a:spcPts val="1200"/>
              </a:spcBef>
              <a:buNone/>
            </a:pPr>
            <a:r>
              <a:rPr lang="de-DE" sz="2000" dirty="0" smtClean="0">
                <a:solidFill>
                  <a:schemeClr val="accent4"/>
                </a:solidFill>
              </a:rPr>
              <a:t>	3 Werktage</a:t>
            </a:r>
            <a:br>
              <a:rPr lang="de-DE" sz="2000" dirty="0" smtClean="0">
                <a:solidFill>
                  <a:schemeClr val="accent4"/>
                </a:solidFill>
              </a:rPr>
            </a:br>
            <a:r>
              <a:rPr lang="de-DE" sz="2000" dirty="0" smtClean="0">
                <a:solidFill>
                  <a:schemeClr val="accent4"/>
                </a:solidFill>
              </a:rPr>
              <a:t/>
            </a:r>
            <a:br>
              <a:rPr lang="de-DE" sz="2000" dirty="0" smtClean="0">
                <a:solidFill>
                  <a:schemeClr val="accent4"/>
                </a:solidFill>
              </a:rPr>
            </a:br>
            <a:endParaRPr lang="de-DE" sz="2000" dirty="0" smtClean="0">
              <a:solidFill>
                <a:schemeClr val="accent4"/>
              </a:solidFill>
            </a:endParaRPr>
          </a:p>
          <a:p>
            <a:pPr marL="0" indent="0">
              <a:spcBef>
                <a:spcPts val="1200"/>
              </a:spcBef>
              <a:buNone/>
            </a:pPr>
            <a:r>
              <a:rPr lang="de-DE" sz="2000" dirty="0">
                <a:solidFill>
                  <a:schemeClr val="accent4"/>
                </a:solidFill>
              </a:rPr>
              <a:t>	</a:t>
            </a:r>
            <a:r>
              <a:rPr lang="de-DE" sz="2000" dirty="0" smtClean="0">
                <a:solidFill>
                  <a:schemeClr val="accent4"/>
                </a:solidFill>
              </a:rPr>
              <a:t>3 Werktage</a:t>
            </a:r>
            <a:br>
              <a:rPr lang="de-DE" sz="2000" dirty="0" smtClean="0">
                <a:solidFill>
                  <a:schemeClr val="accent4"/>
                </a:solidFill>
              </a:rPr>
            </a:br>
            <a:r>
              <a:rPr lang="de-DE" sz="2000" dirty="0" smtClean="0">
                <a:solidFill>
                  <a:schemeClr val="accent4"/>
                </a:solidFill>
              </a:rPr>
              <a:t/>
            </a:r>
            <a:br>
              <a:rPr lang="de-DE" sz="2000" dirty="0" smtClean="0">
                <a:solidFill>
                  <a:schemeClr val="accent4"/>
                </a:solidFill>
              </a:rPr>
            </a:br>
            <a:endParaRPr lang="de-DE" sz="2000" dirty="0" smtClean="0">
              <a:solidFill>
                <a:schemeClr val="accent4"/>
              </a:solidFill>
            </a:endParaRPr>
          </a:p>
          <a:p>
            <a:pPr marL="0" indent="0">
              <a:spcBef>
                <a:spcPts val="1200"/>
              </a:spcBef>
              <a:buNone/>
            </a:pPr>
            <a:r>
              <a:rPr lang="de-DE" sz="2000" dirty="0">
                <a:solidFill>
                  <a:schemeClr val="accent4"/>
                </a:solidFill>
              </a:rPr>
              <a:t>	</a:t>
            </a:r>
            <a:r>
              <a:rPr lang="de-DE" sz="2000" dirty="0" smtClean="0">
                <a:solidFill>
                  <a:schemeClr val="accent4"/>
                </a:solidFill>
              </a:rPr>
              <a:t>2 Werktage</a:t>
            </a:r>
            <a:endParaRPr lang="de-DE" sz="2000" dirty="0">
              <a:solidFill>
                <a:schemeClr val="accent4"/>
              </a:solidFill>
            </a:endParaRPr>
          </a:p>
        </p:txBody>
      </p:sp>
      <p:sp>
        <p:nvSpPr>
          <p:cNvPr id="5" name="Fußzeilenplatzhalter 4"/>
          <p:cNvSpPr>
            <a:spLocks noGrp="1"/>
          </p:cNvSpPr>
          <p:nvPr>
            <p:ph type="ftr" sz="quarter" idx="11"/>
          </p:nvPr>
        </p:nvSpPr>
        <p:spPr>
          <a:xfrm>
            <a:off x="2362200" y="6284168"/>
            <a:ext cx="5181600" cy="457200"/>
          </a:xfrm>
        </p:spPr>
        <p:txBody>
          <a:bodyPr/>
          <a:lstStyle/>
          <a:p>
            <a:pPr>
              <a:defRPr/>
            </a:pPr>
            <a:endParaRPr lang="de-DE" dirty="0" smtClean="0"/>
          </a:p>
          <a:p>
            <a:pPr>
              <a:defRPr/>
            </a:pPr>
            <a:endParaRPr lang="de-DE" dirty="0"/>
          </a:p>
          <a:p>
            <a:pPr>
              <a:defRPr/>
            </a:pPr>
            <a:r>
              <a:rPr lang="de-DE" dirty="0" smtClean="0"/>
              <a:t>Deutsches Institut für Jugendhilfe und Familienrecht e.V. (</a:t>
            </a:r>
            <a:r>
              <a:rPr lang="de-DE" dirty="0" err="1" smtClean="0"/>
              <a:t>DIJuF</a:t>
            </a:r>
            <a:r>
              <a:rPr lang="de-DE" dirty="0" smtClean="0"/>
              <a:t>)</a:t>
            </a:r>
            <a:endParaRPr lang="de-DE" dirty="0"/>
          </a:p>
        </p:txBody>
      </p:sp>
      <p:sp>
        <p:nvSpPr>
          <p:cNvPr id="6" name="Textfeld 5"/>
          <p:cNvSpPr txBox="1"/>
          <p:nvPr/>
        </p:nvSpPr>
        <p:spPr>
          <a:xfrm>
            <a:off x="971600" y="1628800"/>
            <a:ext cx="6912768" cy="769441"/>
          </a:xfrm>
          <a:prstGeom prst="rect">
            <a:avLst/>
          </a:prstGeom>
          <a:noFill/>
        </p:spPr>
        <p:txBody>
          <a:bodyPr wrap="square" rtlCol="0">
            <a:spAutoFit/>
          </a:bodyPr>
          <a:lstStyle/>
          <a:p>
            <a:r>
              <a:rPr lang="de-DE" sz="2200" b="1" kern="0" dirty="0">
                <a:solidFill>
                  <a:srgbClr val="E67402"/>
                </a:solidFill>
                <a:latin typeface="Century Gothic"/>
                <a:ea typeface="+mj-ea"/>
                <a:cs typeface="+mj-cs"/>
              </a:rPr>
              <a:t>Ablauf vorläufige Inobhutnahme bis zur Verteilung</a:t>
            </a:r>
            <a:endParaRPr lang="de-DE" sz="2200" dirty="0"/>
          </a:p>
        </p:txBody>
      </p:sp>
    </p:spTree>
    <p:extLst>
      <p:ext uri="{BB962C8B-B14F-4D97-AF65-F5344CB8AC3E}">
        <p14:creationId xmlns:p14="http://schemas.microsoft.com/office/powerpoint/2010/main" val="3778322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2480" y="277813"/>
            <a:ext cx="6019800" cy="1143000"/>
          </a:xfrm>
        </p:spPr>
        <p:txBody>
          <a:bodyPr/>
          <a:lstStyle/>
          <a:p>
            <a:r>
              <a:rPr lang="de-DE" sz="2800" b="1" dirty="0">
                <a:solidFill>
                  <a:schemeClr val="accent1"/>
                </a:solidFill>
              </a:rPr>
              <a:t>Unbegleitete und ihre Verteilung</a:t>
            </a:r>
          </a:p>
        </p:txBody>
      </p:sp>
      <p:sp>
        <p:nvSpPr>
          <p:cNvPr id="4" name="Fußzeilenplatzhalter 3"/>
          <p:cNvSpPr>
            <a:spLocks noGrp="1"/>
          </p:cNvSpPr>
          <p:nvPr>
            <p:ph type="ftr" sz="quarter" idx="11"/>
          </p:nvPr>
        </p:nvSpPr>
        <p:spPr/>
        <p:txBody>
          <a:bodyPr/>
          <a:lstStyle/>
          <a:p>
            <a:pPr>
              <a:defRPr/>
            </a:pPr>
            <a:r>
              <a:rPr lang="de-DE" smtClean="0"/>
              <a:t>Deutsches Institut für Jugendhilfe und Familienrecht e.V. (DIJuF)</a:t>
            </a:r>
            <a:endParaRPr lang="de-DE"/>
          </a:p>
        </p:txBody>
      </p:sp>
      <p:pic>
        <p:nvPicPr>
          <p:cNvPr id="1026" name="Picture 2"/>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115616" y="1772816"/>
            <a:ext cx="6624736"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3419872" y="5075892"/>
            <a:ext cx="1595309" cy="369332"/>
          </a:xfrm>
          <a:prstGeom prst="rect">
            <a:avLst/>
          </a:prstGeom>
        </p:spPr>
        <p:txBody>
          <a:bodyPr wrap="none">
            <a:spAutoFit/>
          </a:bodyPr>
          <a:lstStyle/>
          <a:p>
            <a:pPr>
              <a:spcBef>
                <a:spcPts val="1200"/>
              </a:spcBef>
            </a:pPr>
            <a:r>
              <a:rPr lang="de-DE" b="1" dirty="0" smtClean="0"/>
              <a:t>    31.12.2016</a:t>
            </a:r>
            <a:endParaRPr lang="de-DE" b="1" dirty="0"/>
          </a:p>
        </p:txBody>
      </p:sp>
    </p:spTree>
    <p:extLst>
      <p:ext uri="{BB962C8B-B14F-4D97-AF65-F5344CB8AC3E}">
        <p14:creationId xmlns:p14="http://schemas.microsoft.com/office/powerpoint/2010/main" val="9996970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277813"/>
            <a:ext cx="6609928" cy="1143000"/>
          </a:xfrm>
        </p:spPr>
        <p:txBody>
          <a:bodyPr/>
          <a:lstStyle/>
          <a:p>
            <a:r>
              <a:rPr lang="de-DE" sz="2800" b="1" dirty="0">
                <a:solidFill>
                  <a:schemeClr val="accent1"/>
                </a:solidFill>
              </a:rPr>
              <a:t>Unbegleitete und ihre </a:t>
            </a:r>
            <a:r>
              <a:rPr lang="de-DE" sz="2800" b="1" dirty="0" smtClean="0">
                <a:solidFill>
                  <a:schemeClr val="accent1"/>
                </a:solidFill>
              </a:rPr>
              <a:t>Verteilung</a:t>
            </a:r>
            <a:endParaRPr lang="de-DE" sz="2800" b="1" dirty="0">
              <a:solidFill>
                <a:schemeClr val="accent1"/>
              </a:solidFill>
            </a:endParaRPr>
          </a:p>
        </p:txBody>
      </p:sp>
      <p:sp>
        <p:nvSpPr>
          <p:cNvPr id="3" name="Textplatzhalter 2"/>
          <p:cNvSpPr>
            <a:spLocks noGrp="1"/>
          </p:cNvSpPr>
          <p:nvPr>
            <p:ph type="body" sz="half" idx="1"/>
          </p:nvPr>
        </p:nvSpPr>
        <p:spPr>
          <a:xfrm>
            <a:off x="971600" y="1772816"/>
            <a:ext cx="6840760" cy="4530725"/>
          </a:xfrm>
        </p:spPr>
        <p:txBody>
          <a:bodyPr/>
          <a:lstStyle/>
          <a:p>
            <a:pPr marL="0" indent="0">
              <a:buNone/>
            </a:pPr>
            <a:r>
              <a:rPr lang="de-DE" b="1" dirty="0" smtClean="0">
                <a:solidFill>
                  <a:schemeClr val="accent1"/>
                </a:solidFill>
              </a:rPr>
              <a:t>Beendigung </a:t>
            </a:r>
            <a:r>
              <a:rPr lang="de-DE" b="1" dirty="0">
                <a:solidFill>
                  <a:schemeClr val="accent1"/>
                </a:solidFill>
              </a:rPr>
              <a:t>der </a:t>
            </a:r>
            <a:r>
              <a:rPr lang="de-DE" b="1" dirty="0" smtClean="0">
                <a:solidFill>
                  <a:schemeClr val="accent1"/>
                </a:solidFill>
              </a:rPr>
              <a:t>vorläufigen Inobhutnahme</a:t>
            </a:r>
            <a:endParaRPr lang="de-DE" dirty="0" smtClean="0"/>
          </a:p>
          <a:p>
            <a:r>
              <a:rPr lang="de-DE" sz="2400" dirty="0" smtClean="0"/>
              <a:t>Mit der Übergabe an die Personensorge- oder Erziehungsberechtigten</a:t>
            </a:r>
          </a:p>
          <a:p>
            <a:r>
              <a:rPr lang="de-DE" sz="2400" dirty="0" smtClean="0"/>
              <a:t>Im Falle der Verteilung mit der Übergabe an das für die Inobhutnahme zuständige Jugendamt</a:t>
            </a:r>
          </a:p>
          <a:p>
            <a:r>
              <a:rPr lang="de-DE" sz="2400" dirty="0" smtClean="0"/>
              <a:t>Im Falle des Ausschlusses der Verteilung mit der Anzeige des Ausschlusses</a:t>
            </a:r>
          </a:p>
          <a:p>
            <a:pPr marL="0" indent="0">
              <a:buNone/>
            </a:pPr>
            <a:endParaRPr lang="de-DE" sz="1800" dirty="0"/>
          </a:p>
        </p:txBody>
      </p:sp>
      <p:sp>
        <p:nvSpPr>
          <p:cNvPr id="6" name="Fußzeilenplatzhalter 4"/>
          <p:cNvSpPr>
            <a:spLocks noGrp="1"/>
          </p:cNvSpPr>
          <p:nvPr>
            <p:ph type="ftr" sz="quarter" idx="11"/>
          </p:nvPr>
        </p:nvSpPr>
        <p:spPr/>
        <p:txBody>
          <a:bodyPr/>
          <a:lstStyle/>
          <a:p>
            <a:pPr>
              <a:defRPr/>
            </a:pPr>
            <a:endParaRPr lang="de-DE" dirty="0" smtClean="0"/>
          </a:p>
          <a:p>
            <a:pPr>
              <a:defRPr/>
            </a:pPr>
            <a:r>
              <a:rPr lang="de-DE" dirty="0" smtClean="0"/>
              <a:t>Deutsches Institut für Jugendhilfe und Familienrecht e.V. (</a:t>
            </a:r>
            <a:r>
              <a:rPr lang="de-DE" dirty="0" err="1" smtClean="0"/>
              <a:t>DIJuF</a:t>
            </a:r>
            <a:r>
              <a:rPr lang="de-DE" dirty="0" smtClean="0"/>
              <a:t>)</a:t>
            </a:r>
            <a:endParaRPr lang="de-DE" dirty="0"/>
          </a:p>
        </p:txBody>
      </p:sp>
    </p:spTree>
    <p:extLst>
      <p:ext uri="{BB962C8B-B14F-4D97-AF65-F5344CB8AC3E}">
        <p14:creationId xmlns:p14="http://schemas.microsoft.com/office/powerpoint/2010/main" val="625651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b="1" dirty="0">
                <a:solidFill>
                  <a:schemeClr val="accent1"/>
                </a:solidFill>
              </a:rPr>
              <a:t>Unbegleitete und ihre Verteilung</a:t>
            </a:r>
          </a:p>
        </p:txBody>
      </p:sp>
      <p:sp>
        <p:nvSpPr>
          <p:cNvPr id="3" name="Textplatzhalter 2"/>
          <p:cNvSpPr>
            <a:spLocks noGrp="1"/>
          </p:cNvSpPr>
          <p:nvPr>
            <p:ph type="body" sz="half" idx="1"/>
          </p:nvPr>
        </p:nvSpPr>
        <p:spPr>
          <a:xfrm>
            <a:off x="971600" y="1922611"/>
            <a:ext cx="6912768" cy="4530725"/>
          </a:xfrm>
        </p:spPr>
        <p:txBody>
          <a:bodyPr/>
          <a:lstStyle/>
          <a:p>
            <a:pPr marL="0" indent="0">
              <a:buNone/>
            </a:pPr>
            <a:r>
              <a:rPr lang="de-DE" sz="2400" b="1" dirty="0">
                <a:solidFill>
                  <a:schemeClr val="accent1"/>
                </a:solidFill>
              </a:rPr>
              <a:t>Problem: Was passiert, wenn </a:t>
            </a:r>
            <a:r>
              <a:rPr lang="de-DE" sz="2400" b="1" dirty="0" smtClean="0">
                <a:solidFill>
                  <a:schemeClr val="accent1"/>
                </a:solidFill>
              </a:rPr>
              <a:t>Kind/Jugend-</a:t>
            </a:r>
            <a:r>
              <a:rPr lang="de-DE" sz="2400" b="1" dirty="0" err="1" smtClean="0">
                <a:solidFill>
                  <a:schemeClr val="accent1"/>
                </a:solidFill>
              </a:rPr>
              <a:t>licher</a:t>
            </a:r>
            <a:r>
              <a:rPr lang="de-DE" sz="2400" b="1" dirty="0" smtClean="0">
                <a:solidFill>
                  <a:schemeClr val="accent1"/>
                </a:solidFill>
              </a:rPr>
              <a:t> </a:t>
            </a:r>
            <a:r>
              <a:rPr lang="de-DE" sz="2400" b="1" dirty="0">
                <a:solidFill>
                  <a:schemeClr val="accent1"/>
                </a:solidFill>
              </a:rPr>
              <a:t>vor Verteilung entweicht?</a:t>
            </a:r>
          </a:p>
          <a:p>
            <a:r>
              <a:rPr lang="de-DE" sz="2000" dirty="0"/>
              <a:t>Nicht gesetzlich </a:t>
            </a:r>
            <a:r>
              <a:rPr lang="de-DE" sz="2000" dirty="0" smtClean="0"/>
              <a:t>geregelt</a:t>
            </a:r>
          </a:p>
          <a:p>
            <a:r>
              <a:rPr lang="de-DE" sz="2000" dirty="0" smtClean="0"/>
              <a:t>Wächteramt nicht dadurch beendet aber: </a:t>
            </a:r>
            <a:endParaRPr lang="de-DE" sz="2000" dirty="0"/>
          </a:p>
          <a:p>
            <a:pPr lvl="1"/>
            <a:r>
              <a:rPr lang="de-DE" sz="1800" dirty="0" smtClean="0"/>
              <a:t>bei </a:t>
            </a:r>
            <a:r>
              <a:rPr lang="de-DE" sz="1800" dirty="0"/>
              <a:t>der </a:t>
            </a:r>
            <a:r>
              <a:rPr lang="de-DE" sz="1800" dirty="0" smtClean="0"/>
              <a:t>regulären Inobhutnahme </a:t>
            </a:r>
            <a:r>
              <a:rPr lang="de-DE" sz="1800" dirty="0"/>
              <a:t>Auffassung, dass diese zu beenden ist, wenn das </a:t>
            </a:r>
            <a:r>
              <a:rPr lang="de-DE" sz="1800" dirty="0" smtClean="0"/>
              <a:t>Jugendamt </a:t>
            </a:r>
            <a:r>
              <a:rPr lang="de-DE" sz="1800" dirty="0"/>
              <a:t>seine Aufgaben de facto nicht erfüllen kann, weil das Kind/Jugendlicher abgängig ist. </a:t>
            </a:r>
          </a:p>
          <a:p>
            <a:pPr lvl="1"/>
            <a:r>
              <a:rPr lang="de-DE" sz="1800" dirty="0"/>
              <a:t>Zeitraum von 1 bis „innerhalb weniger Tage“</a:t>
            </a:r>
          </a:p>
          <a:p>
            <a:r>
              <a:rPr lang="de-DE" sz="2000" dirty="0" smtClean="0"/>
              <a:t>Bei </a:t>
            </a:r>
            <a:r>
              <a:rPr lang="de-DE" sz="2000" dirty="0"/>
              <a:t>erneutem </a:t>
            </a:r>
            <a:r>
              <a:rPr lang="de-DE" sz="2000" dirty="0" smtClean="0"/>
              <a:t>Auftauchen</a:t>
            </a:r>
            <a:r>
              <a:rPr lang="de-DE" sz="2000" dirty="0"/>
              <a:t>, erneute </a:t>
            </a:r>
            <a:r>
              <a:rPr lang="de-DE" sz="2000" dirty="0" smtClean="0"/>
              <a:t>vorläufige Inobhutnahme am Ort des tatsächlichen Aufenthalts</a:t>
            </a:r>
            <a:endParaRPr lang="de-DE" sz="2000" dirty="0"/>
          </a:p>
          <a:p>
            <a:endParaRPr lang="de-DE" sz="2400" dirty="0"/>
          </a:p>
        </p:txBody>
      </p:sp>
      <p:sp>
        <p:nvSpPr>
          <p:cNvPr id="5" name="Fußzeilenplatzhalter 4"/>
          <p:cNvSpPr>
            <a:spLocks noGrp="1"/>
          </p:cNvSpPr>
          <p:nvPr>
            <p:ph type="ftr" sz="quarter" idx="11"/>
          </p:nvPr>
        </p:nvSpPr>
        <p:spPr/>
        <p:txBody>
          <a:bodyPr/>
          <a:lstStyle/>
          <a:p>
            <a:pPr>
              <a:defRPr/>
            </a:pPr>
            <a:endParaRPr lang="de-DE" dirty="0" smtClean="0"/>
          </a:p>
          <a:p>
            <a:pPr>
              <a:defRPr/>
            </a:pPr>
            <a:endParaRPr lang="de-DE" dirty="0"/>
          </a:p>
          <a:p>
            <a:pPr>
              <a:defRPr/>
            </a:pPr>
            <a:r>
              <a:rPr lang="de-DE" dirty="0" smtClean="0"/>
              <a:t>Deutsches Institut für Jugendhilfe und Familienrecht e.V. (</a:t>
            </a:r>
            <a:r>
              <a:rPr lang="de-DE" dirty="0" err="1" smtClean="0"/>
              <a:t>DIJuF</a:t>
            </a:r>
            <a:r>
              <a:rPr lang="de-DE" dirty="0" smtClean="0"/>
              <a:t>)</a:t>
            </a:r>
            <a:endParaRPr lang="de-DE" dirty="0"/>
          </a:p>
        </p:txBody>
      </p:sp>
    </p:spTree>
    <p:extLst>
      <p:ext uri="{BB962C8B-B14F-4D97-AF65-F5344CB8AC3E}">
        <p14:creationId xmlns:p14="http://schemas.microsoft.com/office/powerpoint/2010/main" val="20232059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b="1" dirty="0">
                <a:solidFill>
                  <a:schemeClr val="accent1"/>
                </a:solidFill>
              </a:rPr>
              <a:t>Unbegleitete und ihre </a:t>
            </a:r>
            <a:r>
              <a:rPr lang="de-DE" sz="2800" b="1" dirty="0" smtClean="0">
                <a:solidFill>
                  <a:schemeClr val="accent1"/>
                </a:solidFill>
              </a:rPr>
              <a:t>Verteilung</a:t>
            </a:r>
            <a:endParaRPr lang="de-DE" sz="2800" dirty="0"/>
          </a:p>
        </p:txBody>
      </p:sp>
      <p:sp>
        <p:nvSpPr>
          <p:cNvPr id="3" name="Textplatzhalter 2"/>
          <p:cNvSpPr>
            <a:spLocks noGrp="1"/>
          </p:cNvSpPr>
          <p:nvPr>
            <p:ph type="body" sz="half" idx="1"/>
          </p:nvPr>
        </p:nvSpPr>
        <p:spPr>
          <a:xfrm>
            <a:off x="899592" y="1600200"/>
            <a:ext cx="6912768" cy="4530725"/>
          </a:xfrm>
        </p:spPr>
        <p:txBody>
          <a:bodyPr/>
          <a:lstStyle/>
          <a:p>
            <a:pPr marL="0" indent="0">
              <a:buNone/>
            </a:pPr>
            <a:r>
              <a:rPr lang="de-DE" sz="2400" b="1" dirty="0">
                <a:solidFill>
                  <a:schemeClr val="accent1"/>
                </a:solidFill>
              </a:rPr>
              <a:t>Übergang zur Inobhutnahme bei Verteilung</a:t>
            </a:r>
            <a:endParaRPr lang="de-DE" sz="2400" dirty="0" smtClean="0"/>
          </a:p>
          <a:p>
            <a:r>
              <a:rPr lang="de-DE" sz="2200" dirty="0" smtClean="0"/>
              <a:t>Sicherstellung der Begleitung und der Übergabe des Kindes/Jugendlichen gehört zur Aufgabe des vorläufig in Obhut nehmenden Jugendamts</a:t>
            </a:r>
          </a:p>
          <a:p>
            <a:r>
              <a:rPr lang="de-DE" sz="2200" dirty="0" smtClean="0"/>
              <a:t>Alle erforderlichen Daten sind dem in Obhut nehmenden Jugendamt zur Verfügung zu stellen, insb. </a:t>
            </a:r>
            <a:r>
              <a:rPr lang="de-DE" sz="2200" dirty="0"/>
              <a:t>d</a:t>
            </a:r>
            <a:r>
              <a:rPr lang="de-DE" sz="2200" dirty="0" smtClean="0"/>
              <a:t>ie Unterlagen zur Alterseinschätzung</a:t>
            </a:r>
          </a:p>
          <a:p>
            <a:r>
              <a:rPr lang="de-DE" sz="2200" dirty="0" smtClean="0"/>
              <a:t>Das in Obhut nehmende Jugendamt hat unverzüglich die Bestellung eines rechtlichen Vertreters zu veranlassen, wenn es nicht schon einen gibt.</a:t>
            </a:r>
            <a:endParaRPr lang="de-DE" sz="2200" dirty="0"/>
          </a:p>
        </p:txBody>
      </p:sp>
      <p:sp>
        <p:nvSpPr>
          <p:cNvPr id="5" name="Fußzeilenplatzhalter 4"/>
          <p:cNvSpPr>
            <a:spLocks noGrp="1"/>
          </p:cNvSpPr>
          <p:nvPr>
            <p:ph type="ftr" sz="quarter" idx="11"/>
          </p:nvPr>
        </p:nvSpPr>
        <p:spPr/>
        <p:txBody>
          <a:bodyPr/>
          <a:lstStyle/>
          <a:p>
            <a:pPr>
              <a:defRPr/>
            </a:pPr>
            <a:endParaRPr lang="de-DE" dirty="0" smtClean="0"/>
          </a:p>
          <a:p>
            <a:pPr>
              <a:defRPr/>
            </a:pPr>
            <a:endParaRPr lang="de-DE" dirty="0"/>
          </a:p>
          <a:p>
            <a:pPr>
              <a:defRPr/>
            </a:pPr>
            <a:r>
              <a:rPr lang="de-DE" dirty="0" smtClean="0"/>
              <a:t>Deutsches Institut für Jugendhilfe und Familienrecht e.V. (</a:t>
            </a:r>
            <a:r>
              <a:rPr lang="de-DE" dirty="0" err="1" smtClean="0"/>
              <a:t>DIJuF</a:t>
            </a:r>
            <a:r>
              <a:rPr lang="de-DE" dirty="0" smtClean="0"/>
              <a:t>)</a:t>
            </a:r>
            <a:endParaRPr lang="de-DE" dirty="0"/>
          </a:p>
        </p:txBody>
      </p:sp>
    </p:spTree>
    <p:extLst>
      <p:ext uri="{BB962C8B-B14F-4D97-AF65-F5344CB8AC3E}">
        <p14:creationId xmlns:p14="http://schemas.microsoft.com/office/powerpoint/2010/main" val="239687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608" y="277813"/>
            <a:ext cx="6178624" cy="1143000"/>
          </a:xfrm>
        </p:spPr>
        <p:txBody>
          <a:bodyPr/>
          <a:lstStyle/>
          <a:p>
            <a:r>
              <a:rPr lang="de-DE" sz="2800" b="1" dirty="0">
                <a:solidFill>
                  <a:schemeClr val="accent1"/>
                </a:solidFill>
              </a:rPr>
              <a:t>Unbegleitete und ihre </a:t>
            </a:r>
            <a:r>
              <a:rPr lang="de-DE" sz="2800" b="1" dirty="0" smtClean="0">
                <a:solidFill>
                  <a:schemeClr val="accent1"/>
                </a:solidFill>
              </a:rPr>
              <a:t>Verteilung</a:t>
            </a:r>
            <a:endParaRPr lang="de-DE" sz="2800" b="1" dirty="0">
              <a:solidFill>
                <a:schemeClr val="accent1"/>
              </a:solidFill>
            </a:endParaRPr>
          </a:p>
        </p:txBody>
      </p:sp>
      <p:sp>
        <p:nvSpPr>
          <p:cNvPr id="3" name="Textplatzhalter 2"/>
          <p:cNvSpPr>
            <a:spLocks noGrp="1"/>
          </p:cNvSpPr>
          <p:nvPr>
            <p:ph type="body" sz="half" idx="1"/>
          </p:nvPr>
        </p:nvSpPr>
        <p:spPr>
          <a:xfrm>
            <a:off x="1043608" y="1556792"/>
            <a:ext cx="6768752" cy="4530725"/>
          </a:xfrm>
        </p:spPr>
        <p:txBody>
          <a:bodyPr/>
          <a:lstStyle/>
          <a:p>
            <a:pPr marL="0" indent="0">
              <a:buNone/>
            </a:pPr>
            <a:r>
              <a:rPr lang="de-DE" sz="2400" b="1" dirty="0" smtClean="0">
                <a:solidFill>
                  <a:schemeClr val="accent1"/>
                </a:solidFill>
              </a:rPr>
              <a:t>Örtliche </a:t>
            </a:r>
            <a:r>
              <a:rPr lang="de-DE" sz="2400" b="1" dirty="0">
                <a:solidFill>
                  <a:schemeClr val="accent1"/>
                </a:solidFill>
              </a:rPr>
              <a:t>Zuständigkeit </a:t>
            </a:r>
            <a:r>
              <a:rPr lang="de-DE" sz="2400" b="1" dirty="0" smtClean="0">
                <a:solidFill>
                  <a:schemeClr val="accent1"/>
                </a:solidFill>
              </a:rPr>
              <a:t>(§ </a:t>
            </a:r>
            <a:r>
              <a:rPr lang="de-DE" sz="2400" b="1" dirty="0">
                <a:solidFill>
                  <a:schemeClr val="accent1"/>
                </a:solidFill>
              </a:rPr>
              <a:t>88a SGB </a:t>
            </a:r>
            <a:r>
              <a:rPr lang="de-DE" sz="2400" b="1" dirty="0" smtClean="0">
                <a:solidFill>
                  <a:schemeClr val="accent1"/>
                </a:solidFill>
              </a:rPr>
              <a:t>VIII)</a:t>
            </a:r>
          </a:p>
          <a:p>
            <a:pPr marL="0" indent="0">
              <a:buNone/>
            </a:pPr>
            <a:r>
              <a:rPr lang="de-DE" sz="2200" b="1" dirty="0" smtClean="0"/>
              <a:t>Vorläufige Inobhutnahme</a:t>
            </a:r>
          </a:p>
          <a:p>
            <a:r>
              <a:rPr lang="de-DE" sz="1800" dirty="0"/>
              <a:t>Tatsächlicher Aufenthalt vor Beginn der </a:t>
            </a:r>
            <a:r>
              <a:rPr lang="de-DE" sz="1800" dirty="0" smtClean="0"/>
              <a:t>Maßnah-</a:t>
            </a:r>
            <a:r>
              <a:rPr lang="de-DE" sz="1800" dirty="0" err="1" smtClean="0"/>
              <a:t>me</a:t>
            </a:r>
            <a:r>
              <a:rPr lang="de-DE" sz="1800" dirty="0"/>
              <a:t>, es sei denn Landesrecht regelt </a:t>
            </a:r>
            <a:r>
              <a:rPr lang="de-DE" sz="1800" dirty="0" smtClean="0"/>
              <a:t>Abweichendes</a:t>
            </a:r>
          </a:p>
          <a:p>
            <a:pPr marL="0" indent="0">
              <a:buNone/>
            </a:pPr>
            <a:r>
              <a:rPr lang="de-DE" sz="2200" b="1" dirty="0" smtClean="0"/>
              <a:t>Reguläre Inobhutnahme </a:t>
            </a:r>
            <a:endParaRPr lang="de-DE" sz="2200" b="1" dirty="0"/>
          </a:p>
          <a:p>
            <a:r>
              <a:rPr lang="de-DE" sz="1800" dirty="0" smtClean="0"/>
              <a:t>Richtet sich primär nach Zuweisungsentscheidung </a:t>
            </a:r>
          </a:p>
          <a:p>
            <a:r>
              <a:rPr lang="de-DE" sz="1800" dirty="0" smtClean="0"/>
              <a:t>Ist Verteilung ausgeschlossen, bleibt Zuständigkeit beim vorläufig in Obhut nehmenden Jugendamt bestehen</a:t>
            </a:r>
          </a:p>
          <a:p>
            <a:r>
              <a:rPr lang="de-DE" sz="1800" dirty="0" smtClean="0"/>
              <a:t>anderer Träger kann aus Gründen des Kindeswohls oder aus sonstigen humanitären Gründen von vergleichbarem Gewicht die örtliche Zuständigkeit übernehmen</a:t>
            </a:r>
          </a:p>
          <a:p>
            <a:pPr marL="0" lvl="0" indent="0">
              <a:buClr>
                <a:srgbClr val="FF9900"/>
              </a:buClr>
              <a:buNone/>
            </a:pPr>
            <a:r>
              <a:rPr lang="de-DE" sz="2200" b="1" dirty="0" smtClean="0">
                <a:solidFill>
                  <a:srgbClr val="4D4D4D"/>
                </a:solidFill>
              </a:rPr>
              <a:t>Leistungszuständigkeit</a:t>
            </a:r>
            <a:endParaRPr lang="de-DE" sz="2200" b="1" dirty="0">
              <a:solidFill>
                <a:srgbClr val="4D4D4D"/>
              </a:solidFill>
            </a:endParaRPr>
          </a:p>
          <a:p>
            <a:pPr lvl="0">
              <a:buClr>
                <a:srgbClr val="FF9900"/>
              </a:buClr>
            </a:pPr>
            <a:r>
              <a:rPr lang="de-DE" sz="1800" dirty="0" smtClean="0">
                <a:solidFill>
                  <a:srgbClr val="4D4D4D"/>
                </a:solidFill>
              </a:rPr>
              <a:t>bleibt dauerhaft beim Jugendamt der Inobhutnahme, soweit Landesrecht nicht anderes regelt</a:t>
            </a:r>
            <a:endParaRPr lang="de-DE" sz="1800" dirty="0">
              <a:solidFill>
                <a:srgbClr val="4D4D4D"/>
              </a:solidFill>
            </a:endParaRPr>
          </a:p>
          <a:p>
            <a:pPr marL="0" indent="0">
              <a:buNone/>
            </a:pPr>
            <a:endParaRPr lang="de-DE" sz="2400" dirty="0"/>
          </a:p>
        </p:txBody>
      </p:sp>
      <p:sp>
        <p:nvSpPr>
          <p:cNvPr id="5" name="Fußzeilenplatzhalter 4"/>
          <p:cNvSpPr>
            <a:spLocks noGrp="1"/>
          </p:cNvSpPr>
          <p:nvPr>
            <p:ph type="ftr" sz="quarter" idx="11"/>
          </p:nvPr>
        </p:nvSpPr>
        <p:spPr/>
        <p:txBody>
          <a:bodyPr/>
          <a:lstStyle/>
          <a:p>
            <a:pPr>
              <a:defRPr/>
            </a:pPr>
            <a:endParaRPr lang="de-DE" dirty="0" smtClean="0"/>
          </a:p>
          <a:p>
            <a:pPr>
              <a:defRPr/>
            </a:pPr>
            <a:endParaRPr lang="de-DE" dirty="0" smtClean="0"/>
          </a:p>
          <a:p>
            <a:pPr>
              <a:defRPr/>
            </a:pPr>
            <a:r>
              <a:rPr lang="de-DE" dirty="0" smtClean="0"/>
              <a:t>Deutsches Institut für Jugendhilfe und Familienrecht e.V. (</a:t>
            </a:r>
            <a:r>
              <a:rPr lang="de-DE" dirty="0" err="1" smtClean="0"/>
              <a:t>DIJuF</a:t>
            </a:r>
            <a:r>
              <a:rPr lang="de-DE" dirty="0" smtClean="0"/>
              <a:t>)</a:t>
            </a:r>
            <a:endParaRPr lang="de-DE" dirty="0"/>
          </a:p>
        </p:txBody>
      </p:sp>
    </p:spTree>
    <p:extLst>
      <p:ext uri="{BB962C8B-B14F-4D97-AF65-F5344CB8AC3E}">
        <p14:creationId xmlns:p14="http://schemas.microsoft.com/office/powerpoint/2010/main" val="2338355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a:xfrm>
            <a:off x="914400" y="277813"/>
            <a:ext cx="6465912" cy="1143000"/>
          </a:xfrm>
        </p:spPr>
        <p:txBody>
          <a:bodyPr/>
          <a:lstStyle/>
          <a:p>
            <a:r>
              <a:rPr lang="de-DE" sz="2800" b="1" dirty="0">
                <a:solidFill>
                  <a:srgbClr val="E67402"/>
                </a:solidFill>
              </a:rPr>
              <a:t>Flüchtlingsfamilien und Frühe Hilfen</a:t>
            </a:r>
            <a:endParaRPr lang="de-DE" altLang="de-DE" sz="3200" b="1" dirty="0" smtClean="0"/>
          </a:p>
        </p:txBody>
      </p:sp>
      <p:sp>
        <p:nvSpPr>
          <p:cNvPr id="11267" name="Inhaltsplatzhalter 2"/>
          <p:cNvSpPr>
            <a:spLocks noGrp="1"/>
          </p:cNvSpPr>
          <p:nvPr>
            <p:ph idx="1"/>
          </p:nvPr>
        </p:nvSpPr>
        <p:spPr>
          <a:xfrm>
            <a:off x="1043608" y="1772816"/>
            <a:ext cx="6840760" cy="4530725"/>
          </a:xfrm>
        </p:spPr>
        <p:txBody>
          <a:bodyPr/>
          <a:lstStyle/>
          <a:p>
            <a:pPr marL="0" indent="0">
              <a:buNone/>
            </a:pPr>
            <a:r>
              <a:rPr lang="de-DE" altLang="de-DE" sz="2600" b="1" dirty="0" smtClean="0">
                <a:solidFill>
                  <a:schemeClr val="accent1"/>
                </a:solidFill>
              </a:rPr>
              <a:t>Asylbewerber und aufenthaltsrechtlicher Status</a:t>
            </a:r>
          </a:p>
          <a:p>
            <a:r>
              <a:rPr lang="de-DE" altLang="de-DE" sz="2200" dirty="0" smtClean="0"/>
              <a:t>Asylbewerber sind Personen, die sich in einem </a:t>
            </a:r>
            <a:r>
              <a:rPr lang="de-DE" altLang="de-DE" sz="2200" b="1" dirty="0" smtClean="0"/>
              <a:t>nicht abgeschlossenen </a:t>
            </a:r>
            <a:r>
              <a:rPr lang="de-DE" altLang="de-DE" sz="2200" dirty="0" smtClean="0"/>
              <a:t>Asylverfahren befinden</a:t>
            </a:r>
          </a:p>
          <a:p>
            <a:r>
              <a:rPr lang="de-DE" altLang="de-DE" sz="2200" dirty="0" smtClean="0"/>
              <a:t>Ihr Aufenthalt in Deutschland ist bis zum rechtskräftigen Abschluss des Asylverfahrens rechtmäßig und gestattet (Art. 16a GG)</a:t>
            </a:r>
          </a:p>
          <a:p>
            <a:r>
              <a:rPr lang="de-DE" altLang="de-DE" sz="2200" dirty="0" smtClean="0"/>
              <a:t>Sie erhalten deshalb eine sog. </a:t>
            </a:r>
            <a:r>
              <a:rPr lang="de-DE" altLang="de-DE" sz="2200" b="1" dirty="0" smtClean="0"/>
              <a:t>Aufenthaltsgestattung</a:t>
            </a:r>
          </a:p>
          <a:p>
            <a:endParaRPr lang="de-DE" altLang="de-DE" dirty="0" smtClean="0"/>
          </a:p>
        </p:txBody>
      </p:sp>
      <p:sp>
        <p:nvSpPr>
          <p:cNvPr id="11268" name="Fußzeilenplatzhalter 3"/>
          <p:cNvSpPr>
            <a:spLocks noGrp="1"/>
          </p:cNvSpPr>
          <p:nvPr>
            <p:ph type="ftr" sz="quarter" idx="11"/>
          </p:nvPr>
        </p:nvSpPr>
        <p:spPr>
          <a:ln>
            <a:miter lim="800000"/>
            <a:headEnd/>
            <a:tailEnd/>
          </a:ln>
        </p:spPr>
        <p:txBody>
          <a:bodyPr/>
          <a:lstStyle/>
          <a:p>
            <a:pPr>
              <a:defRPr/>
            </a:pPr>
            <a:endParaRPr lang="de-DE" altLang="de-DE" smtClean="0">
              <a:solidFill>
                <a:srgbClr val="4D4D4D"/>
              </a:solidFill>
            </a:endParaRPr>
          </a:p>
          <a:p>
            <a:pPr>
              <a:defRPr/>
            </a:pPr>
            <a:r>
              <a:rPr lang="de-DE" altLang="de-DE" smtClean="0">
                <a:solidFill>
                  <a:srgbClr val="4D4D4D"/>
                </a:solidFill>
              </a:rPr>
              <a:t>Deutsches Institut für Jugendhilfe und Familienrecht e.V. (DIJuF)</a:t>
            </a:r>
          </a:p>
        </p:txBody>
      </p:sp>
    </p:spTree>
    <p:extLst>
      <p:ext uri="{BB962C8B-B14F-4D97-AF65-F5344CB8AC3E}">
        <p14:creationId xmlns:p14="http://schemas.microsoft.com/office/powerpoint/2010/main" val="39417030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p:cNvSpPr>
            <a:spLocks noGrp="1"/>
          </p:cNvSpPr>
          <p:nvPr>
            <p:ph type="title"/>
          </p:nvPr>
        </p:nvSpPr>
        <p:spPr>
          <a:xfrm>
            <a:off x="755650" y="115888"/>
            <a:ext cx="6523038" cy="1287462"/>
          </a:xfrm>
        </p:spPr>
        <p:txBody>
          <a:bodyPr/>
          <a:lstStyle/>
          <a:p>
            <a:r>
              <a:rPr lang="de-DE" sz="2800" b="1" dirty="0">
                <a:solidFill>
                  <a:srgbClr val="E67402"/>
                </a:solidFill>
              </a:rPr>
              <a:t>Flüchtlingsfamilien und Frühe Hilfen</a:t>
            </a:r>
            <a:endParaRPr lang="de-DE" altLang="de-DE" sz="3200" b="1" dirty="0" smtClean="0"/>
          </a:p>
        </p:txBody>
      </p:sp>
      <p:sp>
        <p:nvSpPr>
          <p:cNvPr id="33795" name="Fußzeilenplatzhalter 3"/>
          <p:cNvSpPr>
            <a:spLocks noGrp="1"/>
          </p:cNvSpPr>
          <p:nvPr>
            <p:ph type="ftr" sz="quarter" idx="11"/>
          </p:nvPr>
        </p:nvSpPr>
        <p:spPr>
          <a:ln>
            <a:miter lim="800000"/>
            <a:headEnd/>
            <a:tailEnd/>
          </a:ln>
        </p:spPr>
        <p:txBody>
          <a:bodyPr/>
          <a:lstStyle/>
          <a:p>
            <a:pPr>
              <a:defRPr/>
            </a:pPr>
            <a:r>
              <a:rPr lang="de-DE" altLang="de-DE" smtClean="0"/>
              <a:t>Deutsches Institut für Jugendhilfe und Familienrecht e.V. (DIJuF)</a:t>
            </a:r>
          </a:p>
        </p:txBody>
      </p:sp>
      <p:sp>
        <p:nvSpPr>
          <p:cNvPr id="33796" name="Inhaltsplatzhalter 4"/>
          <p:cNvSpPr>
            <a:spLocks noGrp="1"/>
          </p:cNvSpPr>
          <p:nvPr>
            <p:ph idx="1"/>
          </p:nvPr>
        </p:nvSpPr>
        <p:spPr>
          <a:xfrm>
            <a:off x="900113" y="1557338"/>
            <a:ext cx="6984255" cy="4530725"/>
          </a:xfrm>
        </p:spPr>
        <p:txBody>
          <a:bodyPr/>
          <a:lstStyle/>
          <a:p>
            <a:pPr marL="0" indent="0">
              <a:buFont typeface="Wingdings" pitchFamily="2" charset="2"/>
              <a:buNone/>
            </a:pPr>
            <a:endParaRPr lang="de-DE" altLang="de-DE" b="1" dirty="0" smtClean="0"/>
          </a:p>
          <a:p>
            <a:pPr marL="0" indent="0">
              <a:buFont typeface="Wingdings" pitchFamily="2" charset="2"/>
              <a:buNone/>
            </a:pPr>
            <a:r>
              <a:rPr lang="de-DE" altLang="de-DE" b="1" dirty="0" smtClean="0"/>
              <a:t>Keine Ausweisung wegen </a:t>
            </a:r>
            <a:r>
              <a:rPr lang="de-DE" altLang="de-DE" b="1" dirty="0" err="1" smtClean="0"/>
              <a:t>Inanspruch-nahme</a:t>
            </a:r>
            <a:r>
              <a:rPr lang="de-DE" altLang="de-DE" b="1" dirty="0" smtClean="0"/>
              <a:t> von Sozialleistungen</a:t>
            </a:r>
          </a:p>
          <a:p>
            <a:pPr lvl="0">
              <a:buClr>
                <a:srgbClr val="FF9900"/>
              </a:buClr>
            </a:pPr>
            <a:endParaRPr lang="de-DE" altLang="de-DE" sz="2200" dirty="0" smtClean="0">
              <a:solidFill>
                <a:srgbClr val="4D4D4D"/>
              </a:solidFill>
            </a:endParaRPr>
          </a:p>
          <a:p>
            <a:pPr lvl="0">
              <a:buClr>
                <a:srgbClr val="FF9900"/>
              </a:buClr>
            </a:pPr>
            <a:r>
              <a:rPr lang="de-DE" altLang="de-DE" sz="2200" dirty="0" smtClean="0">
                <a:solidFill>
                  <a:srgbClr val="4D4D4D"/>
                </a:solidFill>
              </a:rPr>
              <a:t>Asylbewerber dürfen </a:t>
            </a:r>
            <a:br>
              <a:rPr lang="de-DE" altLang="de-DE" sz="2200" dirty="0" smtClean="0">
                <a:solidFill>
                  <a:srgbClr val="4D4D4D"/>
                </a:solidFill>
              </a:rPr>
            </a:br>
            <a:r>
              <a:rPr lang="de-DE" altLang="de-DE" sz="2200" dirty="0" smtClean="0">
                <a:solidFill>
                  <a:srgbClr val="4D4D4D"/>
                </a:solidFill>
              </a:rPr>
              <a:t>im Haus bleiben, sagt </a:t>
            </a:r>
            <a:br>
              <a:rPr lang="de-DE" altLang="de-DE" sz="2200" dirty="0" smtClean="0">
                <a:solidFill>
                  <a:srgbClr val="4D4D4D"/>
                </a:solidFill>
              </a:rPr>
            </a:br>
            <a:r>
              <a:rPr lang="de-DE" altLang="de-DE" sz="2200" dirty="0" smtClean="0">
                <a:solidFill>
                  <a:srgbClr val="4D4D4D"/>
                </a:solidFill>
              </a:rPr>
              <a:t>die Gemeinde </a:t>
            </a:r>
            <a:br>
              <a:rPr lang="de-DE" altLang="de-DE" sz="2200" dirty="0" smtClean="0">
                <a:solidFill>
                  <a:srgbClr val="4D4D4D"/>
                </a:solidFill>
              </a:rPr>
            </a:br>
            <a:r>
              <a:rPr lang="de-DE" altLang="de-DE" sz="2200" dirty="0" smtClean="0">
                <a:solidFill>
                  <a:srgbClr val="4D4D4D"/>
                </a:solidFill>
              </a:rPr>
              <a:t>Grundgesetz in ihrer </a:t>
            </a:r>
            <a:br>
              <a:rPr lang="de-DE" altLang="de-DE" sz="2200" dirty="0" smtClean="0">
                <a:solidFill>
                  <a:srgbClr val="4D4D4D"/>
                </a:solidFill>
              </a:rPr>
            </a:br>
            <a:r>
              <a:rPr lang="de-DE" altLang="de-DE" sz="2200" dirty="0" smtClean="0">
                <a:solidFill>
                  <a:srgbClr val="4D4D4D"/>
                </a:solidFill>
              </a:rPr>
              <a:t>Hausnr. 16a</a:t>
            </a:r>
            <a:endParaRPr lang="de-DE" altLang="de-DE" sz="2200" dirty="0">
              <a:solidFill>
                <a:srgbClr val="4D4D4D"/>
              </a:solidFill>
            </a:endParaRPr>
          </a:p>
          <a:p>
            <a:pPr marL="0" indent="0">
              <a:buFont typeface="Wingdings" pitchFamily="2" charset="2"/>
              <a:buNone/>
            </a:pPr>
            <a:endParaRPr lang="de-DE" altLang="de-DE" b="1" dirty="0" smtClean="0"/>
          </a:p>
        </p:txBody>
      </p:sp>
    </p:spTree>
    <p:extLst>
      <p:ext uri="{BB962C8B-B14F-4D97-AF65-F5344CB8AC3E}">
        <p14:creationId xmlns:p14="http://schemas.microsoft.com/office/powerpoint/2010/main" val="166316476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a:xfrm>
            <a:off x="1072604" y="197768"/>
            <a:ext cx="6235700" cy="1143000"/>
          </a:xfrm>
        </p:spPr>
        <p:txBody>
          <a:bodyPr/>
          <a:lstStyle/>
          <a:p>
            <a:r>
              <a:rPr lang="de-DE" sz="2800" b="1" dirty="0">
                <a:solidFill>
                  <a:srgbClr val="E67402"/>
                </a:solidFill>
              </a:rPr>
              <a:t>Flüchtlingsfamilien und Frühe Hilfen</a:t>
            </a:r>
            <a:endParaRPr lang="de-DE" altLang="de-DE" sz="3200" b="1" dirty="0" smtClean="0"/>
          </a:p>
        </p:txBody>
      </p:sp>
      <p:sp>
        <p:nvSpPr>
          <p:cNvPr id="20483" name="Inhaltsplatzhalter 2"/>
          <p:cNvSpPr>
            <a:spLocks noGrp="1"/>
          </p:cNvSpPr>
          <p:nvPr>
            <p:ph idx="1"/>
          </p:nvPr>
        </p:nvSpPr>
        <p:spPr>
          <a:xfrm>
            <a:off x="1115616" y="1600200"/>
            <a:ext cx="6768752" cy="4530725"/>
          </a:xfrm>
        </p:spPr>
        <p:txBody>
          <a:bodyPr/>
          <a:lstStyle/>
          <a:p>
            <a:pPr marL="0" indent="0">
              <a:buFont typeface="Wingdings" pitchFamily="2" charset="2"/>
              <a:buNone/>
              <a:defRPr/>
            </a:pPr>
            <a:endParaRPr lang="de-DE" altLang="de-DE" b="1" dirty="0" smtClean="0">
              <a:latin typeface="Arial" panose="020B0604020202020204" pitchFamily="34" charset="0"/>
              <a:cs typeface="Arial" panose="020B0604020202020204" pitchFamily="34" charset="0"/>
            </a:endParaRPr>
          </a:p>
          <a:p>
            <a:pPr marL="0" indent="0">
              <a:buFont typeface="Wingdings" pitchFamily="2" charset="2"/>
              <a:buNone/>
              <a:defRPr/>
            </a:pPr>
            <a:r>
              <a:rPr lang="de-DE" altLang="de-DE" b="1" dirty="0" smtClean="0">
                <a:latin typeface="Arial" panose="020B0604020202020204" pitchFamily="34" charset="0"/>
                <a:cs typeface="Arial" panose="020B0604020202020204" pitchFamily="34" charset="0"/>
              </a:rPr>
              <a:t>§ 6 Abs. 2 und 4 SGB VIII</a:t>
            </a:r>
          </a:p>
          <a:p>
            <a:pPr marL="0" indent="0">
              <a:buNone/>
              <a:defRPr/>
            </a:pPr>
            <a:r>
              <a:rPr lang="de-DE" altLang="de-DE" sz="2000" dirty="0" smtClean="0">
                <a:latin typeface="Arial" panose="020B0604020202020204" pitchFamily="34" charset="0"/>
                <a:cs typeface="Arial" panose="020B0604020202020204" pitchFamily="34" charset="0"/>
              </a:rPr>
              <a:t>„(1) […]</a:t>
            </a:r>
          </a:p>
          <a:p>
            <a:pPr marL="0" indent="0">
              <a:buNone/>
              <a:defRPr/>
            </a:pPr>
            <a:r>
              <a:rPr lang="de-DE" altLang="de-DE" sz="2000" dirty="0" smtClean="0">
                <a:latin typeface="Arial" panose="020B0604020202020204" pitchFamily="34" charset="0"/>
                <a:cs typeface="Arial" panose="020B0604020202020204" pitchFamily="34" charset="0"/>
              </a:rPr>
              <a:t>(2) Ausländer können Leistungen nach diesem Buch nur beanspruchen, wenn sie rechtmäßig oder auf Grund einer ausländerrechtlichen Duldung ihren gewöhnlichen Aufenthalt im Inland haben. Absatz 1 Satz 2 bleibt unberührt.</a:t>
            </a:r>
          </a:p>
          <a:p>
            <a:pPr marL="0" indent="0">
              <a:buNone/>
              <a:defRPr/>
            </a:pPr>
            <a:r>
              <a:rPr lang="de-DE" altLang="de-DE" sz="2000" dirty="0" smtClean="0">
                <a:latin typeface="Arial" panose="020B0604020202020204" pitchFamily="34" charset="0"/>
                <a:cs typeface="Arial" panose="020B0604020202020204" pitchFamily="34" charset="0"/>
              </a:rPr>
              <a:t>(3) […]</a:t>
            </a:r>
          </a:p>
          <a:p>
            <a:pPr marL="0" indent="0">
              <a:buNone/>
              <a:defRPr/>
            </a:pPr>
            <a:r>
              <a:rPr lang="de-DE" altLang="de-DE" sz="2000" dirty="0" smtClean="0">
                <a:latin typeface="Arial" panose="020B0604020202020204" pitchFamily="34" charset="0"/>
                <a:cs typeface="Arial" panose="020B0604020202020204" pitchFamily="34" charset="0"/>
              </a:rPr>
              <a:t>(4) Regelungen des über- und zwischenstaatlichen Rechts bleiben unberührt.“</a:t>
            </a:r>
          </a:p>
        </p:txBody>
      </p:sp>
      <p:sp>
        <p:nvSpPr>
          <p:cNvPr id="21508" name="Fußzeilenplatzhalter 3"/>
          <p:cNvSpPr>
            <a:spLocks noGrp="1"/>
          </p:cNvSpPr>
          <p:nvPr>
            <p:ph type="ftr" sz="quarter" idx="11"/>
          </p:nvPr>
        </p:nvSpPr>
        <p:spPr>
          <a:ln>
            <a:miter lim="800000"/>
            <a:headEnd/>
            <a:tailEnd/>
          </a:ln>
        </p:spPr>
        <p:txBody>
          <a:bodyPr/>
          <a:lstStyle/>
          <a:p>
            <a:pPr>
              <a:defRPr/>
            </a:pPr>
            <a:endParaRPr lang="de-DE" altLang="de-DE" smtClean="0">
              <a:solidFill>
                <a:srgbClr val="4D4D4D"/>
              </a:solidFill>
            </a:endParaRPr>
          </a:p>
          <a:p>
            <a:pPr>
              <a:defRPr/>
            </a:pPr>
            <a:r>
              <a:rPr lang="de-DE" altLang="de-DE" smtClean="0">
                <a:solidFill>
                  <a:srgbClr val="4D4D4D"/>
                </a:solidFill>
              </a:rPr>
              <a:t>Deutsches Institut für Jugendhilfe und Familienrecht e.V. (DIJuF)</a:t>
            </a:r>
          </a:p>
        </p:txBody>
      </p:sp>
    </p:spTree>
    <p:extLst>
      <p:ext uri="{BB962C8B-B14F-4D97-AF65-F5344CB8AC3E}">
        <p14:creationId xmlns:p14="http://schemas.microsoft.com/office/powerpoint/2010/main" val="34261822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a:xfrm>
            <a:off x="914400" y="277813"/>
            <a:ext cx="6537920" cy="1143000"/>
          </a:xfrm>
        </p:spPr>
        <p:txBody>
          <a:bodyPr/>
          <a:lstStyle/>
          <a:p>
            <a:r>
              <a:rPr lang="de-DE" sz="2800" b="1" dirty="0">
                <a:solidFill>
                  <a:srgbClr val="E67402"/>
                </a:solidFill>
              </a:rPr>
              <a:t>Flüchtlingsfamilien und Frühe Hilfen</a:t>
            </a:r>
            <a:endParaRPr lang="de-DE" altLang="de-DE" sz="3200" b="1" dirty="0" smtClean="0"/>
          </a:p>
        </p:txBody>
      </p:sp>
      <p:sp>
        <p:nvSpPr>
          <p:cNvPr id="3" name="Inhaltsplatzhalter 2"/>
          <p:cNvSpPr>
            <a:spLocks noGrp="1"/>
          </p:cNvSpPr>
          <p:nvPr>
            <p:ph idx="1"/>
          </p:nvPr>
        </p:nvSpPr>
        <p:spPr>
          <a:xfrm>
            <a:off x="900113" y="1609725"/>
            <a:ext cx="6984255" cy="4530725"/>
          </a:xfrm>
        </p:spPr>
        <p:txBody>
          <a:bodyPr/>
          <a:lstStyle/>
          <a:p>
            <a:pPr marL="0" indent="0">
              <a:buFont typeface="Wingdings" pitchFamily="2" charset="2"/>
              <a:buNone/>
              <a:defRPr/>
            </a:pPr>
            <a:r>
              <a:rPr lang="de-DE" sz="2600" b="1" dirty="0" smtClean="0"/>
              <a:t>Gewöhnlicher Aufenthalt </a:t>
            </a:r>
            <a:br>
              <a:rPr lang="de-DE" sz="2600" b="1" dirty="0" smtClean="0"/>
            </a:br>
            <a:r>
              <a:rPr lang="de-DE" sz="2600" dirty="0" smtClean="0"/>
              <a:t>(§ 30 Abs. 3 S. 2 SGB I)</a:t>
            </a:r>
          </a:p>
          <a:p>
            <a:pPr>
              <a:defRPr/>
            </a:pPr>
            <a:r>
              <a:rPr lang="de-DE" sz="2000" dirty="0" smtClean="0"/>
              <a:t>Den gewöhnlichen Aufenthalt hat jemand dort, wo er sich unter Umständen aufhält, die erkennen lassen, dass er an diesem Ort oder in diesem Gebiet nicht nur vorübergehend verweilt.</a:t>
            </a:r>
          </a:p>
          <a:p>
            <a:pPr>
              <a:defRPr/>
            </a:pPr>
            <a:r>
              <a:rPr lang="de-DE" sz="2000" dirty="0"/>
              <a:t>Es wird kein dauerhafter Aufenthalt  vorausgesetzt </a:t>
            </a:r>
          </a:p>
          <a:p>
            <a:pPr>
              <a:defRPr/>
            </a:pPr>
            <a:r>
              <a:rPr lang="de-DE" sz="2000" dirty="0"/>
              <a:t>Soweit der Betroffene durch die Stellung eines Asylantrags bekundet hat, dass er </a:t>
            </a:r>
            <a:r>
              <a:rPr lang="de-DE" sz="2000" dirty="0" smtClean="0"/>
              <a:t>zukunfts-</a:t>
            </a:r>
            <a:br>
              <a:rPr lang="de-DE" sz="2000" dirty="0" smtClean="0"/>
            </a:br>
            <a:r>
              <a:rPr lang="de-DE" sz="2000" dirty="0" smtClean="0"/>
              <a:t>offen </a:t>
            </a:r>
            <a:r>
              <a:rPr lang="de-DE" sz="2000" dirty="0"/>
              <a:t>seinen Aufenthalt hier begründen </a:t>
            </a:r>
            <a:r>
              <a:rPr lang="de-DE" sz="2000" dirty="0" smtClean="0"/>
              <a:t/>
            </a:r>
            <a:br>
              <a:rPr lang="de-DE" sz="2000" dirty="0" smtClean="0"/>
            </a:br>
            <a:r>
              <a:rPr lang="de-DE" sz="2000" dirty="0" smtClean="0"/>
              <a:t>möchte </a:t>
            </a:r>
            <a:r>
              <a:rPr lang="de-DE" sz="2000" dirty="0"/>
              <a:t>und ein Ende des </a:t>
            </a:r>
            <a:r>
              <a:rPr lang="de-DE" sz="2000" dirty="0" smtClean="0"/>
              <a:t>Asylverfahrens </a:t>
            </a:r>
            <a:br>
              <a:rPr lang="de-DE" sz="2000" dirty="0" smtClean="0"/>
            </a:br>
            <a:r>
              <a:rPr lang="de-DE" sz="2000" dirty="0" smtClean="0"/>
              <a:t>nicht </a:t>
            </a:r>
            <a:r>
              <a:rPr lang="de-DE" sz="2000" dirty="0"/>
              <a:t>absehbar ist, besteht </a:t>
            </a:r>
            <a:r>
              <a:rPr lang="de-DE" sz="2000" dirty="0" smtClean="0"/>
              <a:t>ein </a:t>
            </a:r>
            <a:r>
              <a:rPr lang="de-DE" sz="2000" dirty="0"/>
              <a:t>gewöhnlicher </a:t>
            </a:r>
            <a:r>
              <a:rPr lang="de-DE" sz="2000" dirty="0" smtClean="0"/>
              <a:t>Aufenthalt (</a:t>
            </a:r>
            <a:r>
              <a:rPr lang="de-DE" sz="2000" dirty="0"/>
              <a:t>BVerwG </a:t>
            </a:r>
            <a:r>
              <a:rPr lang="de-DE" sz="2000" dirty="0" smtClean="0"/>
              <a:t> 29.9.2010 = </a:t>
            </a:r>
            <a:r>
              <a:rPr lang="de-DE" sz="2000" dirty="0" err="1" smtClean="0"/>
              <a:t>JAmt</a:t>
            </a:r>
            <a:r>
              <a:rPr lang="de-DE" sz="2000" dirty="0" smtClean="0"/>
              <a:t> </a:t>
            </a:r>
            <a:br>
              <a:rPr lang="de-DE" sz="2000" dirty="0" smtClean="0"/>
            </a:br>
            <a:r>
              <a:rPr lang="de-DE" sz="2000" dirty="0" smtClean="0"/>
              <a:t>2011</a:t>
            </a:r>
            <a:r>
              <a:rPr lang="de-DE" sz="2000" dirty="0"/>
              <a:t>, 29</a:t>
            </a:r>
            <a:r>
              <a:rPr lang="de-DE" sz="2000" dirty="0" smtClean="0"/>
              <a:t>)</a:t>
            </a:r>
            <a:endParaRPr lang="de-DE" sz="2000" dirty="0"/>
          </a:p>
          <a:p>
            <a:pPr>
              <a:defRPr/>
            </a:pPr>
            <a:endParaRPr lang="de-DE" sz="2000" dirty="0" smtClean="0"/>
          </a:p>
          <a:p>
            <a:pPr>
              <a:defRPr/>
            </a:pPr>
            <a:endParaRPr lang="de-DE" dirty="0"/>
          </a:p>
        </p:txBody>
      </p:sp>
      <p:sp>
        <p:nvSpPr>
          <p:cNvPr id="23556" name="Fußzeilenplatzhalter 3"/>
          <p:cNvSpPr>
            <a:spLocks noGrp="1"/>
          </p:cNvSpPr>
          <p:nvPr>
            <p:ph type="ftr" sz="quarter" idx="11"/>
          </p:nvPr>
        </p:nvSpPr>
        <p:spPr>
          <a:ln>
            <a:miter lim="800000"/>
            <a:headEnd/>
            <a:tailEnd/>
          </a:ln>
        </p:spPr>
        <p:txBody>
          <a:bodyPr/>
          <a:lstStyle/>
          <a:p>
            <a:pPr>
              <a:defRPr/>
            </a:pPr>
            <a:endParaRPr lang="de-DE" altLang="de-DE" dirty="0" smtClean="0">
              <a:solidFill>
                <a:srgbClr val="4D4D4D"/>
              </a:solidFill>
            </a:endParaRPr>
          </a:p>
          <a:p>
            <a:pPr>
              <a:defRPr/>
            </a:pPr>
            <a:r>
              <a:rPr lang="de-DE" altLang="de-DE" dirty="0" smtClean="0">
                <a:solidFill>
                  <a:srgbClr val="4D4D4D"/>
                </a:solidFill>
              </a:rPr>
              <a:t>Deutsches Institut für Jugendhilfe und Familienrecht e.V. (</a:t>
            </a:r>
            <a:r>
              <a:rPr lang="de-DE" altLang="de-DE" dirty="0" err="1" smtClean="0">
                <a:solidFill>
                  <a:srgbClr val="4D4D4D"/>
                </a:solidFill>
              </a:rPr>
              <a:t>DIJuF</a:t>
            </a:r>
            <a:r>
              <a:rPr lang="de-DE" altLang="de-DE" dirty="0" smtClean="0">
                <a:solidFill>
                  <a:srgbClr val="4D4D4D"/>
                </a:solidFill>
              </a:rPr>
              <a:t>)</a:t>
            </a:r>
          </a:p>
        </p:txBody>
      </p:sp>
    </p:spTree>
    <p:extLst>
      <p:ext uri="{BB962C8B-B14F-4D97-AF65-F5344CB8AC3E}">
        <p14:creationId xmlns:p14="http://schemas.microsoft.com/office/powerpoint/2010/main" val="5511915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a:xfrm>
            <a:off x="914400" y="277813"/>
            <a:ext cx="6537920" cy="1143000"/>
          </a:xfrm>
        </p:spPr>
        <p:txBody>
          <a:bodyPr/>
          <a:lstStyle/>
          <a:p>
            <a:r>
              <a:rPr lang="de-DE" sz="2800" b="1" dirty="0">
                <a:solidFill>
                  <a:srgbClr val="E67402"/>
                </a:solidFill>
              </a:rPr>
              <a:t>Flüchtlingsfamilien und Frühe Hilfen</a:t>
            </a:r>
            <a:endParaRPr lang="de-DE" altLang="de-DE" sz="3200" b="1" dirty="0" smtClean="0"/>
          </a:p>
        </p:txBody>
      </p:sp>
      <p:sp>
        <p:nvSpPr>
          <p:cNvPr id="12291" name="Inhaltsplatzhalter 2"/>
          <p:cNvSpPr>
            <a:spLocks noGrp="1"/>
          </p:cNvSpPr>
          <p:nvPr>
            <p:ph idx="1"/>
          </p:nvPr>
        </p:nvSpPr>
        <p:spPr>
          <a:xfrm>
            <a:off x="971600" y="1706587"/>
            <a:ext cx="6840760" cy="4530725"/>
          </a:xfrm>
        </p:spPr>
        <p:txBody>
          <a:bodyPr/>
          <a:lstStyle/>
          <a:p>
            <a:pPr marL="0" indent="0">
              <a:buNone/>
            </a:pPr>
            <a:r>
              <a:rPr lang="de-DE" altLang="de-DE" sz="2400" b="1" dirty="0" smtClean="0">
                <a:solidFill>
                  <a:schemeClr val="accent1"/>
                </a:solidFill>
              </a:rPr>
              <a:t>Aufenthaltsrecht und Folgen für die soziale Teilhabe</a:t>
            </a:r>
          </a:p>
          <a:p>
            <a:r>
              <a:rPr lang="de-DE" altLang="de-DE" sz="2000" dirty="0" smtClean="0"/>
              <a:t>In ersten drei Monaten ab Antragstellung </a:t>
            </a:r>
            <a:r>
              <a:rPr lang="de-DE" altLang="de-DE" sz="2000" b="1" dirty="0" smtClean="0"/>
              <a:t>räumliche Beschränkung auf den Bereich der zuständigen  Ausländerbehörde</a:t>
            </a:r>
            <a:r>
              <a:rPr lang="de-DE" altLang="de-DE" sz="2000" dirty="0" smtClean="0"/>
              <a:t>, Verlassen nur mit Erlaubnis der Ausländerbehörde</a:t>
            </a:r>
          </a:p>
          <a:p>
            <a:r>
              <a:rPr lang="de-DE" altLang="de-DE" sz="2000" dirty="0" smtClean="0"/>
              <a:t>Aufnahme einer </a:t>
            </a:r>
            <a:r>
              <a:rPr lang="de-DE" altLang="de-DE" sz="2000" b="1" dirty="0" smtClean="0"/>
              <a:t>Erwerbstätigkeit</a:t>
            </a:r>
            <a:r>
              <a:rPr lang="de-DE" altLang="de-DE" sz="2000" dirty="0" smtClean="0"/>
              <a:t> nach drei Monaten, soweit die Bundesagentur für Arbeit zustimmt</a:t>
            </a:r>
          </a:p>
          <a:p>
            <a:r>
              <a:rPr lang="de-DE" altLang="de-DE" sz="2000" b="1" dirty="0" smtClean="0"/>
              <a:t>Keine</a:t>
            </a:r>
            <a:r>
              <a:rPr lang="de-DE" altLang="de-DE" sz="2000" dirty="0" smtClean="0"/>
              <a:t> Krankenversicherung nach </a:t>
            </a:r>
            <a:r>
              <a:rPr lang="de-DE" altLang="de-DE" sz="2000" b="1" dirty="0" smtClean="0"/>
              <a:t>SGB V </a:t>
            </a:r>
            <a:br>
              <a:rPr lang="de-DE" altLang="de-DE" sz="2000" b="1" dirty="0" smtClean="0"/>
            </a:br>
            <a:r>
              <a:rPr lang="de-DE" altLang="de-DE" sz="2000" dirty="0" smtClean="0"/>
              <a:t>(§ 5 Abs. 11 S. 3 SGB V)</a:t>
            </a:r>
          </a:p>
          <a:p>
            <a:r>
              <a:rPr lang="de-DE" altLang="de-DE" sz="2000" b="1" dirty="0" smtClean="0"/>
              <a:t>Leistungsberechtigt</a:t>
            </a:r>
            <a:r>
              <a:rPr lang="de-DE" altLang="de-DE" sz="2000" dirty="0" smtClean="0"/>
              <a:t> nach </a:t>
            </a:r>
            <a:r>
              <a:rPr lang="de-DE" altLang="de-DE" sz="2000" b="1" dirty="0" smtClean="0"/>
              <a:t>AsylbLG </a:t>
            </a:r>
          </a:p>
          <a:p>
            <a:r>
              <a:rPr lang="de-DE" altLang="de-DE" sz="2000" b="1" dirty="0" smtClean="0"/>
              <a:t>Keine Leistungsberechtigung </a:t>
            </a:r>
            <a:r>
              <a:rPr lang="de-DE" altLang="de-DE" sz="2000" dirty="0" smtClean="0"/>
              <a:t>nach </a:t>
            </a:r>
            <a:r>
              <a:rPr lang="de-DE" altLang="de-DE" sz="2000" b="1" dirty="0" smtClean="0"/>
              <a:t>SGB XII</a:t>
            </a:r>
            <a:r>
              <a:rPr lang="de-DE" altLang="de-DE" sz="2000" dirty="0" smtClean="0"/>
              <a:t>, </a:t>
            </a:r>
            <a:r>
              <a:rPr lang="de-DE" altLang="de-DE" sz="2000" b="1" dirty="0" smtClean="0"/>
              <a:t>SGB II</a:t>
            </a:r>
            <a:endParaRPr lang="de-DE" altLang="de-DE" sz="2000" dirty="0" smtClean="0"/>
          </a:p>
        </p:txBody>
      </p:sp>
      <p:sp>
        <p:nvSpPr>
          <p:cNvPr id="12292" name="Fußzeilenplatzhalter 3"/>
          <p:cNvSpPr>
            <a:spLocks noGrp="1"/>
          </p:cNvSpPr>
          <p:nvPr>
            <p:ph type="ftr" sz="quarter" idx="11"/>
          </p:nvPr>
        </p:nvSpPr>
        <p:spPr>
          <a:ln>
            <a:miter lim="800000"/>
            <a:headEnd/>
            <a:tailEnd/>
          </a:ln>
        </p:spPr>
        <p:txBody>
          <a:bodyPr/>
          <a:lstStyle/>
          <a:p>
            <a:pPr>
              <a:defRPr/>
            </a:pPr>
            <a:r>
              <a:rPr lang="de-DE" altLang="de-DE" smtClean="0">
                <a:solidFill>
                  <a:srgbClr val="4D4D4D"/>
                </a:solidFill>
              </a:rPr>
              <a:t>Deutsches Institut für Jugendhilfe und Familienrecht e.V. (DIJuF)</a:t>
            </a:r>
          </a:p>
        </p:txBody>
      </p:sp>
    </p:spTree>
    <p:extLst>
      <p:ext uri="{BB962C8B-B14F-4D97-AF65-F5344CB8AC3E}">
        <p14:creationId xmlns:p14="http://schemas.microsoft.com/office/powerpoint/2010/main" val="3476420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914400" y="277813"/>
            <a:ext cx="6393904" cy="1143000"/>
          </a:xfrm>
        </p:spPr>
        <p:txBody>
          <a:bodyPr/>
          <a:lstStyle/>
          <a:p>
            <a:r>
              <a:rPr lang="de-DE" sz="2800" b="1" dirty="0">
                <a:solidFill>
                  <a:srgbClr val="E67402"/>
                </a:solidFill>
              </a:rPr>
              <a:t>Flüchtlingsfamilien und Frühe Hilfen</a:t>
            </a:r>
            <a:endParaRPr lang="de-DE" altLang="de-DE" sz="3200" b="1" dirty="0" smtClean="0"/>
          </a:p>
        </p:txBody>
      </p:sp>
      <p:sp>
        <p:nvSpPr>
          <p:cNvPr id="13315" name="Inhaltsplatzhalter 2"/>
          <p:cNvSpPr>
            <a:spLocks noGrp="1"/>
          </p:cNvSpPr>
          <p:nvPr>
            <p:ph idx="1"/>
          </p:nvPr>
        </p:nvSpPr>
        <p:spPr>
          <a:xfrm>
            <a:off x="971600" y="1778595"/>
            <a:ext cx="6840760" cy="4530725"/>
          </a:xfrm>
        </p:spPr>
        <p:txBody>
          <a:bodyPr/>
          <a:lstStyle/>
          <a:p>
            <a:pPr marL="0" indent="0">
              <a:buNone/>
            </a:pPr>
            <a:r>
              <a:rPr lang="de-DE" altLang="de-DE" sz="2400" b="1" dirty="0" smtClean="0">
                <a:solidFill>
                  <a:schemeClr val="accent1"/>
                </a:solidFill>
              </a:rPr>
              <a:t>Leistungsanspruch nach 15 Monaten</a:t>
            </a:r>
          </a:p>
          <a:p>
            <a:r>
              <a:rPr lang="de-DE" altLang="de-DE" sz="2000" b="1" dirty="0" smtClean="0"/>
              <a:t>Nach 15 Monaten: </a:t>
            </a:r>
            <a:r>
              <a:rPr lang="de-DE" altLang="de-DE" sz="2000" dirty="0" smtClean="0"/>
              <a:t>Vermutung nicht rechtsmissbräuchlich gestatteten Aufenthalts </a:t>
            </a:r>
          </a:p>
          <a:p>
            <a:pPr lvl="1">
              <a:buFont typeface="Wingdings" panose="05000000000000000000" pitchFamily="2" charset="2"/>
              <a:buChar char="Ø"/>
            </a:pPr>
            <a:r>
              <a:rPr lang="de-DE" altLang="de-DE" sz="1800" dirty="0" smtClean="0"/>
              <a:t>Anspruch auf Leistungen in Höhe und Umfang </a:t>
            </a:r>
            <a:br>
              <a:rPr lang="de-DE" altLang="de-DE" sz="1800" dirty="0" smtClean="0"/>
            </a:br>
            <a:r>
              <a:rPr lang="de-DE" altLang="de-DE" sz="1800" dirty="0" smtClean="0"/>
              <a:t>wie </a:t>
            </a:r>
            <a:r>
              <a:rPr lang="de-DE" altLang="de-DE" sz="1800" b="1" dirty="0" smtClean="0"/>
              <a:t>SGB XII</a:t>
            </a:r>
          </a:p>
          <a:p>
            <a:r>
              <a:rPr lang="de-DE" altLang="de-DE" sz="2000" b="1" dirty="0" smtClean="0"/>
              <a:t>Medizinische Leistungen </a:t>
            </a:r>
            <a:r>
              <a:rPr lang="de-DE" altLang="de-DE" sz="2000" dirty="0" smtClean="0"/>
              <a:t>werden von Krankenkasse geleistet </a:t>
            </a:r>
          </a:p>
          <a:p>
            <a:pPr lvl="1">
              <a:buFont typeface="Wingdings" pitchFamily="2" charset="2"/>
              <a:buChar char="Ø"/>
            </a:pPr>
            <a:r>
              <a:rPr lang="de-DE" altLang="de-DE" sz="1800" dirty="0">
                <a:sym typeface="Wingdings" pitchFamily="2" charset="2"/>
              </a:rPr>
              <a:t>fingierte gesetzliche </a:t>
            </a:r>
            <a:r>
              <a:rPr lang="de-DE" altLang="de-DE" sz="1800" dirty="0" smtClean="0">
                <a:sym typeface="Wingdings" pitchFamily="2" charset="2"/>
              </a:rPr>
              <a:t>Krankenversicherung</a:t>
            </a:r>
          </a:p>
          <a:p>
            <a:pPr lvl="1">
              <a:buFont typeface="Wingdings" pitchFamily="2" charset="2"/>
              <a:buChar char="Ø"/>
            </a:pPr>
            <a:r>
              <a:rPr lang="de-DE" altLang="de-DE" sz="1800" dirty="0" smtClean="0"/>
              <a:t>Betroffener </a:t>
            </a:r>
            <a:r>
              <a:rPr lang="de-DE" altLang="de-DE" sz="1800" dirty="0"/>
              <a:t>müssen durch Erklärung unverzüglich eine „</a:t>
            </a:r>
            <a:r>
              <a:rPr lang="de-DE" altLang="de-DE" sz="1800" b="1" dirty="0"/>
              <a:t>Kassenwahl</a:t>
            </a:r>
            <a:r>
              <a:rPr lang="de-DE" altLang="de-DE" sz="1800" dirty="0"/>
              <a:t>“ </a:t>
            </a:r>
            <a:r>
              <a:rPr lang="de-DE" altLang="de-DE" sz="1800" dirty="0" smtClean="0"/>
              <a:t>treffen</a:t>
            </a:r>
          </a:p>
          <a:p>
            <a:pPr lvl="1">
              <a:buFont typeface="Wingdings" pitchFamily="2" charset="2"/>
              <a:buChar char="Ø"/>
            </a:pPr>
            <a:r>
              <a:rPr lang="de-DE" altLang="de-DE" sz="1800" b="1" dirty="0" smtClean="0"/>
              <a:t>Volles </a:t>
            </a:r>
            <a:r>
              <a:rPr lang="de-DE" altLang="de-DE" sz="1800" b="1" dirty="0"/>
              <a:t>Leistungsspektrum </a:t>
            </a:r>
            <a:r>
              <a:rPr lang="de-DE" altLang="de-DE" sz="1800" dirty="0"/>
              <a:t>(Angleichung an gesetzlich Versicherte; § 11 SGB V)</a:t>
            </a:r>
          </a:p>
          <a:p>
            <a:pPr>
              <a:buFont typeface="Wingdings" pitchFamily="2" charset="2"/>
              <a:buChar char="Ø"/>
            </a:pPr>
            <a:endParaRPr lang="de-DE" altLang="de-DE" sz="1800" dirty="0" smtClean="0"/>
          </a:p>
        </p:txBody>
      </p:sp>
      <p:sp>
        <p:nvSpPr>
          <p:cNvPr id="13316" name="Fußzeilenplatzhalter 3"/>
          <p:cNvSpPr>
            <a:spLocks noGrp="1"/>
          </p:cNvSpPr>
          <p:nvPr>
            <p:ph type="ftr" sz="quarter" idx="11"/>
          </p:nvPr>
        </p:nvSpPr>
        <p:spPr>
          <a:ln>
            <a:miter lim="800000"/>
            <a:headEnd/>
            <a:tailEnd/>
          </a:ln>
        </p:spPr>
        <p:txBody>
          <a:bodyPr/>
          <a:lstStyle/>
          <a:p>
            <a:pPr>
              <a:defRPr/>
            </a:pPr>
            <a:endParaRPr lang="de-DE" altLang="de-DE" smtClean="0">
              <a:solidFill>
                <a:srgbClr val="4D4D4D"/>
              </a:solidFill>
            </a:endParaRPr>
          </a:p>
          <a:p>
            <a:pPr>
              <a:defRPr/>
            </a:pPr>
            <a:r>
              <a:rPr lang="de-DE" altLang="de-DE" smtClean="0">
                <a:solidFill>
                  <a:srgbClr val="4D4D4D"/>
                </a:solidFill>
              </a:rPr>
              <a:t>Deutsches Institut für Jugendhilfe und Familienrecht e.V. (DIJuF)</a:t>
            </a:r>
          </a:p>
        </p:txBody>
      </p:sp>
    </p:spTree>
    <p:extLst>
      <p:ext uri="{BB962C8B-B14F-4D97-AF65-F5344CB8AC3E}">
        <p14:creationId xmlns:p14="http://schemas.microsoft.com/office/powerpoint/2010/main" val="11113320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p:nvPr>
        </p:nvSpPr>
        <p:spPr>
          <a:xfrm>
            <a:off x="914400" y="277813"/>
            <a:ext cx="6537920" cy="1143000"/>
          </a:xfrm>
        </p:spPr>
        <p:txBody>
          <a:bodyPr/>
          <a:lstStyle/>
          <a:p>
            <a:r>
              <a:rPr lang="de-DE" sz="2800" b="1" dirty="0">
                <a:solidFill>
                  <a:srgbClr val="E67402"/>
                </a:solidFill>
              </a:rPr>
              <a:t>Flüchtlingsfamilien und Frühe Hilfen</a:t>
            </a:r>
            <a:endParaRPr lang="de-DE" altLang="de-DE" sz="3200" b="1" dirty="0" smtClean="0"/>
          </a:p>
        </p:txBody>
      </p:sp>
      <p:sp>
        <p:nvSpPr>
          <p:cNvPr id="14339" name="Inhaltsplatzhalter 2"/>
          <p:cNvSpPr>
            <a:spLocks noGrp="1"/>
          </p:cNvSpPr>
          <p:nvPr>
            <p:ph idx="1"/>
          </p:nvPr>
        </p:nvSpPr>
        <p:spPr>
          <a:xfrm>
            <a:off x="914400" y="1994619"/>
            <a:ext cx="6897960" cy="4530725"/>
          </a:xfrm>
        </p:spPr>
        <p:txBody>
          <a:bodyPr/>
          <a:lstStyle/>
          <a:p>
            <a:pPr marL="0" indent="0">
              <a:buNone/>
            </a:pPr>
            <a:r>
              <a:rPr lang="de-DE" altLang="de-DE" sz="2400" b="1" dirty="0" smtClean="0">
                <a:solidFill>
                  <a:schemeClr val="accent1"/>
                </a:solidFill>
              </a:rPr>
              <a:t>Leistungen bei Krankheit </a:t>
            </a:r>
            <a:r>
              <a:rPr lang="de-DE" altLang="de-DE" sz="2400" dirty="0" smtClean="0"/>
              <a:t>(§§ 4, 6a AsylbLG)</a:t>
            </a:r>
          </a:p>
          <a:p>
            <a:r>
              <a:rPr lang="de-DE" altLang="de-DE" sz="2000" dirty="0" smtClean="0"/>
              <a:t>zuständige Behörde stellt sicher (§ 4 Abs. 3 AsylbLG)</a:t>
            </a:r>
          </a:p>
          <a:p>
            <a:pPr lvl="1">
              <a:buFont typeface="Wingdings" panose="05000000000000000000" pitchFamily="2" charset="2"/>
              <a:buChar char="Ø"/>
            </a:pPr>
            <a:r>
              <a:rPr lang="de-DE" altLang="de-DE" sz="1800" dirty="0" err="1" smtClean="0"/>
              <a:t>idR</a:t>
            </a:r>
            <a:r>
              <a:rPr lang="de-DE" altLang="de-DE" sz="1800" dirty="0" smtClean="0"/>
              <a:t> vorherige Kostenzusage des Sozialamts erforderlich</a:t>
            </a:r>
          </a:p>
          <a:p>
            <a:r>
              <a:rPr lang="de-DE" altLang="de-DE" sz="2000" dirty="0" smtClean="0"/>
              <a:t>Neu: </a:t>
            </a:r>
            <a:r>
              <a:rPr lang="de-DE" altLang="de-DE" sz="2000" b="1" dirty="0" smtClean="0"/>
              <a:t>Notfallbehandlung</a:t>
            </a:r>
            <a:r>
              <a:rPr lang="de-DE" altLang="de-DE" sz="2000" dirty="0" smtClean="0"/>
              <a:t> immer und ohne Antrag </a:t>
            </a:r>
            <a:br>
              <a:rPr lang="de-DE" altLang="de-DE" sz="2000" dirty="0" smtClean="0"/>
            </a:br>
            <a:r>
              <a:rPr lang="de-DE" altLang="de-DE" sz="2000" dirty="0" smtClean="0"/>
              <a:t>(§ 6a AsylbLG)</a:t>
            </a:r>
          </a:p>
          <a:p>
            <a:r>
              <a:rPr lang="de-DE" altLang="de-DE" sz="2000" dirty="0" smtClean="0"/>
              <a:t>Behandlung bei </a:t>
            </a:r>
            <a:r>
              <a:rPr lang="de-DE" altLang="de-DE" sz="2000" b="1" dirty="0" smtClean="0"/>
              <a:t>akuten Erkrankungen und Schmerzzuständen</a:t>
            </a:r>
            <a:endParaRPr lang="de-DE" altLang="de-DE" sz="2000" dirty="0" smtClean="0"/>
          </a:p>
          <a:p>
            <a:r>
              <a:rPr lang="de-DE" altLang="de-DE" sz="2000" b="1" dirty="0" smtClean="0"/>
              <a:t>Vorsorgeuntersuchungen </a:t>
            </a:r>
          </a:p>
          <a:p>
            <a:r>
              <a:rPr lang="de-DE" altLang="de-DE" sz="2000" b="1" dirty="0" smtClean="0"/>
              <a:t>umfassende Versorgung für werdende Mütter und Wöchnerinnen</a:t>
            </a:r>
            <a:endParaRPr lang="de-DE" altLang="de-DE" sz="2000" dirty="0" smtClean="0"/>
          </a:p>
        </p:txBody>
      </p:sp>
      <p:sp>
        <p:nvSpPr>
          <p:cNvPr id="14340" name="Fußzeilenplatzhalter 3"/>
          <p:cNvSpPr>
            <a:spLocks noGrp="1"/>
          </p:cNvSpPr>
          <p:nvPr>
            <p:ph type="ftr" sz="quarter" idx="11"/>
          </p:nvPr>
        </p:nvSpPr>
        <p:spPr>
          <a:ln>
            <a:miter lim="800000"/>
            <a:headEnd/>
            <a:tailEnd/>
          </a:ln>
        </p:spPr>
        <p:txBody>
          <a:bodyPr/>
          <a:lstStyle/>
          <a:p>
            <a:pPr>
              <a:defRPr/>
            </a:pPr>
            <a:endParaRPr lang="de-DE" altLang="de-DE" smtClean="0">
              <a:solidFill>
                <a:srgbClr val="4D4D4D"/>
              </a:solidFill>
            </a:endParaRPr>
          </a:p>
          <a:p>
            <a:pPr>
              <a:defRPr/>
            </a:pPr>
            <a:endParaRPr lang="de-DE" altLang="de-DE" smtClean="0">
              <a:solidFill>
                <a:srgbClr val="4D4D4D"/>
              </a:solidFill>
            </a:endParaRPr>
          </a:p>
          <a:p>
            <a:pPr>
              <a:defRPr/>
            </a:pPr>
            <a:r>
              <a:rPr lang="de-DE" altLang="de-DE" smtClean="0">
                <a:solidFill>
                  <a:srgbClr val="4D4D4D"/>
                </a:solidFill>
              </a:rPr>
              <a:t>Deutsches Institut für Jugendhilfe und Familienrecht e.V. (DIJuF)</a:t>
            </a:r>
          </a:p>
        </p:txBody>
      </p:sp>
    </p:spTree>
    <p:extLst>
      <p:ext uri="{BB962C8B-B14F-4D97-AF65-F5344CB8AC3E}">
        <p14:creationId xmlns:p14="http://schemas.microsoft.com/office/powerpoint/2010/main" val="3721025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a:xfrm>
            <a:off x="971550" y="260350"/>
            <a:ext cx="6264746" cy="1143000"/>
          </a:xfrm>
        </p:spPr>
        <p:txBody>
          <a:bodyPr/>
          <a:lstStyle/>
          <a:p>
            <a:r>
              <a:rPr lang="de-DE" sz="2800" b="1" dirty="0">
                <a:solidFill>
                  <a:srgbClr val="E67402"/>
                </a:solidFill>
              </a:rPr>
              <a:t>Flüchtlingsfamilien und Frühe Hilfen</a:t>
            </a:r>
            <a:endParaRPr lang="de-DE" altLang="de-DE" sz="3200" b="1" dirty="0" smtClean="0"/>
          </a:p>
        </p:txBody>
      </p:sp>
      <p:sp>
        <p:nvSpPr>
          <p:cNvPr id="32771" name="Inhaltsplatzhalter 2"/>
          <p:cNvSpPr>
            <a:spLocks noGrp="1"/>
          </p:cNvSpPr>
          <p:nvPr>
            <p:ph idx="1"/>
          </p:nvPr>
        </p:nvSpPr>
        <p:spPr/>
        <p:txBody>
          <a:bodyPr/>
          <a:lstStyle/>
          <a:p>
            <a:pPr marL="0" indent="0">
              <a:buFont typeface="Wingdings" pitchFamily="2" charset="2"/>
              <a:buNone/>
            </a:pPr>
            <a:endParaRPr lang="de-DE" altLang="de-DE" smtClean="0"/>
          </a:p>
        </p:txBody>
      </p:sp>
      <p:sp>
        <p:nvSpPr>
          <p:cNvPr id="32772" name="Fußzeilenplatzhalter 3"/>
          <p:cNvSpPr>
            <a:spLocks noGrp="1"/>
          </p:cNvSpPr>
          <p:nvPr>
            <p:ph type="ftr" sz="quarter" idx="11"/>
          </p:nvPr>
        </p:nvSpPr>
        <p:spPr>
          <a:ln>
            <a:miter lim="800000"/>
            <a:headEnd/>
            <a:tailEnd/>
          </a:ln>
        </p:spPr>
        <p:txBody>
          <a:bodyPr/>
          <a:lstStyle/>
          <a:p>
            <a:pPr>
              <a:defRPr/>
            </a:pPr>
            <a:endParaRPr lang="de-DE" altLang="de-DE" smtClean="0"/>
          </a:p>
          <a:p>
            <a:pPr>
              <a:defRPr/>
            </a:pPr>
            <a:r>
              <a:rPr lang="de-DE" altLang="de-DE" smtClean="0"/>
              <a:t>Deutsches Institut für Jugendhilfe und Familienrecht e.V. (DIJuF)</a:t>
            </a:r>
          </a:p>
        </p:txBody>
      </p:sp>
      <p:sp>
        <p:nvSpPr>
          <p:cNvPr id="9" name="Rechteck 8"/>
          <p:cNvSpPr/>
          <p:nvPr/>
        </p:nvSpPr>
        <p:spPr>
          <a:xfrm>
            <a:off x="754955" y="1628800"/>
            <a:ext cx="8137525" cy="47180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spcAft>
                <a:spcPts val="1200"/>
              </a:spcAft>
              <a:defRPr/>
            </a:pPr>
            <a:r>
              <a:rPr lang="de-DE" sz="2200" b="1" dirty="0" smtClean="0">
                <a:solidFill>
                  <a:schemeClr val="tx1"/>
                </a:solidFill>
              </a:rPr>
              <a:t>Leistungen für Flüchtlingsfamilien im Überblick</a:t>
            </a:r>
          </a:p>
          <a:p>
            <a:pPr>
              <a:spcAft>
                <a:spcPts val="1200"/>
              </a:spcAft>
              <a:defRPr/>
            </a:pPr>
            <a:r>
              <a:rPr lang="de-DE" sz="2000" b="1" dirty="0" smtClean="0">
                <a:solidFill>
                  <a:srgbClr val="FFFFE1"/>
                </a:solidFill>
              </a:rPr>
              <a:t>Hebammenhilfe</a:t>
            </a:r>
            <a:r>
              <a:rPr lang="de-DE" sz="2000" dirty="0" smtClean="0">
                <a:solidFill>
                  <a:srgbClr val="FFFFE1"/>
                </a:solidFill>
              </a:rPr>
              <a:t>, </a:t>
            </a:r>
            <a:r>
              <a:rPr lang="de-DE" sz="2000" b="1" dirty="0">
                <a:solidFill>
                  <a:srgbClr val="FFFFE1"/>
                </a:solidFill>
              </a:rPr>
              <a:t>Vorsorgeuntersuchungen</a:t>
            </a:r>
            <a:r>
              <a:rPr lang="de-DE" sz="2000" dirty="0">
                <a:solidFill>
                  <a:srgbClr val="FFFFE1"/>
                </a:solidFill>
              </a:rPr>
              <a:t>, ärztliche Versorgung bei Notfällen, </a:t>
            </a:r>
            <a:r>
              <a:rPr lang="de-DE" sz="2000" b="1" dirty="0">
                <a:solidFill>
                  <a:srgbClr val="FFFFE1"/>
                </a:solidFill>
              </a:rPr>
              <a:t>Erstausstattung Baby</a:t>
            </a:r>
            <a:r>
              <a:rPr lang="de-DE" sz="2000" dirty="0">
                <a:solidFill>
                  <a:srgbClr val="FFFFE1"/>
                </a:solidFill>
              </a:rPr>
              <a:t>, Eingliederungshilfe </a:t>
            </a:r>
            <a:endParaRPr lang="de-DE" sz="2000" dirty="0" smtClean="0">
              <a:solidFill>
                <a:srgbClr val="FFFFE1"/>
              </a:solidFill>
            </a:endParaRPr>
          </a:p>
          <a:p>
            <a:pPr>
              <a:spcAft>
                <a:spcPts val="1200"/>
              </a:spcAft>
              <a:defRPr/>
            </a:pPr>
            <a:r>
              <a:rPr lang="de-DE" sz="2000" dirty="0">
                <a:solidFill>
                  <a:srgbClr val="FFFFE1"/>
                </a:solidFill>
                <a:sym typeface="Wingdings" panose="05000000000000000000" pitchFamily="2" charset="2"/>
              </a:rPr>
              <a:t>	</a:t>
            </a:r>
            <a:r>
              <a:rPr lang="de-DE" sz="2000" dirty="0" smtClean="0">
                <a:solidFill>
                  <a:srgbClr val="FFFFE1"/>
                </a:solidFill>
                <a:sym typeface="Wingdings" panose="05000000000000000000" pitchFamily="2" charset="2"/>
              </a:rPr>
              <a:t></a:t>
            </a:r>
            <a:r>
              <a:rPr lang="de-DE" sz="2000" dirty="0" smtClean="0">
                <a:solidFill>
                  <a:srgbClr val="FFFFE1"/>
                </a:solidFill>
              </a:rPr>
              <a:t> </a:t>
            </a:r>
            <a:r>
              <a:rPr lang="de-DE" sz="2000" dirty="0">
                <a:solidFill>
                  <a:srgbClr val="FFFFE1"/>
                </a:solidFill>
              </a:rPr>
              <a:t>in den ersten 15 Monaten </a:t>
            </a:r>
            <a:r>
              <a:rPr lang="de-DE" sz="2000" dirty="0" smtClean="0">
                <a:solidFill>
                  <a:srgbClr val="FFFFE1"/>
                </a:solidFill>
              </a:rPr>
              <a:t>nach §§</a:t>
            </a:r>
            <a:r>
              <a:rPr lang="de-DE" sz="2000" dirty="0">
                <a:solidFill>
                  <a:srgbClr val="FFFFE1"/>
                </a:solidFill>
              </a:rPr>
              <a:t>4, 6 </a:t>
            </a:r>
            <a:r>
              <a:rPr lang="de-DE" sz="2000" dirty="0" smtClean="0">
                <a:solidFill>
                  <a:srgbClr val="FFFFE1"/>
                </a:solidFill>
              </a:rPr>
              <a:t>AsylbLG</a:t>
            </a:r>
          </a:p>
          <a:p>
            <a:pPr>
              <a:spcAft>
                <a:spcPts val="1200"/>
              </a:spcAft>
              <a:defRPr/>
            </a:pPr>
            <a:r>
              <a:rPr lang="de-DE" sz="2000" dirty="0">
                <a:solidFill>
                  <a:srgbClr val="FFFFE1"/>
                </a:solidFill>
                <a:sym typeface="Wingdings" panose="05000000000000000000" pitchFamily="2" charset="2"/>
              </a:rPr>
              <a:t>	</a:t>
            </a:r>
            <a:r>
              <a:rPr lang="de-DE" sz="2000" dirty="0" smtClean="0">
                <a:solidFill>
                  <a:srgbClr val="FFFFE1"/>
                </a:solidFill>
                <a:sym typeface="Wingdings" panose="05000000000000000000" pitchFamily="2" charset="2"/>
              </a:rPr>
              <a:t> </a:t>
            </a:r>
            <a:r>
              <a:rPr lang="de-DE" sz="2000" dirty="0">
                <a:solidFill>
                  <a:srgbClr val="FFFFE1"/>
                </a:solidFill>
                <a:sym typeface="Wingdings" panose="05000000000000000000" pitchFamily="2" charset="2"/>
              </a:rPr>
              <a:t>n</a:t>
            </a:r>
            <a:r>
              <a:rPr lang="de-DE" sz="2000" dirty="0">
                <a:solidFill>
                  <a:srgbClr val="FFFFE1"/>
                </a:solidFill>
              </a:rPr>
              <a:t>ach 15 Monaten </a:t>
            </a:r>
            <a:r>
              <a:rPr lang="de-DE" sz="2000" dirty="0" smtClean="0">
                <a:solidFill>
                  <a:srgbClr val="FFFFE1"/>
                </a:solidFill>
                <a:sym typeface="Wingdings" panose="05000000000000000000" pitchFamily="2" charset="2"/>
              </a:rPr>
              <a:t>nach </a:t>
            </a:r>
            <a:r>
              <a:rPr lang="de-DE" sz="2000" dirty="0" smtClean="0">
                <a:solidFill>
                  <a:srgbClr val="FFFFE1"/>
                </a:solidFill>
              </a:rPr>
              <a:t>SGB </a:t>
            </a:r>
            <a:r>
              <a:rPr lang="de-DE" sz="2000" dirty="0">
                <a:solidFill>
                  <a:srgbClr val="FFFFE1"/>
                </a:solidFill>
              </a:rPr>
              <a:t>XII</a:t>
            </a:r>
          </a:p>
          <a:p>
            <a:pPr>
              <a:spcAft>
                <a:spcPts val="1200"/>
              </a:spcAft>
              <a:defRPr/>
            </a:pPr>
            <a:r>
              <a:rPr lang="de-DE" sz="2000" b="1" dirty="0" smtClean="0">
                <a:solidFill>
                  <a:srgbClr val="FFFFE1"/>
                </a:solidFill>
              </a:rPr>
              <a:t>Willkommensbesuch</a:t>
            </a:r>
            <a:r>
              <a:rPr lang="de-DE" sz="2000" dirty="0" smtClean="0">
                <a:solidFill>
                  <a:srgbClr val="FFFFE1"/>
                </a:solidFill>
              </a:rPr>
              <a:t> nach § </a:t>
            </a:r>
            <a:r>
              <a:rPr lang="de-DE" sz="2000" dirty="0">
                <a:solidFill>
                  <a:srgbClr val="FFFFE1"/>
                </a:solidFill>
              </a:rPr>
              <a:t>2 KKG</a:t>
            </a:r>
          </a:p>
          <a:p>
            <a:pPr>
              <a:spcAft>
                <a:spcPts val="1200"/>
              </a:spcAft>
              <a:defRPr/>
            </a:pPr>
            <a:r>
              <a:rPr lang="de-DE" sz="2000" b="1" dirty="0" err="1" smtClean="0">
                <a:solidFill>
                  <a:srgbClr val="FFFFE1"/>
                </a:solidFill>
              </a:rPr>
              <a:t>Schwangerschafts</a:t>
            </a:r>
            <a:r>
              <a:rPr lang="de-DE" sz="2000" b="1" dirty="0" smtClean="0">
                <a:solidFill>
                  <a:srgbClr val="FFFFE1"/>
                </a:solidFill>
              </a:rPr>
              <a:t>(</a:t>
            </a:r>
            <a:r>
              <a:rPr lang="de-DE" sz="2000" b="1" dirty="0" err="1" smtClean="0">
                <a:solidFill>
                  <a:srgbClr val="FFFFE1"/>
                </a:solidFill>
              </a:rPr>
              <a:t>konflikt</a:t>
            </a:r>
            <a:r>
              <a:rPr lang="de-DE" sz="2000" b="1" dirty="0" smtClean="0">
                <a:solidFill>
                  <a:srgbClr val="FFFFE1"/>
                </a:solidFill>
              </a:rPr>
              <a:t>)</a:t>
            </a:r>
            <a:r>
              <a:rPr lang="de-DE" sz="2000" b="1" dirty="0" err="1" smtClean="0">
                <a:solidFill>
                  <a:srgbClr val="FFFFE1"/>
                </a:solidFill>
              </a:rPr>
              <a:t>beratung</a:t>
            </a:r>
            <a:r>
              <a:rPr lang="de-DE" sz="2000" dirty="0" smtClean="0">
                <a:solidFill>
                  <a:srgbClr val="FFFFE1"/>
                </a:solidFill>
              </a:rPr>
              <a:t> nach SchKG</a:t>
            </a:r>
          </a:p>
          <a:p>
            <a:pPr>
              <a:spcAft>
                <a:spcPts val="1200"/>
              </a:spcAft>
              <a:defRPr/>
            </a:pPr>
            <a:r>
              <a:rPr lang="de-DE" sz="2000" b="1" dirty="0" smtClean="0">
                <a:solidFill>
                  <a:srgbClr val="FFFFE1"/>
                </a:solidFill>
              </a:rPr>
              <a:t>Leistungen nach </a:t>
            </a:r>
            <a:r>
              <a:rPr lang="de-DE" sz="2000" b="1" dirty="0">
                <a:solidFill>
                  <a:srgbClr val="FFFFE1"/>
                </a:solidFill>
              </a:rPr>
              <a:t>SGB VIII </a:t>
            </a:r>
            <a:r>
              <a:rPr lang="de-DE" sz="2000" dirty="0" smtClean="0">
                <a:solidFill>
                  <a:srgbClr val="FFFFE1"/>
                </a:solidFill>
              </a:rPr>
              <a:t>(u.a. §§ 16, 27 ff, 35a SGB VIII)</a:t>
            </a:r>
            <a:endParaRPr lang="de-DE" sz="2000" dirty="0">
              <a:solidFill>
                <a:srgbClr val="FFFFE1"/>
              </a:solidFill>
            </a:endParaRPr>
          </a:p>
          <a:p>
            <a:pPr>
              <a:spcAft>
                <a:spcPts val="1200"/>
              </a:spcAft>
              <a:defRPr/>
            </a:pPr>
            <a:r>
              <a:rPr lang="de-DE" sz="2000" dirty="0" smtClean="0">
                <a:solidFill>
                  <a:srgbClr val="FFFFE1"/>
                </a:solidFill>
              </a:rPr>
              <a:t>Einsatz </a:t>
            </a:r>
            <a:r>
              <a:rPr lang="de-DE" sz="2000" dirty="0">
                <a:solidFill>
                  <a:srgbClr val="FFFFE1"/>
                </a:solidFill>
              </a:rPr>
              <a:t>von </a:t>
            </a:r>
            <a:r>
              <a:rPr lang="de-DE" sz="2000" b="1" dirty="0">
                <a:solidFill>
                  <a:srgbClr val="FFFFE1"/>
                </a:solidFill>
              </a:rPr>
              <a:t>Familienhebammen </a:t>
            </a:r>
          </a:p>
        </p:txBody>
      </p:sp>
    </p:spTree>
    <p:extLst>
      <p:ext uri="{BB962C8B-B14F-4D97-AF65-F5344CB8AC3E}">
        <p14:creationId xmlns:p14="http://schemas.microsoft.com/office/powerpoint/2010/main" val="20209308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p:nvPr>
        </p:nvSpPr>
        <p:spPr>
          <a:xfrm>
            <a:off x="914400" y="277813"/>
            <a:ext cx="6537920" cy="1143000"/>
          </a:xfrm>
        </p:spPr>
        <p:txBody>
          <a:bodyPr/>
          <a:lstStyle/>
          <a:p>
            <a:r>
              <a:rPr lang="de-DE" sz="2800" b="1" dirty="0">
                <a:solidFill>
                  <a:srgbClr val="E67402"/>
                </a:solidFill>
              </a:rPr>
              <a:t>Flüchtlingsfamilien und </a:t>
            </a:r>
            <a:r>
              <a:rPr lang="de-DE" sz="2800" b="1" dirty="0" smtClean="0">
                <a:solidFill>
                  <a:srgbClr val="E67402"/>
                </a:solidFill>
              </a:rPr>
              <a:t>Kinderschutz</a:t>
            </a:r>
            <a:endParaRPr lang="de-DE" altLang="de-DE" sz="3200" b="1" dirty="0" smtClean="0"/>
          </a:p>
        </p:txBody>
      </p:sp>
      <p:sp>
        <p:nvSpPr>
          <p:cNvPr id="14339" name="Inhaltsplatzhalter 2"/>
          <p:cNvSpPr>
            <a:spLocks noGrp="1"/>
          </p:cNvSpPr>
          <p:nvPr>
            <p:ph idx="1"/>
          </p:nvPr>
        </p:nvSpPr>
        <p:spPr>
          <a:xfrm>
            <a:off x="914400" y="1844824"/>
            <a:ext cx="6897960" cy="4530725"/>
          </a:xfrm>
        </p:spPr>
        <p:txBody>
          <a:bodyPr/>
          <a:lstStyle/>
          <a:p>
            <a:pPr marL="0" indent="0" algn="ctr">
              <a:buNone/>
            </a:pPr>
            <a:r>
              <a:rPr lang="de-DE" altLang="de-DE" sz="2400" b="1" dirty="0" smtClean="0">
                <a:solidFill>
                  <a:schemeClr val="accent1"/>
                </a:solidFill>
              </a:rPr>
              <a:t>Unterbringung von Familien in Erstaufnahmeeinrichtungen </a:t>
            </a:r>
            <a:br>
              <a:rPr lang="de-DE" altLang="de-DE" sz="2400" b="1" dirty="0" smtClean="0">
                <a:solidFill>
                  <a:schemeClr val="accent1"/>
                </a:solidFill>
              </a:rPr>
            </a:br>
            <a:r>
              <a:rPr lang="de-DE" altLang="de-DE" sz="2400" b="1" dirty="0" smtClean="0">
                <a:solidFill>
                  <a:schemeClr val="accent1"/>
                </a:solidFill>
              </a:rPr>
              <a:t>und Flüchtlingsunterkünften</a:t>
            </a:r>
            <a:endParaRPr lang="de-DE" altLang="de-DE" sz="2000" dirty="0" smtClean="0"/>
          </a:p>
        </p:txBody>
      </p:sp>
      <p:sp>
        <p:nvSpPr>
          <p:cNvPr id="14340" name="Fußzeilenplatzhalter 3"/>
          <p:cNvSpPr>
            <a:spLocks noGrp="1"/>
          </p:cNvSpPr>
          <p:nvPr>
            <p:ph type="ftr" sz="quarter" idx="11"/>
          </p:nvPr>
        </p:nvSpPr>
        <p:spPr>
          <a:ln>
            <a:miter lim="800000"/>
            <a:headEnd/>
            <a:tailEnd/>
          </a:ln>
        </p:spPr>
        <p:txBody>
          <a:bodyPr/>
          <a:lstStyle/>
          <a:p>
            <a:pPr>
              <a:defRPr/>
            </a:pPr>
            <a:endParaRPr lang="de-DE" altLang="de-DE" smtClean="0">
              <a:solidFill>
                <a:srgbClr val="4D4D4D"/>
              </a:solidFill>
            </a:endParaRPr>
          </a:p>
          <a:p>
            <a:pPr>
              <a:defRPr/>
            </a:pPr>
            <a:endParaRPr lang="de-DE" altLang="de-DE" smtClean="0">
              <a:solidFill>
                <a:srgbClr val="4D4D4D"/>
              </a:solidFill>
            </a:endParaRPr>
          </a:p>
          <a:p>
            <a:pPr>
              <a:defRPr/>
            </a:pPr>
            <a:r>
              <a:rPr lang="de-DE" altLang="de-DE" smtClean="0">
                <a:solidFill>
                  <a:srgbClr val="4D4D4D"/>
                </a:solidFill>
              </a:rPr>
              <a:t>Deutsches Institut für Jugendhilfe und Familienrecht e.V. (DIJuF)</a:t>
            </a:r>
          </a:p>
        </p:txBody>
      </p:sp>
      <p:sp>
        <p:nvSpPr>
          <p:cNvPr id="3" name="Ellipse 2"/>
          <p:cNvSpPr/>
          <p:nvPr/>
        </p:nvSpPr>
        <p:spPr>
          <a:xfrm>
            <a:off x="1043608" y="3717032"/>
            <a:ext cx="2232248" cy="22322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Kinder-recht: Nicht-</a:t>
            </a:r>
            <a:r>
              <a:rPr lang="de-DE" sz="2400" b="1" dirty="0" err="1" smtClean="0"/>
              <a:t>diskiminierung</a:t>
            </a:r>
            <a:endParaRPr lang="de-DE" sz="2400" b="1" dirty="0"/>
          </a:p>
        </p:txBody>
      </p:sp>
      <p:sp>
        <p:nvSpPr>
          <p:cNvPr id="4" name="Pfeil nach links und rechts 3"/>
          <p:cNvSpPr/>
          <p:nvPr/>
        </p:nvSpPr>
        <p:spPr>
          <a:xfrm>
            <a:off x="3491880" y="4365104"/>
            <a:ext cx="2448272" cy="936104"/>
          </a:xfrm>
          <a:prstGeom prst="leftRigh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6156176" y="3789040"/>
            <a:ext cx="2808312" cy="2088232"/>
          </a:xfrm>
          <a:prstGeom prst="rect">
            <a:avLst/>
          </a:prstGeom>
          <a:solidFill>
            <a:schemeClr val="accent3">
              <a:lumMod val="1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t>Diskriminierung aufgrund des Aufenthaltsstatus</a:t>
            </a:r>
            <a:endParaRPr lang="de-DE" sz="2000" b="1" dirty="0"/>
          </a:p>
        </p:txBody>
      </p:sp>
      <p:sp>
        <p:nvSpPr>
          <p:cNvPr id="6" name="Textfeld 5"/>
          <p:cNvSpPr txBox="1"/>
          <p:nvPr/>
        </p:nvSpPr>
        <p:spPr>
          <a:xfrm>
            <a:off x="3365280" y="3574757"/>
            <a:ext cx="2664296" cy="646331"/>
          </a:xfrm>
          <a:prstGeom prst="rect">
            <a:avLst/>
          </a:prstGeom>
          <a:noFill/>
        </p:spPr>
        <p:txBody>
          <a:bodyPr wrap="square" rtlCol="0">
            <a:spAutoFit/>
          </a:bodyPr>
          <a:lstStyle/>
          <a:p>
            <a:pPr algn="ctr"/>
            <a:r>
              <a:rPr lang="de-DE" b="1" dirty="0" err="1" smtClean="0">
                <a:solidFill>
                  <a:schemeClr val="accent2"/>
                </a:solidFill>
              </a:rPr>
              <a:t>unaufgelöstes</a:t>
            </a:r>
            <a:r>
              <a:rPr lang="de-DE" b="1" dirty="0" smtClean="0">
                <a:solidFill>
                  <a:schemeClr val="accent2"/>
                </a:solidFill>
              </a:rPr>
              <a:t> Spannungsfeld</a:t>
            </a:r>
            <a:endParaRPr lang="de-DE" b="1" dirty="0">
              <a:solidFill>
                <a:schemeClr val="accent2"/>
              </a:solidFill>
            </a:endParaRPr>
          </a:p>
        </p:txBody>
      </p:sp>
      <p:sp>
        <p:nvSpPr>
          <p:cNvPr id="7" name="Gewitterblitz 6"/>
          <p:cNvSpPr/>
          <p:nvPr/>
        </p:nvSpPr>
        <p:spPr>
          <a:xfrm rot="1768445">
            <a:off x="3275856" y="3645024"/>
            <a:ext cx="576064" cy="502315"/>
          </a:xfrm>
          <a:prstGeom prst="lightningBol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Gewitterblitz 10"/>
          <p:cNvSpPr/>
          <p:nvPr/>
        </p:nvSpPr>
        <p:spPr>
          <a:xfrm rot="1827537">
            <a:off x="5493812" y="3610224"/>
            <a:ext cx="576064" cy="502315"/>
          </a:xfrm>
          <a:prstGeom prst="lightningBol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990711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a:xfrm>
            <a:off x="914400" y="277813"/>
            <a:ext cx="6465912" cy="1143000"/>
          </a:xfrm>
        </p:spPr>
        <p:txBody>
          <a:bodyPr/>
          <a:lstStyle/>
          <a:p>
            <a:r>
              <a:rPr lang="de-DE" sz="2800" b="1" dirty="0" smtClean="0">
                <a:solidFill>
                  <a:srgbClr val="E67402"/>
                </a:solidFill>
              </a:rPr>
              <a:t>Flüchtlingskinder </a:t>
            </a:r>
            <a:br>
              <a:rPr lang="de-DE" sz="2800" b="1" dirty="0" smtClean="0">
                <a:solidFill>
                  <a:srgbClr val="E67402"/>
                </a:solidFill>
              </a:rPr>
            </a:br>
            <a:r>
              <a:rPr lang="de-DE" sz="2800" b="1" dirty="0" smtClean="0">
                <a:solidFill>
                  <a:srgbClr val="E67402"/>
                </a:solidFill>
              </a:rPr>
              <a:t>und frühkindliche Förderung</a:t>
            </a:r>
            <a:endParaRPr lang="de-DE" altLang="de-DE" sz="3200" b="1" dirty="0" smtClean="0"/>
          </a:p>
        </p:txBody>
      </p:sp>
      <p:sp>
        <p:nvSpPr>
          <p:cNvPr id="11267" name="Inhaltsplatzhalter 2"/>
          <p:cNvSpPr>
            <a:spLocks noGrp="1"/>
          </p:cNvSpPr>
          <p:nvPr>
            <p:ph idx="1"/>
          </p:nvPr>
        </p:nvSpPr>
        <p:spPr>
          <a:xfrm>
            <a:off x="1043608" y="1772816"/>
            <a:ext cx="6768752" cy="4530725"/>
          </a:xfrm>
        </p:spPr>
        <p:txBody>
          <a:bodyPr/>
          <a:lstStyle/>
          <a:p>
            <a:pPr marL="0" indent="0">
              <a:buNone/>
            </a:pPr>
            <a:r>
              <a:rPr lang="de-DE" altLang="de-DE" sz="2600" b="1" dirty="0" smtClean="0"/>
              <a:t>Anspruchsberechtigung unproblematisch gegeben </a:t>
            </a:r>
            <a:br>
              <a:rPr lang="de-DE" altLang="de-DE" sz="2600" b="1" dirty="0" smtClean="0"/>
            </a:br>
            <a:r>
              <a:rPr lang="de-DE" altLang="de-DE" sz="2600" dirty="0" smtClean="0"/>
              <a:t>(§ 6 Abs. 2, Abs. 4 SGB VIII)</a:t>
            </a:r>
            <a:endParaRPr lang="de-DE" altLang="de-DE" sz="2600" b="1" dirty="0" smtClean="0"/>
          </a:p>
          <a:p>
            <a:r>
              <a:rPr lang="de-DE" altLang="de-DE" sz="2200" dirty="0" smtClean="0"/>
              <a:t>Bedarfsplanung anpassen</a:t>
            </a:r>
          </a:p>
          <a:p>
            <a:r>
              <a:rPr lang="de-DE" altLang="de-DE" sz="2200" dirty="0" smtClean="0"/>
              <a:t>weitere Plätze schaffen</a:t>
            </a:r>
          </a:p>
          <a:p>
            <a:r>
              <a:rPr lang="de-DE" altLang="de-DE" sz="2200" dirty="0" smtClean="0"/>
              <a:t>Inanspruchnahme bewerben und nicht auf Einfordern warten</a:t>
            </a:r>
          </a:p>
          <a:p>
            <a:r>
              <a:rPr lang="de-DE" altLang="de-DE" sz="2200" dirty="0" smtClean="0"/>
              <a:t>ethische Dilemmata lösen, wenn weniger Plätze zur Verfügung stehen als Flüchtlings-kinder, die Platz beanspruchen können</a:t>
            </a:r>
            <a:endParaRPr lang="de-DE" altLang="de-DE" sz="2200" b="1" dirty="0" smtClean="0"/>
          </a:p>
          <a:p>
            <a:endParaRPr lang="de-DE" altLang="de-DE" dirty="0" smtClean="0"/>
          </a:p>
        </p:txBody>
      </p:sp>
      <p:sp>
        <p:nvSpPr>
          <p:cNvPr id="11268" name="Fußzeilenplatzhalter 3"/>
          <p:cNvSpPr>
            <a:spLocks noGrp="1"/>
          </p:cNvSpPr>
          <p:nvPr>
            <p:ph type="ftr" sz="quarter" idx="11"/>
          </p:nvPr>
        </p:nvSpPr>
        <p:spPr>
          <a:ln>
            <a:miter lim="800000"/>
            <a:headEnd/>
            <a:tailEnd/>
          </a:ln>
        </p:spPr>
        <p:txBody>
          <a:bodyPr/>
          <a:lstStyle/>
          <a:p>
            <a:pPr>
              <a:defRPr/>
            </a:pPr>
            <a:endParaRPr lang="de-DE" altLang="de-DE" smtClean="0">
              <a:solidFill>
                <a:srgbClr val="4D4D4D"/>
              </a:solidFill>
            </a:endParaRPr>
          </a:p>
          <a:p>
            <a:pPr>
              <a:defRPr/>
            </a:pPr>
            <a:r>
              <a:rPr lang="de-DE" altLang="de-DE" smtClean="0">
                <a:solidFill>
                  <a:srgbClr val="4D4D4D"/>
                </a:solidFill>
              </a:rPr>
              <a:t>Deutsches Institut für Jugendhilfe und Familienrecht e.V. (DIJuF)</a:t>
            </a:r>
          </a:p>
        </p:txBody>
      </p:sp>
    </p:spTree>
    <p:extLst>
      <p:ext uri="{BB962C8B-B14F-4D97-AF65-F5344CB8AC3E}">
        <p14:creationId xmlns:p14="http://schemas.microsoft.com/office/powerpoint/2010/main" val="6813283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a:xfrm>
            <a:off x="914400" y="277813"/>
            <a:ext cx="6465912" cy="1143000"/>
          </a:xfrm>
        </p:spPr>
        <p:txBody>
          <a:bodyPr/>
          <a:lstStyle/>
          <a:p>
            <a:r>
              <a:rPr lang="de-DE" sz="2800" b="1" dirty="0" smtClean="0">
                <a:solidFill>
                  <a:srgbClr val="E67402"/>
                </a:solidFill>
              </a:rPr>
              <a:t>Flüchtlingskinder und Schule</a:t>
            </a:r>
            <a:endParaRPr lang="de-DE" altLang="de-DE" sz="3200" b="1" dirty="0" smtClean="0"/>
          </a:p>
        </p:txBody>
      </p:sp>
      <p:sp>
        <p:nvSpPr>
          <p:cNvPr id="11267" name="Inhaltsplatzhalter 2"/>
          <p:cNvSpPr>
            <a:spLocks noGrp="1"/>
          </p:cNvSpPr>
          <p:nvPr>
            <p:ph idx="1"/>
          </p:nvPr>
        </p:nvSpPr>
        <p:spPr>
          <a:xfrm>
            <a:off x="1043608" y="1772816"/>
            <a:ext cx="6768752" cy="4530725"/>
          </a:xfrm>
        </p:spPr>
        <p:txBody>
          <a:bodyPr/>
          <a:lstStyle/>
          <a:p>
            <a:r>
              <a:rPr lang="de-DE" altLang="de-DE" sz="2200" b="1" dirty="0" smtClean="0"/>
              <a:t>(Vor-)Schulische Sprachangebote </a:t>
            </a:r>
            <a:r>
              <a:rPr lang="de-DE" altLang="de-DE" sz="2200" dirty="0" smtClean="0"/>
              <a:t>oder Sprachlernklassen</a:t>
            </a:r>
          </a:p>
          <a:p>
            <a:pPr lvl="1"/>
            <a:r>
              <a:rPr lang="de-DE" altLang="de-DE" sz="2000" dirty="0" smtClean="0"/>
              <a:t>landesgeförderte Sprachförderangebote </a:t>
            </a:r>
            <a:br>
              <a:rPr lang="de-DE" altLang="de-DE" sz="2000" dirty="0" smtClean="0"/>
            </a:br>
            <a:r>
              <a:rPr lang="de-DE" altLang="de-DE" sz="2000" dirty="0" smtClean="0"/>
              <a:t>(</a:t>
            </a:r>
            <a:r>
              <a:rPr lang="de-DE" altLang="de-DE" sz="2000" dirty="0" err="1" smtClean="0"/>
              <a:t>zB</a:t>
            </a:r>
            <a:r>
              <a:rPr lang="de-DE" altLang="de-DE" sz="2000" dirty="0" smtClean="0"/>
              <a:t> Rheinland-Pfalz)</a:t>
            </a:r>
          </a:p>
          <a:p>
            <a:r>
              <a:rPr lang="de-DE" altLang="de-DE" sz="2200" b="1" dirty="0" smtClean="0"/>
              <a:t>Schulpflicht und Schulrecht</a:t>
            </a:r>
            <a:r>
              <a:rPr lang="de-DE" altLang="de-DE" sz="2200" dirty="0" smtClean="0"/>
              <a:t>: ab Zuweisung </a:t>
            </a:r>
          </a:p>
          <a:p>
            <a:pPr lvl="1"/>
            <a:r>
              <a:rPr lang="de-DE" altLang="de-DE" sz="2000" dirty="0" smtClean="0"/>
              <a:t>nicht disponibles Kinderrecht: Art. 28 UN-KRK, Art. 22 GFK, Art. 27 Qualifikationsrichtlinie 2011/95/EU</a:t>
            </a:r>
          </a:p>
          <a:p>
            <a:r>
              <a:rPr lang="de-DE" altLang="de-DE" sz="2200" dirty="0" smtClean="0"/>
              <a:t>Bildungsangebote zur </a:t>
            </a:r>
            <a:r>
              <a:rPr lang="de-DE" altLang="de-DE" sz="2200" b="1" dirty="0" smtClean="0"/>
              <a:t>beruflichen Ausbildung und Eingliederung</a:t>
            </a:r>
            <a:r>
              <a:rPr lang="de-DE" altLang="de-DE" sz="2200" dirty="0" smtClean="0"/>
              <a:t> </a:t>
            </a:r>
          </a:p>
          <a:p>
            <a:pPr lvl="1"/>
            <a:r>
              <a:rPr lang="de-DE" altLang="de-DE" sz="2000" dirty="0" smtClean="0"/>
              <a:t>ESF-BAMF-Programm, BA-Programme, Jobcenter-Programme</a:t>
            </a:r>
          </a:p>
          <a:p>
            <a:pPr lvl="1"/>
            <a:r>
              <a:rPr lang="de-DE" altLang="de-DE" sz="2000" dirty="0" smtClean="0"/>
              <a:t>Wo ist die Jugendsozialarbeit?</a:t>
            </a:r>
          </a:p>
          <a:p>
            <a:endParaRPr lang="de-DE" altLang="de-DE" dirty="0" smtClean="0"/>
          </a:p>
        </p:txBody>
      </p:sp>
      <p:sp>
        <p:nvSpPr>
          <p:cNvPr id="11268" name="Fußzeilenplatzhalter 3"/>
          <p:cNvSpPr>
            <a:spLocks noGrp="1"/>
          </p:cNvSpPr>
          <p:nvPr>
            <p:ph type="ftr" sz="quarter" idx="11"/>
          </p:nvPr>
        </p:nvSpPr>
        <p:spPr>
          <a:ln>
            <a:miter lim="800000"/>
            <a:headEnd/>
            <a:tailEnd/>
          </a:ln>
        </p:spPr>
        <p:txBody>
          <a:bodyPr/>
          <a:lstStyle/>
          <a:p>
            <a:pPr>
              <a:defRPr/>
            </a:pPr>
            <a:endParaRPr lang="de-DE" altLang="de-DE" smtClean="0">
              <a:solidFill>
                <a:srgbClr val="4D4D4D"/>
              </a:solidFill>
            </a:endParaRPr>
          </a:p>
          <a:p>
            <a:pPr>
              <a:defRPr/>
            </a:pPr>
            <a:r>
              <a:rPr lang="de-DE" altLang="de-DE" smtClean="0">
                <a:solidFill>
                  <a:srgbClr val="4D4D4D"/>
                </a:solidFill>
              </a:rPr>
              <a:t>Deutsches Institut für Jugendhilfe und Familienrecht e.V. (DIJuF)</a:t>
            </a:r>
          </a:p>
        </p:txBody>
      </p:sp>
    </p:spTree>
    <p:extLst>
      <p:ext uri="{BB962C8B-B14F-4D97-AF65-F5344CB8AC3E}">
        <p14:creationId xmlns:p14="http://schemas.microsoft.com/office/powerpoint/2010/main" val="25675946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a:xfrm>
            <a:off x="842392" y="277813"/>
            <a:ext cx="6465912" cy="1143000"/>
          </a:xfrm>
        </p:spPr>
        <p:txBody>
          <a:bodyPr/>
          <a:lstStyle/>
          <a:p>
            <a:r>
              <a:rPr lang="de-DE" sz="2800" b="1" dirty="0" smtClean="0">
                <a:solidFill>
                  <a:srgbClr val="E67402"/>
                </a:solidFill>
              </a:rPr>
              <a:t>Flüchtlingskinder und Jugendarbeit</a:t>
            </a:r>
            <a:endParaRPr lang="de-DE" altLang="de-DE" sz="3200" b="1" dirty="0" smtClean="0"/>
          </a:p>
        </p:txBody>
      </p:sp>
      <p:sp>
        <p:nvSpPr>
          <p:cNvPr id="11267" name="Inhaltsplatzhalter 2"/>
          <p:cNvSpPr>
            <a:spLocks noGrp="1"/>
          </p:cNvSpPr>
          <p:nvPr>
            <p:ph idx="1"/>
          </p:nvPr>
        </p:nvSpPr>
        <p:spPr>
          <a:xfrm>
            <a:off x="827584" y="1628800"/>
            <a:ext cx="5904656" cy="4530725"/>
          </a:xfrm>
        </p:spPr>
        <p:txBody>
          <a:bodyPr/>
          <a:lstStyle/>
          <a:p>
            <a:pPr marL="0" indent="0">
              <a:buNone/>
            </a:pPr>
            <a:r>
              <a:rPr lang="de-DE" altLang="de-DE" sz="2200" b="1" i="1" dirty="0" err="1" smtClean="0">
                <a:solidFill>
                  <a:schemeClr val="accent1"/>
                </a:solidFill>
              </a:rPr>
              <a:t>mix</a:t>
            </a:r>
            <a:r>
              <a:rPr lang="de-DE" altLang="de-DE" sz="2200" dirty="0" err="1" smtClean="0">
                <a:solidFill>
                  <a:schemeClr val="accent1"/>
                </a:solidFill>
              </a:rPr>
              <a:t>faktor</a:t>
            </a:r>
            <a:r>
              <a:rPr lang="de-DE" altLang="de-DE" sz="2200" dirty="0" smtClean="0">
                <a:solidFill>
                  <a:schemeClr val="accent1"/>
                </a:solidFill>
              </a:rPr>
              <a:t> </a:t>
            </a:r>
            <a:r>
              <a:rPr lang="de-DE" altLang="de-DE" sz="2200" b="1" dirty="0" smtClean="0">
                <a:solidFill>
                  <a:schemeClr val="accent1"/>
                </a:solidFill>
              </a:rPr>
              <a:t>(</a:t>
            </a:r>
            <a:r>
              <a:rPr lang="de-DE" altLang="de-DE" sz="2200" b="1" dirty="0" err="1" smtClean="0">
                <a:solidFill>
                  <a:schemeClr val="accent1"/>
                </a:solidFill>
              </a:rPr>
              <a:t>cultures</a:t>
            </a:r>
            <a:r>
              <a:rPr lang="de-DE" altLang="de-DE" sz="2200" b="1" dirty="0" smtClean="0">
                <a:solidFill>
                  <a:schemeClr val="accent1"/>
                </a:solidFill>
              </a:rPr>
              <a:t> </a:t>
            </a:r>
            <a:r>
              <a:rPr lang="de-DE" altLang="de-DE" sz="2200" b="1" dirty="0" err="1" smtClean="0">
                <a:solidFill>
                  <a:schemeClr val="accent1"/>
                </a:solidFill>
              </a:rPr>
              <a:t>interactive</a:t>
            </a:r>
            <a:r>
              <a:rPr lang="de-DE" altLang="de-DE" sz="2200" b="1" dirty="0" smtClean="0">
                <a:solidFill>
                  <a:schemeClr val="accent1"/>
                </a:solidFill>
              </a:rPr>
              <a:t> e.V., CI)</a:t>
            </a:r>
            <a:endParaRPr lang="de-DE" altLang="de-DE" sz="2200" b="1" i="1" dirty="0" smtClean="0">
              <a:solidFill>
                <a:schemeClr val="accent1"/>
              </a:solidFill>
            </a:endParaRPr>
          </a:p>
          <a:p>
            <a:r>
              <a:rPr lang="de-DE" altLang="de-DE" sz="2000" b="1" dirty="0" smtClean="0"/>
              <a:t>„meine Heimat“ &amp; jugendkulturelle</a:t>
            </a:r>
            <a:br>
              <a:rPr lang="de-DE" altLang="de-DE" sz="2000" b="1" dirty="0" smtClean="0"/>
            </a:br>
            <a:r>
              <a:rPr lang="de-DE" altLang="de-DE" sz="2000" b="1" dirty="0" smtClean="0"/>
              <a:t>Angebote</a:t>
            </a:r>
            <a:endParaRPr lang="de-DE" altLang="de-DE" sz="2000" dirty="0" smtClean="0"/>
          </a:p>
          <a:p>
            <a:pPr lvl="1"/>
            <a:r>
              <a:rPr lang="de-DE" altLang="de-DE" sz="1800" dirty="0" smtClean="0"/>
              <a:t>als Türöffner  für die Bearbeitung von Vorurteilen und </a:t>
            </a:r>
            <a:r>
              <a:rPr lang="de-DE" altLang="de-DE" sz="1800" dirty="0" err="1" smtClean="0"/>
              <a:t>Fremenfeindlichkeit</a:t>
            </a:r>
            <a:endParaRPr lang="de-DE" altLang="de-DE" sz="1800" dirty="0" smtClean="0"/>
          </a:p>
          <a:p>
            <a:r>
              <a:rPr lang="de-DE" altLang="de-DE" sz="2000" b="1" dirty="0" smtClean="0"/>
              <a:t>Skills-</a:t>
            </a:r>
            <a:r>
              <a:rPr lang="de-DE" altLang="de-DE" sz="2000" b="1" dirty="0" err="1" smtClean="0"/>
              <a:t>Empowerment</a:t>
            </a:r>
            <a:r>
              <a:rPr lang="de-DE" altLang="de-DE" sz="2000" b="1" dirty="0" smtClean="0"/>
              <a:t>-Training in Jugend-clubs für Flüchtlinge &amp;Multiplikator*innen</a:t>
            </a:r>
            <a:endParaRPr lang="de-DE" altLang="de-DE" sz="2000" dirty="0" smtClean="0"/>
          </a:p>
          <a:p>
            <a:pPr lvl="1"/>
            <a:r>
              <a:rPr lang="de-DE" altLang="de-DE" sz="1800" dirty="0" smtClean="0"/>
              <a:t>Jugendkulturworkshops</a:t>
            </a:r>
          </a:p>
          <a:p>
            <a:pPr lvl="1"/>
            <a:r>
              <a:rPr lang="de-DE" altLang="de-DE" sz="1800" dirty="0" smtClean="0"/>
              <a:t>Stadtwege: Multiplikator*innen stellen eigenen Ort vor</a:t>
            </a:r>
          </a:p>
          <a:p>
            <a:pPr lvl="1"/>
            <a:r>
              <a:rPr lang="de-DE" altLang="de-DE" sz="1800" dirty="0" smtClean="0"/>
              <a:t>Fluchtwege: überlebenswichtige Tricks</a:t>
            </a:r>
          </a:p>
          <a:p>
            <a:r>
              <a:rPr lang="de-DE" altLang="de-DE" sz="2000" b="1" dirty="0" smtClean="0"/>
              <a:t>Feriencamp „mein Ort, meine Freunde“</a:t>
            </a:r>
          </a:p>
          <a:p>
            <a:pPr lvl="1"/>
            <a:r>
              <a:rPr lang="de-DE" altLang="de-DE" sz="1800" dirty="0" smtClean="0"/>
              <a:t>Filmarbeit zu eigenem Leben, jugend-kulturellen Interessen, Freunden und Zukunftsideen</a:t>
            </a:r>
          </a:p>
        </p:txBody>
      </p:sp>
      <p:sp>
        <p:nvSpPr>
          <p:cNvPr id="11268" name="Fußzeilenplatzhalter 3"/>
          <p:cNvSpPr>
            <a:spLocks noGrp="1"/>
          </p:cNvSpPr>
          <p:nvPr>
            <p:ph type="ftr" sz="quarter" idx="11"/>
          </p:nvPr>
        </p:nvSpPr>
        <p:spPr>
          <a:xfrm>
            <a:off x="974576" y="6381328"/>
            <a:ext cx="5181600" cy="457200"/>
          </a:xfrm>
          <a:ln>
            <a:miter lim="800000"/>
            <a:headEnd/>
            <a:tailEnd/>
          </a:ln>
        </p:spPr>
        <p:txBody>
          <a:bodyPr/>
          <a:lstStyle/>
          <a:p>
            <a:pPr>
              <a:defRPr/>
            </a:pPr>
            <a:endParaRPr lang="de-DE" altLang="de-DE" dirty="0" smtClean="0">
              <a:solidFill>
                <a:srgbClr val="4D4D4D"/>
              </a:solidFill>
            </a:endParaRPr>
          </a:p>
          <a:p>
            <a:pPr>
              <a:defRPr/>
            </a:pPr>
            <a:r>
              <a:rPr lang="de-DE" altLang="de-DE" dirty="0" smtClean="0">
                <a:solidFill>
                  <a:srgbClr val="4D4D4D"/>
                </a:solidFill>
              </a:rPr>
              <a:t>Deutsches Institut für Jugendhilfe und Familienrecht e.V. (</a:t>
            </a:r>
            <a:r>
              <a:rPr lang="de-DE" altLang="de-DE" dirty="0" err="1" smtClean="0">
                <a:solidFill>
                  <a:srgbClr val="4D4D4D"/>
                </a:solidFill>
              </a:rPr>
              <a:t>DIJuF</a:t>
            </a:r>
            <a:r>
              <a:rPr lang="de-DE" altLang="de-DE" dirty="0" smtClean="0">
                <a:solidFill>
                  <a:srgbClr val="4D4D4D"/>
                </a:solidFill>
              </a:rPr>
              <a:t>)</a:t>
            </a:r>
          </a:p>
        </p:txBody>
      </p:sp>
      <p:pic>
        <p:nvPicPr>
          <p:cNvPr id="788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789" y="1556793"/>
            <a:ext cx="2641400" cy="530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9132889"/>
      </p:ext>
    </p:extLst>
  </p:cSld>
  <p:clrMapOvr>
    <a:masterClrMapping/>
  </p:clrMapOvr>
  <p:timing>
    <p:tnLst>
      <p:par>
        <p:cTn id="1" dur="indefinite" restart="never" nodeType="tmRoot"/>
      </p:par>
    </p:tnLst>
  </p:timing>
</p:sld>
</file>

<file path=ppt/theme/theme1.xml><?xml version="1.0" encoding="utf-8"?>
<a:theme xmlns:a="http://schemas.openxmlformats.org/drawingml/2006/main" name="DIJuF">
  <a:themeElements>
    <a:clrScheme name="">
      <a:dk1>
        <a:srgbClr val="4D4D4D"/>
      </a:dk1>
      <a:lt1>
        <a:srgbClr val="FFFFE1"/>
      </a:lt1>
      <a:dk2>
        <a:srgbClr val="4D4D4D"/>
      </a:dk2>
      <a:lt2>
        <a:srgbClr val="330033"/>
      </a:lt2>
      <a:accent1>
        <a:srgbClr val="E67402"/>
      </a:accent1>
      <a:accent2>
        <a:srgbClr val="FF0000"/>
      </a:accent2>
      <a:accent3>
        <a:srgbClr val="FFFFEE"/>
      </a:accent3>
      <a:accent4>
        <a:srgbClr val="404040"/>
      </a:accent4>
      <a:accent5>
        <a:srgbClr val="F0BCAA"/>
      </a:accent5>
      <a:accent6>
        <a:srgbClr val="E70000"/>
      </a:accent6>
      <a:hlink>
        <a:srgbClr val="990033"/>
      </a:hlink>
      <a:folHlink>
        <a:srgbClr val="FF9900"/>
      </a:folHlink>
    </a:clrScheme>
    <a:fontScheme name="DIJuF">
      <a:majorFont>
        <a:latin typeface="Century Gothic"/>
        <a:ea typeface=""/>
        <a:cs typeface=""/>
      </a:majorFont>
      <a:minorFont>
        <a:latin typeface="Century Gothic"/>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JuF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DIJuF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DIJuF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DIJuF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DIJuF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DIJuF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DIJuF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DIJuF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DIJuF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DIJuF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IJuF">
  <a:themeElements>
    <a:clrScheme name="">
      <a:dk1>
        <a:srgbClr val="4D4D4D"/>
      </a:dk1>
      <a:lt1>
        <a:srgbClr val="FFFFE1"/>
      </a:lt1>
      <a:dk2>
        <a:srgbClr val="4D4D4D"/>
      </a:dk2>
      <a:lt2>
        <a:srgbClr val="330033"/>
      </a:lt2>
      <a:accent1>
        <a:srgbClr val="E67402"/>
      </a:accent1>
      <a:accent2>
        <a:srgbClr val="FF0000"/>
      </a:accent2>
      <a:accent3>
        <a:srgbClr val="FFFFEE"/>
      </a:accent3>
      <a:accent4>
        <a:srgbClr val="404040"/>
      </a:accent4>
      <a:accent5>
        <a:srgbClr val="F0BCAA"/>
      </a:accent5>
      <a:accent6>
        <a:srgbClr val="E70000"/>
      </a:accent6>
      <a:hlink>
        <a:srgbClr val="990033"/>
      </a:hlink>
      <a:folHlink>
        <a:srgbClr val="FF9900"/>
      </a:folHlink>
    </a:clrScheme>
    <a:fontScheme name="DIJuF">
      <a:majorFont>
        <a:latin typeface="Century Gothic"/>
        <a:ea typeface=""/>
        <a:cs typeface=""/>
      </a:majorFont>
      <a:minorFont>
        <a:latin typeface="Century Gothic"/>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JuF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DIJuF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DIJuF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DIJuF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DIJuF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DIJuF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DIJuF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DIJuF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DIJuF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DIJuF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IJuF">
  <a:themeElements>
    <a:clrScheme name="">
      <a:dk1>
        <a:srgbClr val="4D4D4D"/>
      </a:dk1>
      <a:lt1>
        <a:srgbClr val="FFFFE1"/>
      </a:lt1>
      <a:dk2>
        <a:srgbClr val="4D4D4D"/>
      </a:dk2>
      <a:lt2>
        <a:srgbClr val="330033"/>
      </a:lt2>
      <a:accent1>
        <a:srgbClr val="E67402"/>
      </a:accent1>
      <a:accent2>
        <a:srgbClr val="FF0000"/>
      </a:accent2>
      <a:accent3>
        <a:srgbClr val="FFFFEE"/>
      </a:accent3>
      <a:accent4>
        <a:srgbClr val="404040"/>
      </a:accent4>
      <a:accent5>
        <a:srgbClr val="F0BCAA"/>
      </a:accent5>
      <a:accent6>
        <a:srgbClr val="E70000"/>
      </a:accent6>
      <a:hlink>
        <a:srgbClr val="990033"/>
      </a:hlink>
      <a:folHlink>
        <a:srgbClr val="FF9900"/>
      </a:folHlink>
    </a:clrScheme>
    <a:fontScheme name="DIJuF">
      <a:majorFont>
        <a:latin typeface="Century Gothic"/>
        <a:ea typeface=""/>
        <a:cs typeface=""/>
      </a:majorFont>
      <a:minorFont>
        <a:latin typeface="Century Gothic"/>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JuF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DIJuF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DIJuF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DIJuF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DIJuF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DIJuF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DIJuF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DIJuF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DIJuF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DIJuF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IJuF">
  <a:themeElements>
    <a:clrScheme name="">
      <a:dk1>
        <a:srgbClr val="4D4D4D"/>
      </a:dk1>
      <a:lt1>
        <a:srgbClr val="FFFFE1"/>
      </a:lt1>
      <a:dk2>
        <a:srgbClr val="4D4D4D"/>
      </a:dk2>
      <a:lt2>
        <a:srgbClr val="330033"/>
      </a:lt2>
      <a:accent1>
        <a:srgbClr val="E67402"/>
      </a:accent1>
      <a:accent2>
        <a:srgbClr val="FF0000"/>
      </a:accent2>
      <a:accent3>
        <a:srgbClr val="FFFFEE"/>
      </a:accent3>
      <a:accent4>
        <a:srgbClr val="404040"/>
      </a:accent4>
      <a:accent5>
        <a:srgbClr val="F0BCAA"/>
      </a:accent5>
      <a:accent6>
        <a:srgbClr val="E70000"/>
      </a:accent6>
      <a:hlink>
        <a:srgbClr val="990033"/>
      </a:hlink>
      <a:folHlink>
        <a:srgbClr val="FF9900"/>
      </a:folHlink>
    </a:clrScheme>
    <a:fontScheme name="DIJuF">
      <a:majorFont>
        <a:latin typeface="Century Gothic"/>
        <a:ea typeface=""/>
        <a:cs typeface=""/>
      </a:majorFont>
      <a:minorFont>
        <a:latin typeface="Century Gothic"/>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JuF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DIJuF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DIJuF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DIJuF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DIJuF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DIJuF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DIJuF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DIJuF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DIJuF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DIJuF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1727</Words>
  <Application>Microsoft Office PowerPoint</Application>
  <PresentationFormat>Bildschirmpräsentation (4:3)</PresentationFormat>
  <Paragraphs>266</Paragraphs>
  <Slides>24</Slides>
  <Notes>20</Notes>
  <HiddenSlides>0</HiddenSlides>
  <MMClips>0</MMClips>
  <ScaleCrop>false</ScaleCrop>
  <HeadingPairs>
    <vt:vector size="4" baseType="variant">
      <vt:variant>
        <vt:lpstr>Design</vt:lpstr>
      </vt:variant>
      <vt:variant>
        <vt:i4>4</vt:i4>
      </vt:variant>
      <vt:variant>
        <vt:lpstr>Folientitel</vt:lpstr>
      </vt:variant>
      <vt:variant>
        <vt:i4>24</vt:i4>
      </vt:variant>
    </vt:vector>
  </HeadingPairs>
  <TitlesOfParts>
    <vt:vector size="28" baseType="lpstr">
      <vt:lpstr>DIJuF</vt:lpstr>
      <vt:lpstr>1_DIJuF</vt:lpstr>
      <vt:lpstr>3_DIJuF</vt:lpstr>
      <vt:lpstr>4_DIJuF</vt:lpstr>
      <vt:lpstr>Flüchtlingskinder:  Aufgaben und Herausforderungen auf kommunaler Ebene</vt:lpstr>
      <vt:lpstr>Facettenreiches Thema – ein Ausschnitt</vt:lpstr>
      <vt:lpstr>Unbegleitete und ihre Verteilung</vt:lpstr>
      <vt:lpstr>Unbegleitete und ihre Verteilung</vt:lpstr>
      <vt:lpstr>Unbegleitete und ihre Verteilung</vt:lpstr>
      <vt:lpstr>Unbegleitete und ihre Verteilung</vt:lpstr>
      <vt:lpstr>Unbegleitete und ihre Verteilung</vt:lpstr>
      <vt:lpstr>Unbegleitete und ihre Verteilung</vt:lpstr>
      <vt:lpstr>Unbegleitete und ihre Verteilung</vt:lpstr>
      <vt:lpstr>Unbegleitete und ihre Verteilung</vt:lpstr>
      <vt:lpstr>Unbegleitete und ihre Verteilung</vt:lpstr>
      <vt:lpstr>Unbegleitete und ihre Verteilung</vt:lpstr>
      <vt:lpstr>Flüchtlingsfamilien und Frühe Hilfen</vt:lpstr>
      <vt:lpstr>Flüchtlingsfamilien und Frühe Hilfen</vt:lpstr>
      <vt:lpstr>Flüchtlingsfamilien und Frühe Hilfen</vt:lpstr>
      <vt:lpstr>Flüchtlingsfamilien und Frühe Hilfen</vt:lpstr>
      <vt:lpstr>Flüchtlingsfamilien und Frühe Hilfen</vt:lpstr>
      <vt:lpstr>Flüchtlingsfamilien und Frühe Hilfen</vt:lpstr>
      <vt:lpstr>Flüchtlingsfamilien und Frühe Hilfen</vt:lpstr>
      <vt:lpstr>Flüchtlingsfamilien und Frühe Hilfen</vt:lpstr>
      <vt:lpstr>Flüchtlingsfamilien und Kinderschutz</vt:lpstr>
      <vt:lpstr>Flüchtlingskinder  und frühkindliche Förderung</vt:lpstr>
      <vt:lpstr>Flüchtlingskinder und Schule</vt:lpstr>
      <vt:lpstr>Flüchtlingskinder und Jugendarbeit</vt:lpstr>
    </vt:vector>
  </TitlesOfParts>
  <Company>dijuf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stuertz</dc:creator>
  <cp:lastModifiedBy>Prof. Dr. J. Fischer</cp:lastModifiedBy>
  <cp:revision>804</cp:revision>
  <cp:lastPrinted>2015-10-02T11:56:51Z</cp:lastPrinted>
  <dcterms:created xsi:type="dcterms:W3CDTF">2007-08-01T08:55:35Z</dcterms:created>
  <dcterms:modified xsi:type="dcterms:W3CDTF">2015-11-20T13:12:30Z</dcterms:modified>
</cp:coreProperties>
</file>