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2" r:id="rId2"/>
  </p:sldMasterIdLst>
  <p:notesMasterIdLst>
    <p:notesMasterId r:id="rId18"/>
  </p:notesMasterIdLst>
  <p:sldIdLst>
    <p:sldId id="256" r:id="rId3"/>
    <p:sldId id="257" r:id="rId4"/>
    <p:sldId id="492" r:id="rId5"/>
    <p:sldId id="493" r:id="rId6"/>
    <p:sldId id="494" r:id="rId7"/>
    <p:sldId id="496" r:id="rId8"/>
    <p:sldId id="498" r:id="rId9"/>
    <p:sldId id="499" r:id="rId10"/>
    <p:sldId id="505" r:id="rId11"/>
    <p:sldId id="504" r:id="rId12"/>
    <p:sldId id="503" r:id="rId13"/>
    <p:sldId id="500" r:id="rId14"/>
    <p:sldId id="501" r:id="rId15"/>
    <p:sldId id="502" r:id="rId16"/>
    <p:sldId id="310" r:id="rId17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804" autoAdjust="0"/>
  </p:normalViewPr>
  <p:slideViewPr>
    <p:cSldViewPr>
      <p:cViewPr varScale="1">
        <p:scale>
          <a:sx n="80" d="100"/>
          <a:sy n="80" d="100"/>
        </p:scale>
        <p:origin x="-1560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51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52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53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54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55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35587" cy="399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38850" cy="480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 smtClean="0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1838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1837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/>
          </p:nvPr>
        </p:nvSpPr>
        <p:spPr bwMode="auto">
          <a:xfrm>
            <a:off x="0" y="10155238"/>
            <a:ext cx="3271838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2D5F3FA-55B9-4A29-98C0-F5B5A78B02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4344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E5C59E9-E423-4BF8-86BA-C81A2AD7F00E}" type="slidenum">
              <a:rPr lang="de-DE" altLang="de-DE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 sz="1400" smtClean="0"/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180411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32413" cy="3998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„Es sind viele, viele Summen</a:t>
            </a:r>
            <a:r>
              <a:rPr lang="de-DE" baseline="0" dirty="0" smtClean="0"/>
              <a:t> von Erziehungshilfen nach Afghanistan geflossen, da kann man erwarten das die Afghanen im Land bleiben“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2D5F3FA-55B9-4A29-98C0-F5B5A78B0277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7303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32413" cy="3998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de-DE" dirty="0" smtClean="0"/>
              <a:t>Die Flüchtling sind da, es werden weitere Minderjährige einreisen, jetzt kann Jugendhilfe mitgestalten.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2D5F3FA-55B9-4A29-98C0-F5B5A78B0277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232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1226E-79F9-4087-B639-F95FC23FC40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34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C2E5C-C879-4E7E-BC5F-45E6AF1EBD4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3182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C063EF6-9A90-4CBF-A218-B62E2D7B3595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713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760F8-6ACE-4127-BDBF-B65E06237A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7727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4525" cy="64166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0163" y="1768475"/>
            <a:ext cx="4454525" cy="64166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5CDDC-C561-4BE4-8E4E-76E687E103C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28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D15AC-451A-4FB9-924B-92AA6E0863A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830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6009D-9823-4888-836F-AFE79106272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76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A294A-4A38-45ED-A133-E262F68EDE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323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9CBCB-BE45-4B8B-8E00-8D5BDF6BCF7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3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DC996-C850-4F5F-9C97-F3CB39CCA55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602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242AD-B3B2-4292-A636-2A8F448489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16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99325" y="193675"/>
            <a:ext cx="2265363" cy="79914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3238" y="193675"/>
            <a:ext cx="6643687" cy="79914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6044A-4B8F-4731-B73D-54D0B350C2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659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3600" y="193675"/>
            <a:ext cx="6108700" cy="1117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B4DCF-B353-4CB6-851A-4B164A934B3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9627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9624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7718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0626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93738" y="2012950"/>
            <a:ext cx="4270375" cy="47958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6513" y="2012950"/>
            <a:ext cx="4270375" cy="47958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527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656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2329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1340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751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1101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81373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13600" y="403225"/>
            <a:ext cx="2173288" cy="64055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93738" y="403225"/>
            <a:ext cx="6367462" cy="640556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687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1"/>
          <p:cNvSpPr>
            <a:spLocks noChangeShapeType="1"/>
          </p:cNvSpPr>
          <p:nvPr/>
        </p:nvSpPr>
        <p:spPr bwMode="auto">
          <a:xfrm>
            <a:off x="-503238" y="1439863"/>
            <a:ext cx="1223963" cy="1587"/>
          </a:xfrm>
          <a:prstGeom prst="line">
            <a:avLst/>
          </a:prstGeom>
          <a:noFill/>
          <a:ln w="1908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3600" y="193675"/>
            <a:ext cx="61087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Klicken Sie, um das Format des Titeltextes zu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1450" cy="641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Klicken Sie, um die Formate des Gliederungstextes zu bearbeiten</a:t>
            </a:r>
          </a:p>
          <a:p>
            <a:pPr lvl="1"/>
            <a:r>
              <a:rPr lang="en-GB" altLang="de-DE" smtClean="0"/>
              <a:t>Zweite Gliederungsebene</a:t>
            </a:r>
          </a:p>
          <a:p>
            <a:pPr lvl="2"/>
            <a:r>
              <a:rPr lang="en-GB" altLang="de-DE" smtClean="0"/>
              <a:t>Dritte Gliederungsebene</a:t>
            </a:r>
          </a:p>
          <a:p>
            <a:pPr lvl="3"/>
            <a:r>
              <a:rPr lang="en-GB" altLang="de-DE" smtClean="0"/>
              <a:t>Vierte Gliederungsebene</a:t>
            </a:r>
          </a:p>
          <a:p>
            <a:pPr lvl="4"/>
            <a:r>
              <a:rPr lang="en-GB" altLang="de-DE" smtClean="0"/>
              <a:t>Fünfte Gliederungsebene</a:t>
            </a:r>
          </a:p>
          <a:p>
            <a:pPr lvl="4"/>
            <a:r>
              <a:rPr lang="en-GB" altLang="de-DE" smtClean="0"/>
              <a:t>Sechste Gliederungsebene</a:t>
            </a:r>
          </a:p>
          <a:p>
            <a:pPr lvl="4"/>
            <a:r>
              <a:rPr lang="en-GB" altLang="de-DE" smtClean="0"/>
              <a:t>Siebente Gliederungsebene</a:t>
            </a:r>
          </a:p>
          <a:p>
            <a:pPr lvl="4"/>
            <a:r>
              <a:rPr lang="en-GB" altLang="de-DE" smtClean="0"/>
              <a:t>Achte Gliederungsebene</a:t>
            </a:r>
          </a:p>
          <a:p>
            <a:pPr lvl="4"/>
            <a:r>
              <a:rPr lang="en-GB" altLang="de-DE" smtClean="0"/>
              <a:t>Neunte Gliederungsebene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38387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86113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176213" y="1328738"/>
            <a:ext cx="2338387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C063EF6-9A90-4CBF-A218-B62E2D7B35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863600" y="1439863"/>
            <a:ext cx="9432925" cy="1587"/>
          </a:xfrm>
          <a:prstGeom prst="line">
            <a:avLst/>
          </a:prstGeom>
          <a:noFill/>
          <a:ln w="1908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033" name="Picture 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252413"/>
            <a:ext cx="2808287" cy="97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iming>
    <p:tnLst>
      <p:par>
        <p:cTn id="1" dur="indefinite" restart="never" nodeType="tmRoot"/>
      </p:par>
    </p:tnLst>
  </p:timing>
  <p:txStyles>
    <p:titleStyle>
      <a:lvl1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3738" y="2012950"/>
            <a:ext cx="8693150" cy="4795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6C70B-0BDD-4D40-80B1-0B908DD821CC}" type="datetimeFigureOut">
              <a:rPr lang="de-DE" smtClean="0"/>
              <a:t>20.11.2015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D2C74-5D4D-42F6-AFFF-71A29D040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68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260350"/>
            <a:ext cx="6480175" cy="1079500"/>
          </a:xfrm>
        </p:spPr>
        <p:txBody>
          <a:bodyPr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altLang="de-DE" smtClean="0"/>
              <a:t>  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03238" y="1768475"/>
            <a:ext cx="9070975" cy="4989513"/>
          </a:xfrm>
        </p:spPr>
        <p:txBody>
          <a:bodyPr anchor="ctr"/>
          <a:lstStyle/>
          <a:p>
            <a:pPr algn="ctr"/>
            <a:r>
              <a:rPr lang="de-DE" sz="3600" b="1" dirty="0" smtClean="0"/>
              <a:t>Zur Lage von Flüchtlingskindern </a:t>
            </a:r>
            <a:r>
              <a:rPr lang="de-DE" sz="3600" b="1" dirty="0"/>
              <a:t>in </a:t>
            </a:r>
            <a:r>
              <a:rPr lang="de-DE" sz="3600" b="1" dirty="0" smtClean="0"/>
              <a:t>Deutschland</a:t>
            </a:r>
          </a:p>
          <a:p>
            <a:pPr algn="ctr"/>
            <a:r>
              <a:rPr lang="de-DE" altLang="de-DE" sz="3600" b="1" dirty="0" smtClean="0"/>
              <a:t>-</a:t>
            </a:r>
            <a:endParaRPr lang="de-DE" altLang="de-DE" sz="3600" b="1" dirty="0"/>
          </a:p>
          <a:p>
            <a:pPr indent="-334963" algn="ctr" eaLnBrk="1"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altLang="de-DE" sz="3600" dirty="0" smtClean="0"/>
              <a:t>Thomas Berthold</a:t>
            </a:r>
          </a:p>
          <a:p>
            <a:pPr indent="-334963" algn="ctr" eaLnBrk="1">
              <a:spcAft>
                <a:spcPct val="0"/>
              </a:spcAft>
              <a:buClrTx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altLang="de-DE" sz="3600" dirty="0" smtClean="0"/>
              <a:t>Bundesfachverband UMF e.V.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Übersicht</a:t>
            </a:r>
            <a:endParaRPr lang="de-DE" b="1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UMF – BMF – MF </a:t>
            </a:r>
          </a:p>
          <a:p>
            <a:r>
              <a:rPr lang="de-DE" dirty="0" smtClean="0"/>
              <a:t>Zahlen</a:t>
            </a:r>
          </a:p>
          <a:p>
            <a:r>
              <a:rPr lang="de-DE" dirty="0" smtClean="0"/>
              <a:t>Realitäten</a:t>
            </a:r>
            <a:endParaRPr lang="de-DE" dirty="0"/>
          </a:p>
          <a:p>
            <a:r>
              <a:rPr lang="de-DE" dirty="0" smtClean="0"/>
              <a:t>Vier Thesen</a:t>
            </a: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177251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Vorbemerkungen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Nicht die Flüchtlinge sind die Krise – die Strukturen der Aufnahme sind in der Krise.</a:t>
            </a:r>
          </a:p>
          <a:p>
            <a:r>
              <a:rPr lang="de-DE" dirty="0" smtClean="0"/>
              <a:t>Flüchtlingskinder sind anwesend und abwesend zugleich.</a:t>
            </a:r>
          </a:p>
          <a:p>
            <a:r>
              <a:rPr lang="de-DE" dirty="0" smtClean="0"/>
              <a:t>Alle politischen Maßnahmen betreffen insbesondere auch Kinder.</a:t>
            </a:r>
          </a:p>
          <a:p>
            <a:r>
              <a:rPr lang="de-DE" dirty="0" smtClean="0"/>
              <a:t>Die gegenwärtigen politischen Prozesse fokussieren einseitig auf Abschreckung und Repression – über Integration / Ankommen wird kaum nachgedacht.</a:t>
            </a:r>
          </a:p>
          <a:p>
            <a:endParaRPr lang="de-DE" dirty="0" smtClean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9541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UMF </a:t>
            </a:r>
            <a:r>
              <a:rPr lang="de-DE" b="1"/>
              <a:t>– </a:t>
            </a:r>
            <a:r>
              <a:rPr lang="de-DE" b="1" smtClean="0"/>
              <a:t>BMF </a:t>
            </a:r>
            <a:r>
              <a:rPr lang="de-DE" b="1" dirty="0"/>
              <a:t>– MF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Unbegleitete minderjährige Flüchtlinge und begleitete minderjährige Flüchtlinge – zwei verschiedene Gruppen?</a:t>
            </a:r>
          </a:p>
          <a:p>
            <a:r>
              <a:rPr lang="de-DE" dirty="0" smtClean="0"/>
              <a:t>Fluchtgründe und Fluchtrouten oftmals gleich, Herkunftsländer variieren.</a:t>
            </a:r>
          </a:p>
          <a:p>
            <a:r>
              <a:rPr lang="de-DE" dirty="0" smtClean="0"/>
              <a:t>Wer UMF wird entscheidet auch der Zufall.</a:t>
            </a:r>
          </a:p>
          <a:p>
            <a:r>
              <a:rPr lang="de-DE" dirty="0" smtClean="0"/>
              <a:t>Zentraler Unterschied ist auch der unterschiedliche Umgang.</a:t>
            </a:r>
          </a:p>
          <a:p>
            <a:endParaRPr lang="de-DE" dirty="0" smtClean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83936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Zahlen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3000" dirty="0" smtClean="0"/>
              <a:t>Es existieren keine genauen Zahlen, wie viele minderjährige Flüchtlinge sich in Deutschland aufhalten.</a:t>
            </a:r>
          </a:p>
          <a:p>
            <a:r>
              <a:rPr lang="de-DE" sz="3000" dirty="0" smtClean="0"/>
              <a:t>Den Asylerstanträgen zufolge sank der Anteil der Minderjährigen von 2010 – 2015 von 38 auf 28 % aller Asylsuchenden.</a:t>
            </a:r>
          </a:p>
          <a:p>
            <a:r>
              <a:rPr lang="de-DE" sz="3000" dirty="0" smtClean="0"/>
              <a:t>Theoretisch kommen in diesem Jahr zwischen 240.000 und 300.000 minderjährige Flüchtlinge nach Deutschland.</a:t>
            </a:r>
          </a:p>
          <a:p>
            <a:r>
              <a:rPr lang="de-DE" sz="3000" dirty="0" smtClean="0"/>
              <a:t>Zum Stand 11.11.2015 leben wahrscheinlich 55.000 UMF in Deutschland, davon 822 in Thüringen.</a:t>
            </a:r>
          </a:p>
          <a:p>
            <a:endParaRPr lang="de-DE" sz="3000" dirty="0" smtClean="0"/>
          </a:p>
        </p:txBody>
      </p:sp>
    </p:spTree>
    <p:extLst>
      <p:ext uri="{BB962C8B-B14F-4D97-AF65-F5344CB8AC3E}">
        <p14:creationId xmlns:p14="http://schemas.microsoft.com/office/powerpoint/2010/main" val="268928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Zahlen </a:t>
            </a:r>
            <a:r>
              <a:rPr lang="de-DE" dirty="0" smtClean="0"/>
              <a:t>Einreisen 01-06/2015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764506"/>
              </p:ext>
            </p:extLst>
          </p:nvPr>
        </p:nvGraphicFramePr>
        <p:xfrm>
          <a:off x="647826" y="1979637"/>
          <a:ext cx="8784973" cy="53285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1777"/>
                <a:gridCol w="657342"/>
                <a:gridCol w="881199"/>
                <a:gridCol w="433485"/>
                <a:gridCol w="1222699"/>
                <a:gridCol w="1740961"/>
                <a:gridCol w="2507510"/>
              </a:tblGrid>
              <a:tr h="40699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tx1"/>
                          </a:solidFill>
                          <a:effectLst/>
                        </a:rPr>
                        <a:t>Erstanträge</a:t>
                      </a:r>
                      <a:endParaRPr lang="de-D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Minderjährige (0 - 17 Jahre)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0699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gesamt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absolut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%-Anteil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0699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159.927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49.018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30,7%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06993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06993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davon begleitete MJ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8328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Summe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0 - 5 Jahre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tx1"/>
                          </a:solidFill>
                          <a:effectLst/>
                        </a:rPr>
                        <a:t>6 - 10 Jahre</a:t>
                      </a:r>
                      <a:endParaRPr lang="de-D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tx1"/>
                          </a:solidFill>
                          <a:effectLst/>
                        </a:rPr>
                        <a:t>10 - 15 Jahre</a:t>
                      </a:r>
                      <a:endParaRPr lang="de-D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16 und 17 Jahre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69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45.144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20.915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11.683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9.144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3.402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6993">
                <a:tc gridSpan="7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06993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davon unbegleitete MJ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8328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Summe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0 - 5 Jahre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tx1"/>
                          </a:solidFill>
                          <a:effectLst/>
                        </a:rPr>
                        <a:t>6 - 10 Jahre</a:t>
                      </a:r>
                      <a:endParaRPr lang="de-D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tx1"/>
                          </a:solidFill>
                          <a:effectLst/>
                        </a:rPr>
                        <a:t>10 - 15 Jahre</a:t>
                      </a:r>
                      <a:endParaRPr lang="de-D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16 und 17 Jahre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69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3.874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89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tx1"/>
                          </a:solidFill>
                          <a:effectLst/>
                        </a:rPr>
                        <a:t>743</a:t>
                      </a:r>
                      <a:endParaRPr lang="de-DE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tx1"/>
                          </a:solidFill>
                          <a:effectLst/>
                        </a:rPr>
                        <a:t>3.014</a:t>
                      </a:r>
                      <a:endParaRPr lang="de-D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33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Zahlen </a:t>
            </a:r>
            <a:r>
              <a:rPr lang="de-DE" dirty="0" smtClean="0"/>
              <a:t>Einreisen 01-06/2015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615361"/>
              </p:ext>
            </p:extLst>
          </p:nvPr>
        </p:nvGraphicFramePr>
        <p:xfrm>
          <a:off x="863601" y="1691605"/>
          <a:ext cx="8209159" cy="5558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5933"/>
                <a:gridCol w="1797282"/>
                <a:gridCol w="1925918"/>
                <a:gridCol w="2050026"/>
              </a:tblGrid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</a:rPr>
                        <a:t>Herkunftsland</a:t>
                      </a:r>
                      <a:endParaRPr lang="de-DE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Erstanträge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Minderjährige (0 - 17 Jahre)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gesamt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absolut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%-Anteil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Gesamt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159.927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49.018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30,7%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Kosovo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28.672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10.014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34,9%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</a:rPr>
                        <a:t>Albanien</a:t>
                      </a:r>
                      <a:endParaRPr lang="de-DE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21.806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7.250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33,2%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Syrien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32.472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7.166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22,1%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</a:rPr>
                        <a:t>Serbien</a:t>
                      </a:r>
                      <a:endParaRPr lang="de-DE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10.126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5.012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49,5%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Afghanistan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7.932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3.269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41,2%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Irak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</a:rPr>
                        <a:t>8.331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2.392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28,7%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Mazedonien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4.182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2.138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51,1%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Russische Föd.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2.355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</a:rPr>
                        <a:t>1.243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52,8%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Bosnien &amp; Herz.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2.558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1.151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45,0%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Montenegro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1.833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</a:rPr>
                        <a:t>889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48,5%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Nigeria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2.805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</a:rPr>
                        <a:t>822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29,3%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Eritrea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3.582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798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22,3%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Ukraine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2.589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775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29,9%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6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Somalia</a:t>
                      </a:r>
                      <a:endParaRPr lang="de-DE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2.672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solidFill>
                            <a:schemeClr val="tx1"/>
                          </a:solidFill>
                          <a:effectLst/>
                        </a:rPr>
                        <a:t>742</a:t>
                      </a:r>
                      <a:endParaRPr lang="de-DE" sz="11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</a:rPr>
                        <a:t>27,8%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41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Zahlen</a:t>
            </a:r>
            <a:endParaRPr lang="de-DE" b="1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896265"/>
              </p:ext>
            </p:extLst>
          </p:nvPr>
        </p:nvGraphicFramePr>
        <p:xfrm>
          <a:off x="503238" y="1619596"/>
          <a:ext cx="9061450" cy="5943600"/>
        </p:xfrm>
        <a:graphic>
          <a:graphicData uri="http://schemas.openxmlformats.org/drawingml/2006/table">
            <a:tbl>
              <a:tblPr/>
              <a:tblGrid>
                <a:gridCol w="3624580"/>
                <a:gridCol w="1812290"/>
                <a:gridCol w="1812290"/>
                <a:gridCol w="1812290"/>
              </a:tblGrid>
              <a:tr h="396005">
                <a:tc gridSpan="4">
                  <a:txBody>
                    <a:bodyPr/>
                    <a:lstStyle/>
                    <a:p>
                      <a:r>
                        <a:rPr lang="de-DE" sz="2000" b="1" u="none" dirty="0"/>
                        <a:t>Die Erst- und Folgeanträge bei den Hauptherkunftsländern im September 2015: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26467">
                <a:tc>
                  <a:txBody>
                    <a:bodyPr/>
                    <a:lstStyle/>
                    <a:p>
                      <a:endParaRPr lang="de-DE" sz="22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Asylanträge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Erstanträge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Folgeanträge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Gesamt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43.071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40.487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2.584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 dirty="0"/>
                        <a:t>davon: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200" b="1"/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200" b="1"/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200" b="1"/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Syrien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16.838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 dirty="0"/>
                        <a:t>16.544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294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Albanien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6.741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6.624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117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Afghanistan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2.751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2.724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27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Irak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2.544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2.454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90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Serbien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1.982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1.201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781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Mazedonien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1.381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879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502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Eritrea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1.122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1.113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9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Pakistan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1.078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1.059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19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Kosovo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796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622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174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467">
                <a:tc>
                  <a:txBody>
                    <a:bodyPr/>
                    <a:lstStyle/>
                    <a:p>
                      <a:r>
                        <a:rPr lang="de-DE" sz="2200" b="1"/>
                        <a:t>Ungeklärt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730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/>
                        <a:t>703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200" b="1" dirty="0"/>
                        <a:t>27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65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776" y="193675"/>
            <a:ext cx="9721080" cy="734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7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Realitäten</a:t>
            </a:r>
            <a:r>
              <a:rPr lang="de-DE" dirty="0" smtClean="0"/>
              <a:t> - MF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Fehlende Schulplätze / Versperrte </a:t>
            </a:r>
            <a:r>
              <a:rPr lang="de-DE" dirty="0" smtClean="0"/>
              <a:t>Ausbildungswege.</a:t>
            </a:r>
            <a:endParaRPr lang="de-DE" dirty="0"/>
          </a:p>
          <a:p>
            <a:r>
              <a:rPr lang="de-DE" dirty="0" smtClean="0"/>
              <a:t>Eingeschränkte Möglichkeiten im Zugang zu therapeutischen Angeboten.</a:t>
            </a:r>
          </a:p>
          <a:p>
            <a:r>
              <a:rPr lang="de-DE" dirty="0" smtClean="0"/>
              <a:t>Rassistische Gewalt und Diskriminierung.</a:t>
            </a:r>
          </a:p>
          <a:p>
            <a:r>
              <a:rPr lang="de-DE" dirty="0" smtClean="0"/>
              <a:t>Zentrale Rolle der Kinder in den Familien.</a:t>
            </a:r>
          </a:p>
          <a:p>
            <a:r>
              <a:rPr lang="de-DE" dirty="0" smtClean="0"/>
              <a:t>Kaum </a:t>
            </a:r>
            <a:r>
              <a:rPr lang="de-DE" dirty="0" err="1" smtClean="0"/>
              <a:t>kind</a:t>
            </a:r>
            <a:r>
              <a:rPr lang="de-DE" dirty="0" smtClean="0"/>
              <a:t>- und jugendgerechte Beratung.</a:t>
            </a:r>
          </a:p>
          <a:p>
            <a:r>
              <a:rPr lang="de-DE" dirty="0" smtClean="0"/>
              <a:t>Sichere Herkunftsländer.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456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Realitäten</a:t>
            </a:r>
            <a:r>
              <a:rPr lang="de-DE" dirty="0" smtClean="0"/>
              <a:t> – BMF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Unterordnung unter das Schicksal der Eltern.</a:t>
            </a:r>
          </a:p>
          <a:p>
            <a:r>
              <a:rPr lang="de-DE" dirty="0" smtClean="0"/>
              <a:t>Z.T. Verpflichtung zur dauerhaften Wohnpflicht in Erstaufnahme.</a:t>
            </a:r>
          </a:p>
          <a:p>
            <a:r>
              <a:rPr lang="de-DE" dirty="0" smtClean="0"/>
              <a:t>Abschiebungen ohne Vorankündigung, ohne Abschied aus Schule, Kita und von Freunden.</a:t>
            </a:r>
          </a:p>
          <a:p>
            <a:r>
              <a:rPr lang="de-DE" dirty="0" smtClean="0"/>
              <a:t>Leistungen nach dem AsylbLG, mögliche Kürzungen, mangelnde Gesundheitsleistungen.</a:t>
            </a:r>
          </a:p>
          <a:p>
            <a:r>
              <a:rPr lang="de-DE" dirty="0" smtClean="0"/>
              <a:t>Dominanz ausländerrechtlicher Regelungen.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890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Realitäten </a:t>
            </a:r>
            <a:r>
              <a:rPr lang="de-DE" dirty="0" smtClean="0"/>
              <a:t>– UMF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Aufnahme und Unterbringung der UMF erfolgt oftmals nicht nach Jugendhilfestandards. </a:t>
            </a:r>
          </a:p>
          <a:p>
            <a:r>
              <a:rPr lang="de-DE" dirty="0" smtClean="0"/>
              <a:t>Keine vollständige Umsetzung von bestehenden Rechtsansprüchen (Kinderschutz, Vormundschaft, Familiennachzug, etc.).</a:t>
            </a:r>
          </a:p>
          <a:p>
            <a:r>
              <a:rPr lang="de-DE" dirty="0" smtClean="0"/>
              <a:t>Umverteilung in nicht-vorbereitete Kommunen, fehlendes </a:t>
            </a:r>
            <a:r>
              <a:rPr lang="de-DE" dirty="0" err="1" smtClean="0"/>
              <a:t>Know-How</a:t>
            </a:r>
            <a:r>
              <a:rPr lang="de-DE" dirty="0" smtClean="0"/>
              <a:t>.</a:t>
            </a:r>
          </a:p>
          <a:p>
            <a:r>
              <a:rPr lang="de-DE" dirty="0" smtClean="0"/>
              <a:t>Starke Fokussierung auf den Beginn, Verlauf der Hilfen und Übergänge ebenso zentral – dies wird aber vernachlässigt.</a:t>
            </a:r>
          </a:p>
        </p:txBody>
      </p:sp>
    </p:spTree>
    <p:extLst>
      <p:ext uri="{BB962C8B-B14F-4D97-AF65-F5344CB8AC3E}">
        <p14:creationId xmlns:p14="http://schemas.microsoft.com/office/powerpoint/2010/main" val="215279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Thesen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In der Diskussion um Integration und Aufnahme sollten Akteure wie die Flüchtlingshilfe oder die Jugendhilfe ihre Leistungen, ihre Möglichkeiten und ihr </a:t>
            </a:r>
            <a:r>
              <a:rPr lang="de-DE" dirty="0" err="1" smtClean="0"/>
              <a:t>Know-How</a:t>
            </a:r>
            <a:r>
              <a:rPr lang="de-DE" dirty="0" smtClean="0"/>
              <a:t> einbringen um ein </a:t>
            </a:r>
            <a:r>
              <a:rPr lang="de-DE" b="1" dirty="0" smtClean="0"/>
              <a:t>konzeptuelles Denken</a:t>
            </a:r>
            <a:r>
              <a:rPr lang="de-DE" dirty="0" smtClean="0"/>
              <a:t> der permanenten Not-Argumentation entgegen zu setzen.</a:t>
            </a:r>
          </a:p>
          <a:p>
            <a:r>
              <a:rPr lang="de-DE" dirty="0" smtClean="0"/>
              <a:t>Um öffentliche und politische Wirkung zu erzielen muss quantitativ und qualitativ beschreiben werden, welche Bedarfe die geflüchteten Minderjährigen haben und welche Angebote sinnvoll sind.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679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Thesen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Alle Akteure, die im Bereich Flüchtlinge aktiv sind, müssen sich politisch positionieren – sonst werden sie durch </a:t>
            </a:r>
            <a:r>
              <a:rPr lang="de-DE" i="1" dirty="0" smtClean="0"/>
              <a:t>die Politik </a:t>
            </a:r>
            <a:r>
              <a:rPr lang="de-DE" dirty="0" smtClean="0"/>
              <a:t>positioniert werden.</a:t>
            </a:r>
          </a:p>
          <a:p>
            <a:r>
              <a:rPr lang="de-DE" dirty="0"/>
              <a:t>Die Lebenssituation von geflüchteten Menschen ist gegenwärtig ein </a:t>
            </a:r>
            <a:r>
              <a:rPr lang="de-DE" dirty="0" smtClean="0"/>
              <a:t>Modethema, es liegt an de </a:t>
            </a:r>
            <a:r>
              <a:rPr lang="de-DE" b="1" dirty="0" smtClean="0"/>
              <a:t>Geflüchteten</a:t>
            </a:r>
            <a:r>
              <a:rPr lang="de-DE" dirty="0" smtClean="0"/>
              <a:t> und </a:t>
            </a:r>
            <a:r>
              <a:rPr lang="de-DE" b="1" dirty="0" smtClean="0"/>
              <a:t>Uns</a:t>
            </a:r>
            <a:r>
              <a:rPr lang="de-DE" dirty="0" smtClean="0"/>
              <a:t> daraus eine Erfolgsgeschichte werden zu lassen.</a:t>
            </a:r>
            <a:endParaRPr lang="de-DE" dirty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72500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Vielen Dank!</a:t>
            </a:r>
          </a:p>
          <a:p>
            <a:endParaRPr lang="de-DE" dirty="0" smtClean="0"/>
          </a:p>
          <a:p>
            <a:pPr algn="r"/>
            <a:r>
              <a:rPr lang="de-DE" b="1" dirty="0" smtClean="0"/>
              <a:t>Kontakt</a:t>
            </a:r>
          </a:p>
          <a:p>
            <a:pPr algn="r"/>
            <a:r>
              <a:rPr lang="de-DE" dirty="0" smtClean="0"/>
              <a:t>Bundesfachverband UMF e.V.</a:t>
            </a:r>
          </a:p>
          <a:p>
            <a:pPr algn="r"/>
            <a:r>
              <a:rPr lang="de-DE" dirty="0" smtClean="0"/>
              <a:t>Thomas Berthold</a:t>
            </a:r>
          </a:p>
          <a:p>
            <a:pPr algn="r"/>
            <a:r>
              <a:rPr lang="de-DE" dirty="0" smtClean="0"/>
              <a:t>Paulsenstr. 55/56</a:t>
            </a:r>
          </a:p>
          <a:p>
            <a:pPr algn="r"/>
            <a:r>
              <a:rPr lang="de-DE" dirty="0" smtClean="0"/>
              <a:t>12163 Berlin</a:t>
            </a:r>
          </a:p>
          <a:p>
            <a:pPr algn="r"/>
            <a:r>
              <a:rPr lang="de-DE" dirty="0" smtClean="0"/>
              <a:t>info@b-umf.de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862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721</Words>
  <Application>Microsoft Office PowerPoint</Application>
  <PresentationFormat>Benutzerdefiniert</PresentationFormat>
  <Paragraphs>215</Paragraphs>
  <Slides>15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17" baseType="lpstr">
      <vt:lpstr>Larissa</vt:lpstr>
      <vt:lpstr>Benutzerdefiniertes Design</vt:lpstr>
      <vt:lpstr>  </vt:lpstr>
      <vt:lpstr>Übersicht</vt:lpstr>
      <vt:lpstr>Vorbemerkungen</vt:lpstr>
      <vt:lpstr>UMF – BMF – MF </vt:lpstr>
      <vt:lpstr>Zahlen</vt:lpstr>
      <vt:lpstr>Zahlen Einreisen 01-06/2015</vt:lpstr>
      <vt:lpstr>Zahlen Einreisen 01-06/2015</vt:lpstr>
      <vt:lpstr>Zahlen</vt:lpstr>
      <vt:lpstr>PowerPoint-Präsentation</vt:lpstr>
      <vt:lpstr>Realitäten - MF</vt:lpstr>
      <vt:lpstr>Realitäten – BMF </vt:lpstr>
      <vt:lpstr>Realitäten – UMF</vt:lpstr>
      <vt:lpstr>Thesen</vt:lpstr>
      <vt:lpstr>Thesen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B-UMF</dc:creator>
  <cp:lastModifiedBy>Prof. Dr. J. Fischer</cp:lastModifiedBy>
  <cp:revision>175</cp:revision>
  <cp:lastPrinted>2013-03-20T15:51:38Z</cp:lastPrinted>
  <dcterms:created xsi:type="dcterms:W3CDTF">2013-03-19T14:04:38Z</dcterms:created>
  <dcterms:modified xsi:type="dcterms:W3CDTF">2015-11-20T13:29:58Z</dcterms:modified>
</cp:coreProperties>
</file>